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27"/>
  </p:notesMasterIdLst>
  <p:handoutMasterIdLst>
    <p:handoutMasterId r:id="rId28"/>
  </p:handoutMasterIdLst>
  <p:sldIdLst>
    <p:sldId id="352" r:id="rId2"/>
    <p:sldId id="486" r:id="rId3"/>
    <p:sldId id="417" r:id="rId4"/>
    <p:sldId id="347" r:id="rId5"/>
    <p:sldId id="369" r:id="rId6"/>
    <p:sldId id="348" r:id="rId7"/>
    <p:sldId id="461" r:id="rId8"/>
    <p:sldId id="462" r:id="rId9"/>
    <p:sldId id="463" r:id="rId10"/>
    <p:sldId id="464" r:id="rId11"/>
    <p:sldId id="465" r:id="rId12"/>
    <p:sldId id="471" r:id="rId13"/>
    <p:sldId id="472" r:id="rId14"/>
    <p:sldId id="473" r:id="rId15"/>
    <p:sldId id="474" r:id="rId16"/>
    <p:sldId id="475" r:id="rId17"/>
    <p:sldId id="476" r:id="rId18"/>
    <p:sldId id="477" r:id="rId19"/>
    <p:sldId id="478" r:id="rId20"/>
    <p:sldId id="479" r:id="rId21"/>
    <p:sldId id="483" r:id="rId22"/>
    <p:sldId id="484" r:id="rId23"/>
    <p:sldId id="485" r:id="rId24"/>
    <p:sldId id="467" r:id="rId25"/>
    <p:sldId id="469" r:id="rId26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935"/>
    <a:srgbClr val="FFFEFB"/>
    <a:srgbClr val="FFFCEF"/>
    <a:srgbClr val="FFF8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86969" autoAdjust="0"/>
  </p:normalViewPr>
  <p:slideViewPr>
    <p:cSldViewPr showGuides="1">
      <p:cViewPr varScale="1">
        <p:scale>
          <a:sx n="87" d="100"/>
          <a:sy n="87" d="100"/>
        </p:scale>
        <p:origin x="1334" y="77"/>
      </p:cViewPr>
      <p:guideLst>
        <p:guide orient="horz" pos="960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558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anose="02020603050405020304" pitchFamily="18" charset="0"/>
              </a:defRPr>
            </a:lvl1pPr>
          </a:lstStyle>
          <a:p>
            <a:fld id="{6896A445-C889-4448-B054-9613C8C3F6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907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47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1pPr>
            <a:lvl2pPr marL="742950" indent="-285750" defTabSz="747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2pPr>
            <a:lvl3pPr marL="1143000" indent="-228600" defTabSz="747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3pPr>
            <a:lvl4pPr marL="1600200" indent="-228600" defTabSz="747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4pPr>
            <a:lvl5pPr marL="2057400" indent="-228600" defTabSz="747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5pPr>
            <a:lvl6pPr marL="2514600" indent="-228600" defTabSz="747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6pPr>
            <a:lvl7pPr marL="2971800" indent="-228600" defTabSz="747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7pPr>
            <a:lvl8pPr marL="3429000" indent="-228600" defTabSz="747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8pPr>
            <a:lvl9pPr marL="3886200" indent="-228600" defTabSz="747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 (Arabic)" pitchFamily="26" charset="-78"/>
              </a:defRPr>
            </a:lvl9pPr>
          </a:lstStyle>
          <a:p>
            <a:pPr>
              <a:spcBef>
                <a:spcPct val="0"/>
              </a:spcBef>
            </a:pPr>
            <a:fld id="{57110C89-74C4-49DF-8381-29C4541379DD}" type="slidenum">
              <a:rPr lang="en-US" altLang="en-US" sz="1000"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000">
              <a:cs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8261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381758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1211751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3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2475400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746720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Text Box 17"/>
          <p:cNvSpPr txBox="1">
            <a:spLocks noChangeArrowheads="1"/>
          </p:cNvSpPr>
          <p:nvPr userDrawn="1"/>
        </p:nvSpPr>
        <p:spPr bwMode="auto">
          <a:xfrm>
            <a:off x="1864957" y="5313402"/>
            <a:ext cx="689804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algn="r">
              <a:defRPr/>
            </a:pPr>
            <a:r>
              <a:rPr lang="en-US" sz="1000" dirty="0" smtClean="0"/>
              <a:t>Adapted from: 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err="1" smtClean="0"/>
              <a:t>Ammann</a:t>
            </a:r>
            <a:r>
              <a:rPr lang="en-US" sz="1000" dirty="0" smtClean="0"/>
              <a:t> and Offutt, Introduction to Software Testing, 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Ed., Cambridge University Press, Textbook Slides, 2017.</a:t>
            </a:r>
            <a:br>
              <a:rPr lang="en-US" sz="1000" dirty="0" smtClean="0"/>
            </a:br>
            <a:r>
              <a:rPr lang="en-US" sz="1000" dirty="0" err="1" smtClean="0">
                <a:latin typeface="Arial" charset="0"/>
              </a:rPr>
              <a:t>Sommerville</a:t>
            </a:r>
            <a:r>
              <a:rPr lang="en-US" sz="1000" dirty="0" smtClean="0">
                <a:latin typeface="Arial" charset="0"/>
              </a:rPr>
              <a:t>, Software Engineering, 9</a:t>
            </a:r>
            <a:r>
              <a:rPr lang="en-US" sz="1000" baseline="30000" dirty="0" smtClean="0">
                <a:latin typeface="Arial" charset="0"/>
              </a:rPr>
              <a:t>th</a:t>
            </a:r>
            <a:r>
              <a:rPr lang="en-US" sz="1000" dirty="0" smtClean="0">
                <a:latin typeface="Arial" charset="0"/>
              </a:rPr>
              <a:t> Ed., 2011</a:t>
            </a:r>
            <a:endParaRPr lang="en-US" sz="1000" dirty="0" smtClean="0"/>
          </a:p>
        </p:txBody>
      </p: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1B773-7600-46B4-A59D-3478EF0B05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4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352E5-361E-4535-944E-5D5ABE9E21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5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D29109-228E-44E6-9DDE-63DEED1234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43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1 colum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2666" y="274652"/>
            <a:ext cx="8350334" cy="764481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400" b="0">
                <a:solidFill>
                  <a:srgbClr val="FF0000"/>
                </a:solidFill>
                <a:latin typeface="Garamond"/>
                <a:cs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31908" y="1296140"/>
            <a:ext cx="8331092" cy="523254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342900" lvl="0" indent="-314325" algn="l">
              <a:spcBef>
                <a:spcPts val="450"/>
              </a:spcBef>
              <a:spcAft>
                <a:spcPts val="300"/>
              </a:spcAft>
              <a:buClr>
                <a:srgbClr val="F20253"/>
              </a:buClr>
              <a:buSzPct val="90000"/>
              <a:buFont typeface="Wingdings" panose="05000000000000000000" pitchFamily="2" charset="2"/>
              <a:buChar char="q"/>
              <a:defRPr sz="2400">
                <a:solidFill>
                  <a:schemeClr val="tx1"/>
                </a:solidFill>
                <a:latin typeface="Garamond"/>
                <a:cs typeface="Garamond"/>
              </a:defRPr>
            </a:lvl1pPr>
            <a:lvl2pPr marL="685800" lvl="1" indent="-285750">
              <a:spcBef>
                <a:spcPts val="0"/>
              </a:spcBef>
              <a:spcAft>
                <a:spcPts val="300"/>
              </a:spcAft>
              <a:buSzPts val="2400"/>
              <a:buFont typeface="Lucida Grande"/>
              <a:buChar char="-"/>
              <a:defRPr sz="2000" baseline="0">
                <a:solidFill>
                  <a:srgbClr val="3A81BA"/>
                </a:solidFill>
                <a:latin typeface="Garamond"/>
                <a:cs typeface="Garamond"/>
              </a:defRPr>
            </a:lvl2pPr>
            <a:lvl3pPr marL="1028700" lvl="2" indent="-285750">
              <a:spcBef>
                <a:spcPts val="0"/>
              </a:spcBef>
              <a:spcAft>
                <a:spcPts val="300"/>
              </a:spcAft>
              <a:buSzPct val="100000"/>
              <a:buFont typeface="Symbol" panose="05050102010706020507" pitchFamily="18" charset="2"/>
              <a:buChar char=""/>
              <a:defRPr lang="en-US" sz="1800" b="0" i="0" u="none" strike="noStrike" cap="none" baseline="0" dirty="0" smtClean="0">
                <a:solidFill>
                  <a:srgbClr val="7030A0"/>
                </a:solidFill>
                <a:latin typeface="Garamond"/>
                <a:ea typeface="Lato"/>
                <a:cs typeface="Garamond"/>
                <a:sym typeface="Lato"/>
              </a:defRPr>
            </a:lvl3pPr>
            <a:lvl4pPr marL="1457325" lvl="3" indent="-342900">
              <a:spcBef>
                <a:spcPts val="0"/>
              </a:spcBef>
              <a:spcAft>
                <a:spcPts val="0"/>
              </a:spcAft>
              <a:buSzPct val="100000"/>
              <a:buFont typeface="Symbol" panose="05050102010706020507" pitchFamily="18" charset="2"/>
              <a:buChar char="·"/>
              <a:defRPr sz="1600">
                <a:latin typeface="Garamond" panose="02020404030301010803" pitchFamily="18" charset="0"/>
              </a:defRPr>
            </a:lvl4pPr>
            <a:lvl5pPr marL="1714500" lvl="4" indent="-257175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057400" lvl="5" indent="-257175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2400300" lvl="6" indent="-257175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2743200" lvl="7" indent="-257175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3086100" lvl="8" indent="-257175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31" name="Shape 31"/>
          <p:cNvSpPr/>
          <p:nvPr/>
        </p:nvSpPr>
        <p:spPr>
          <a:xfrm>
            <a:off x="7356366" y="6739986"/>
            <a:ext cx="8937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2" name="Shape 32"/>
          <p:cNvSpPr/>
          <p:nvPr/>
        </p:nvSpPr>
        <p:spPr>
          <a:xfrm>
            <a:off x="8250312" y="6739986"/>
            <a:ext cx="8937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3" name="Shape 33"/>
          <p:cNvSpPr/>
          <p:nvPr/>
        </p:nvSpPr>
        <p:spPr>
          <a:xfrm>
            <a:off x="0" y="6739986"/>
            <a:ext cx="8937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4" name="Shape 34"/>
          <p:cNvSpPr/>
          <p:nvPr/>
        </p:nvSpPr>
        <p:spPr>
          <a:xfrm>
            <a:off x="893710" y="6739986"/>
            <a:ext cx="64626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9" name="Shape 10"/>
          <p:cNvSpPr/>
          <p:nvPr/>
        </p:nvSpPr>
        <p:spPr>
          <a:xfrm>
            <a:off x="6339042" y="1061030"/>
            <a:ext cx="7218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0" name="Shape 11"/>
          <p:cNvSpPr/>
          <p:nvPr/>
        </p:nvSpPr>
        <p:spPr>
          <a:xfrm>
            <a:off x="7060657" y="1061030"/>
            <a:ext cx="7218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1" name="Shape 12"/>
          <p:cNvSpPr/>
          <p:nvPr/>
        </p:nvSpPr>
        <p:spPr>
          <a:xfrm>
            <a:off x="400795" y="1061030"/>
            <a:ext cx="7218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" name="Shape 13"/>
          <p:cNvSpPr/>
          <p:nvPr/>
        </p:nvSpPr>
        <p:spPr>
          <a:xfrm>
            <a:off x="1122221" y="1061030"/>
            <a:ext cx="52167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3" name="Shape 10"/>
          <p:cNvSpPr/>
          <p:nvPr/>
        </p:nvSpPr>
        <p:spPr>
          <a:xfrm>
            <a:off x="6339042" y="1061030"/>
            <a:ext cx="721800" cy="1029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4" name="Shape 11"/>
          <p:cNvSpPr/>
          <p:nvPr/>
        </p:nvSpPr>
        <p:spPr>
          <a:xfrm>
            <a:off x="7060657" y="1061030"/>
            <a:ext cx="721800" cy="1029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5" name="Shape 12"/>
          <p:cNvSpPr/>
          <p:nvPr/>
        </p:nvSpPr>
        <p:spPr>
          <a:xfrm>
            <a:off x="400795" y="1061030"/>
            <a:ext cx="721800" cy="1029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6" name="Shape 13"/>
          <p:cNvSpPr/>
          <p:nvPr/>
        </p:nvSpPr>
        <p:spPr>
          <a:xfrm>
            <a:off x="1122221" y="1061030"/>
            <a:ext cx="5216700" cy="1029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7" name="TextBox 13"/>
          <p:cNvSpPr txBox="1">
            <a:spLocks noChangeArrowheads="1"/>
          </p:cNvSpPr>
          <p:nvPr userDrawn="1"/>
        </p:nvSpPr>
        <p:spPr bwMode="auto">
          <a:xfrm>
            <a:off x="8486539" y="6674112"/>
            <a:ext cx="695246" cy="230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n-US" sz="900" dirty="0">
                <a:solidFill>
                  <a:srgbClr val="FFC000"/>
                </a:solidFill>
              </a:rPr>
              <a:t>AI-01-</a:t>
            </a:r>
            <a:fld id="{1E3D33AB-52E0-452F-B7BE-E6B404853F17}" type="slidenum">
              <a:rPr lang="en-US" altLang="en-US" sz="900">
                <a:solidFill>
                  <a:srgbClr val="FFC000"/>
                </a:solidFill>
              </a:rPr>
              <a:pPr algn="r" eaLnBrk="1" hangingPunct="1"/>
              <a:t>‹#›</a:t>
            </a:fld>
            <a:endParaRPr lang="en-US" altLang="en-US" sz="9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61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D8A858-1C33-4CA7-BEDC-E8FBE6F4AB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78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891E4-F74C-4F74-AEA6-169915D003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2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63FABA-A039-4B67-B605-5047821588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25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66D400-CF07-4A11-93D0-14D7EE126A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5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66A1C2-5A7D-4FCA-AFC4-CA85F36EA7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895B5-F9B4-4694-84A9-F70B93ED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9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9C8246-1081-4B59-B24E-723514D636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2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67D86-9CC1-46C5-A79C-7AA9349DA8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72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E9CFD675-411A-4178-B7DF-14D429F31A3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8153400" y="6581775"/>
            <a:ext cx="990600" cy="276225"/>
          </a:xfrm>
          <a:prstGeom prst="rect">
            <a:avLst/>
          </a:prstGeom>
          <a:solidFill>
            <a:srgbClr val="FFF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sz="1200" dirty="0"/>
              <a:t>SWE-01-</a:t>
            </a:r>
            <a:fld id="{C8C53C80-F70B-4750-AD2B-79D8A761569D}" type="slidenum">
              <a:rPr lang="en-US" sz="1200"/>
              <a:pPr eaLnBrk="1" hangingPunct="1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Validation and Verification—Introduction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V&amp;V Goals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/>
              <a:t>Verification and validation should establish </a:t>
            </a:r>
            <a:r>
              <a:rPr lang="en-GB" altLang="en-US" i="1" dirty="0" smtClean="0">
                <a:solidFill>
                  <a:srgbClr val="FF5935"/>
                </a:solidFill>
              </a:rPr>
              <a:t>confidence</a:t>
            </a:r>
            <a:r>
              <a:rPr lang="en-GB" altLang="en-US" dirty="0" smtClean="0"/>
              <a:t> that the software is fit for purpose.</a:t>
            </a:r>
          </a:p>
          <a:p>
            <a:r>
              <a:rPr lang="en-GB" altLang="en-US" dirty="0" smtClean="0"/>
              <a:t>This does </a:t>
            </a:r>
            <a:r>
              <a:rPr lang="en-GB" altLang="en-US" dirty="0" smtClean="0">
                <a:solidFill>
                  <a:srgbClr val="FF5935"/>
                </a:solidFill>
              </a:rPr>
              <a:t>NOT</a:t>
            </a:r>
            <a:r>
              <a:rPr lang="en-GB" altLang="en-US" dirty="0" smtClean="0"/>
              <a:t> mean </a:t>
            </a:r>
            <a:r>
              <a:rPr lang="en-GB" altLang="en-US" i="1" dirty="0">
                <a:solidFill>
                  <a:srgbClr val="FF5935"/>
                </a:solidFill>
              </a:rPr>
              <a:t>completely free </a:t>
            </a:r>
            <a:r>
              <a:rPr lang="en-GB" altLang="en-US" dirty="0" smtClean="0"/>
              <a:t>of </a:t>
            </a:r>
            <a:r>
              <a:rPr lang="en-GB" altLang="en-US" u="sng" dirty="0" smtClean="0">
                <a:solidFill>
                  <a:srgbClr val="FF5935"/>
                </a:solidFill>
              </a:rPr>
              <a:t>defects</a:t>
            </a:r>
            <a:r>
              <a:rPr lang="en-GB" altLang="en-US" dirty="0" smtClean="0"/>
              <a:t>.</a:t>
            </a:r>
          </a:p>
          <a:p>
            <a:r>
              <a:rPr lang="en-GB" altLang="en-US" dirty="0" smtClean="0"/>
              <a:t>Rather, it must be </a:t>
            </a:r>
            <a:r>
              <a:rPr lang="en-GB" altLang="en-US" i="1" dirty="0" smtClean="0">
                <a:solidFill>
                  <a:srgbClr val="FF5935"/>
                </a:solidFill>
              </a:rPr>
              <a:t>good enough </a:t>
            </a:r>
            <a:r>
              <a:rPr lang="en-GB" altLang="en-US" dirty="0" smtClean="0"/>
              <a:t>for its intended use and the type of use will determine the degree of confidence that is needed.</a:t>
            </a:r>
          </a:p>
        </p:txBody>
      </p:sp>
    </p:spTree>
    <p:extLst>
      <p:ext uri="{BB962C8B-B14F-4D97-AF65-F5344CB8AC3E}">
        <p14:creationId xmlns:p14="http://schemas.microsoft.com/office/powerpoint/2010/main" val="24729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V&amp;V Confidence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 smtClean="0"/>
              <a:t>Depends on system’s purpose, user expectations and marketing environment</a:t>
            </a:r>
          </a:p>
          <a:p>
            <a:pPr lvl="1">
              <a:lnSpc>
                <a:spcPct val="90000"/>
              </a:lnSpc>
            </a:pPr>
            <a:r>
              <a:rPr lang="en-GB" altLang="en-US" dirty="0" smtClean="0">
                <a:solidFill>
                  <a:srgbClr val="FF5935"/>
                </a:solidFill>
              </a:rPr>
              <a:t>Software function</a:t>
            </a:r>
          </a:p>
          <a:p>
            <a:pPr lvl="2">
              <a:lnSpc>
                <a:spcPct val="90000"/>
              </a:lnSpc>
            </a:pPr>
            <a:r>
              <a:rPr lang="en-GB" altLang="en-US" dirty="0" smtClean="0"/>
              <a:t>The level of confidence depends on how critical the software is to an organization.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FF5935"/>
                </a:solidFill>
              </a:rPr>
              <a:t>User expectations</a:t>
            </a:r>
          </a:p>
          <a:p>
            <a:pPr lvl="2">
              <a:lnSpc>
                <a:spcPct val="90000"/>
              </a:lnSpc>
            </a:pPr>
            <a:r>
              <a:rPr lang="en-GB" altLang="en-US" dirty="0" smtClean="0"/>
              <a:t>Users may have low expectations of certain kinds of software.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FF5935"/>
                </a:solidFill>
              </a:rPr>
              <a:t>Marketing environment</a:t>
            </a:r>
          </a:p>
          <a:p>
            <a:pPr lvl="2">
              <a:lnSpc>
                <a:spcPct val="90000"/>
              </a:lnSpc>
            </a:pPr>
            <a:r>
              <a:rPr lang="en-GB" altLang="en-US" dirty="0" smtClean="0"/>
              <a:t>Getting a product to market early may be more important than finding defects in the program.</a:t>
            </a:r>
          </a:p>
        </p:txBody>
      </p:sp>
    </p:spTree>
    <p:extLst>
      <p:ext uri="{BB962C8B-B14F-4D97-AF65-F5344CB8AC3E}">
        <p14:creationId xmlns:p14="http://schemas.microsoft.com/office/powerpoint/2010/main" val="91990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Called a “</a:t>
            </a:r>
            <a:r>
              <a:rPr lang="en-US" i="1" dirty="0" smtClean="0">
                <a:solidFill>
                  <a:srgbClr val="FF5935"/>
                </a:solidFill>
              </a:rPr>
              <a:t>bug</a:t>
            </a:r>
            <a:r>
              <a:rPr lang="en-US" dirty="0" smtClean="0"/>
              <a:t>”?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In 1945 Harvard University was operating a room-sized computer called the Mark II.</a:t>
            </a:r>
          </a:p>
          <a:p>
            <a:pPr lvl="1"/>
            <a:r>
              <a:rPr lang="en-US" sz="2400" smtClean="0"/>
              <a:t>mechanical relays</a:t>
            </a:r>
          </a:p>
          <a:p>
            <a:pPr lvl="1"/>
            <a:r>
              <a:rPr lang="en-US" sz="2400" smtClean="0"/>
              <a:t>vacuum tubes</a:t>
            </a:r>
          </a:p>
          <a:p>
            <a:pPr lvl="1"/>
            <a:r>
              <a:rPr lang="en-US" sz="2400" smtClean="0"/>
              <a:t>technicians program the computer by reconfiguring it</a:t>
            </a:r>
          </a:p>
          <a:p>
            <a:pPr lvl="1"/>
            <a:r>
              <a:rPr lang="en-US" sz="2400" smtClean="0"/>
              <a:t>Technicians had to change the occasional vacuum tube</a:t>
            </a:r>
          </a:p>
          <a:p>
            <a:r>
              <a:rPr lang="en-US" sz="2400" smtClean="0"/>
              <a:t>A moth flew into the computer and was zapped by the high voltage when it landed on a relay.</a:t>
            </a:r>
          </a:p>
          <a:p>
            <a:r>
              <a:rPr lang="en-US" sz="2400" smtClean="0"/>
              <a:t>Hence, the first computer bug!</a:t>
            </a:r>
          </a:p>
        </p:txBody>
      </p:sp>
    </p:spTree>
    <p:extLst>
      <p:ext uri="{BB962C8B-B14F-4D97-AF65-F5344CB8AC3E}">
        <p14:creationId xmlns:p14="http://schemas.microsoft.com/office/powerpoint/2010/main" val="422871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Bugs Also </a:t>
            </a:r>
            <a:r>
              <a:rPr lang="en-US" dirty="0"/>
              <a:t>K</a:t>
            </a:r>
            <a:r>
              <a:rPr lang="en-US" dirty="0" smtClean="0"/>
              <a:t>nown </a:t>
            </a:r>
            <a:r>
              <a:rPr lang="en-US" dirty="0"/>
              <a:t>A</a:t>
            </a:r>
            <a:r>
              <a:rPr lang="en-US" dirty="0" smtClean="0"/>
              <a:t>s …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Defect</a:t>
            </a:r>
          </a:p>
          <a:p>
            <a:r>
              <a:rPr lang="en-US" dirty="0" smtClean="0"/>
              <a:t>Fault</a:t>
            </a:r>
          </a:p>
          <a:p>
            <a:r>
              <a:rPr lang="en-US" dirty="0" smtClean="0"/>
              <a:t>Problem</a:t>
            </a:r>
          </a:p>
          <a:p>
            <a:r>
              <a:rPr lang="en-US" dirty="0" smtClean="0"/>
              <a:t>Error</a:t>
            </a:r>
          </a:p>
          <a:p>
            <a:r>
              <a:rPr lang="en-US" dirty="0" smtClean="0"/>
              <a:t>Incident</a:t>
            </a:r>
          </a:p>
          <a:p>
            <a:r>
              <a:rPr lang="en-US" dirty="0" smtClean="0"/>
              <a:t>Anomaly</a:t>
            </a:r>
          </a:p>
          <a:p>
            <a:r>
              <a:rPr lang="en-US" dirty="0" smtClean="0"/>
              <a:t>Failure</a:t>
            </a:r>
          </a:p>
          <a:p>
            <a:r>
              <a:rPr lang="en-US" dirty="0" smtClean="0"/>
              <a:t>Inconsistency</a:t>
            </a:r>
          </a:p>
          <a:p>
            <a:r>
              <a:rPr lang="en-US" i="1" dirty="0" smtClean="0">
                <a:solidFill>
                  <a:srgbClr val="FF5935"/>
                </a:solidFill>
              </a:rPr>
              <a:t>feature</a:t>
            </a:r>
            <a:r>
              <a:rPr lang="en-US" dirty="0" smtClean="0"/>
              <a:t> :-)</a:t>
            </a:r>
          </a:p>
        </p:txBody>
      </p:sp>
    </p:spTree>
    <p:extLst>
      <p:ext uri="{BB962C8B-B14F-4D97-AF65-F5344CB8AC3E}">
        <p14:creationId xmlns:p14="http://schemas.microsoft.com/office/powerpoint/2010/main" val="28764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Cost of Bugs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i="1" dirty="0" smtClean="0">
                <a:solidFill>
                  <a:srgbClr val="FF5935"/>
                </a:solidFill>
              </a:rPr>
              <a:t>bugs found later cost more to fix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Cost to fix a bug increases exponentially (10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i.e., it increases tenfold as time increases</a:t>
            </a:r>
          </a:p>
          <a:p>
            <a:r>
              <a:rPr lang="en-US" dirty="0" smtClean="0"/>
              <a:t>E.g., a bug found during </a:t>
            </a:r>
            <a:r>
              <a:rPr lang="en-US" i="1" dirty="0" smtClean="0">
                <a:solidFill>
                  <a:srgbClr val="FF5935"/>
                </a:solidFill>
              </a:rPr>
              <a:t>specification</a:t>
            </a:r>
            <a:r>
              <a:rPr lang="en-US" dirty="0" smtClean="0">
                <a:solidFill>
                  <a:srgbClr val="FF5935"/>
                </a:solidFill>
              </a:rPr>
              <a:t> </a:t>
            </a:r>
            <a:r>
              <a:rPr lang="en-US" dirty="0" smtClean="0"/>
              <a:t>costs $1 to fix.</a:t>
            </a:r>
          </a:p>
          <a:p>
            <a:pPr lvl="1"/>
            <a:r>
              <a:rPr lang="en-US" dirty="0" smtClean="0"/>
              <a:t>… if found in </a:t>
            </a:r>
            <a:r>
              <a:rPr lang="en-US" i="1" dirty="0" smtClean="0">
                <a:solidFill>
                  <a:srgbClr val="FF5935"/>
                </a:solidFill>
              </a:rPr>
              <a:t>design</a:t>
            </a:r>
            <a:r>
              <a:rPr lang="en-US" dirty="0" smtClean="0"/>
              <a:t> cost is $10</a:t>
            </a:r>
          </a:p>
          <a:p>
            <a:pPr lvl="1"/>
            <a:r>
              <a:rPr lang="en-US" dirty="0" smtClean="0"/>
              <a:t>… if found in </a:t>
            </a:r>
            <a:r>
              <a:rPr lang="en-US" i="1" dirty="0">
                <a:solidFill>
                  <a:srgbClr val="FF5935"/>
                </a:solidFill>
              </a:rPr>
              <a:t>code</a:t>
            </a:r>
            <a:r>
              <a:rPr lang="en-US" dirty="0" smtClean="0"/>
              <a:t> cost is $100</a:t>
            </a:r>
          </a:p>
          <a:p>
            <a:pPr lvl="1"/>
            <a:r>
              <a:rPr lang="en-US" dirty="0" smtClean="0"/>
              <a:t>… if found in </a:t>
            </a:r>
            <a:r>
              <a:rPr lang="en-US" i="1" dirty="0">
                <a:solidFill>
                  <a:srgbClr val="FF5935"/>
                </a:solidFill>
              </a:rPr>
              <a:t>released software </a:t>
            </a:r>
            <a:r>
              <a:rPr lang="en-US" dirty="0" smtClean="0"/>
              <a:t>cost is $1000</a:t>
            </a:r>
          </a:p>
        </p:txBody>
      </p:sp>
    </p:spTree>
    <p:extLst>
      <p:ext uri="{BB962C8B-B14F-4D97-AF65-F5344CB8AC3E}">
        <p14:creationId xmlns:p14="http://schemas.microsoft.com/office/powerpoint/2010/main" val="14968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305800" cy="1143000"/>
          </a:xfrm>
        </p:spPr>
        <p:txBody>
          <a:bodyPr/>
          <a:lstStyle/>
          <a:p>
            <a:r>
              <a:rPr lang="en-US" smtClean="0"/>
              <a:t>Real World Bugs: Bug in Space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b="1" dirty="0" smtClean="0"/>
              <a:t>Project </a:t>
            </a:r>
            <a:r>
              <a:rPr lang="en-US" sz="2400" b="1" dirty="0"/>
              <a:t>Mercury </a:t>
            </a:r>
            <a:r>
              <a:rPr lang="en-US" sz="2400" dirty="0"/>
              <a:t>was the first human </a:t>
            </a:r>
            <a:r>
              <a:rPr lang="en-US" sz="2400" dirty="0" smtClean="0"/>
              <a:t>spaceflight program </a:t>
            </a:r>
            <a:r>
              <a:rPr lang="en-US" sz="2400" dirty="0"/>
              <a:t>of the United States. It ran from </a:t>
            </a:r>
            <a:r>
              <a:rPr lang="en-US" sz="2400" dirty="0" smtClean="0"/>
              <a:t>1959 through </a:t>
            </a:r>
            <a:r>
              <a:rPr lang="en-US" sz="2400" dirty="0"/>
              <a:t>1963 with the goal of putting a human </a:t>
            </a:r>
            <a:r>
              <a:rPr lang="en-US" sz="2400" dirty="0" smtClean="0"/>
              <a:t>in orbit </a:t>
            </a:r>
            <a:r>
              <a:rPr lang="en-US" sz="2400" dirty="0"/>
              <a:t>around the Earth.</a:t>
            </a:r>
          </a:p>
          <a:p>
            <a:pPr>
              <a:defRPr/>
            </a:pPr>
            <a:r>
              <a:rPr lang="en-US" sz="2400" dirty="0" smtClean="0"/>
              <a:t>Project </a:t>
            </a:r>
            <a:r>
              <a:rPr lang="en-US" sz="2400" dirty="0"/>
              <a:t>Mercury’s FORTRAN code had </a:t>
            </a:r>
            <a:r>
              <a:rPr lang="en-US" sz="2400" dirty="0" smtClean="0"/>
              <a:t>the following </a:t>
            </a:r>
            <a:r>
              <a:rPr lang="en-US" sz="2400" dirty="0"/>
              <a:t>fault:</a:t>
            </a: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sz="2400" dirty="0">
                <a:latin typeface="Courier" pitchFamily="49" charset="0"/>
              </a:rPr>
              <a:t>DO I=1.10 </a:t>
            </a:r>
            <a:r>
              <a:rPr lang="en-US" sz="2400" dirty="0"/>
              <a:t>instead of ... </a:t>
            </a:r>
            <a:r>
              <a:rPr lang="en-US" sz="2400" dirty="0">
                <a:latin typeface="Courier" pitchFamily="49" charset="0"/>
              </a:rPr>
              <a:t>DO I=1,10</a:t>
            </a:r>
          </a:p>
          <a:p>
            <a:pPr>
              <a:defRPr/>
            </a:pPr>
            <a:r>
              <a:rPr lang="en-US" sz="2400" dirty="0" smtClean="0"/>
              <a:t>The </a:t>
            </a:r>
            <a:r>
              <a:rPr lang="en-US" sz="2400" dirty="0"/>
              <a:t>fault was discovered in an analysis of why </a:t>
            </a:r>
            <a:r>
              <a:rPr lang="en-US" sz="2400" dirty="0" smtClean="0"/>
              <a:t>the software </a:t>
            </a:r>
            <a:r>
              <a:rPr lang="en-US" sz="2400" dirty="0"/>
              <a:t>did not seem to generate results </a:t>
            </a:r>
            <a:r>
              <a:rPr lang="en-US" sz="2400" dirty="0" smtClean="0"/>
              <a:t>that were </a:t>
            </a:r>
            <a:r>
              <a:rPr lang="en-US" sz="2400" dirty="0"/>
              <a:t>sufficiently accurate.</a:t>
            </a:r>
          </a:p>
          <a:p>
            <a:pPr>
              <a:defRPr/>
            </a:pPr>
            <a:r>
              <a:rPr lang="en-US" sz="2400" i="1" dirty="0" smtClean="0">
                <a:solidFill>
                  <a:srgbClr val="FF5935"/>
                </a:solidFill>
              </a:rPr>
              <a:t>The </a:t>
            </a:r>
            <a:r>
              <a:rPr lang="en-US" sz="2400" i="1" dirty="0">
                <a:solidFill>
                  <a:srgbClr val="FF5935"/>
                </a:solidFill>
              </a:rPr>
              <a:t>erroneous 1.10 would cause the loop to </a:t>
            </a:r>
            <a:r>
              <a:rPr lang="en-US" sz="2400" i="1" dirty="0" smtClean="0">
                <a:solidFill>
                  <a:srgbClr val="FF5935"/>
                </a:solidFill>
              </a:rPr>
              <a:t>be executed </a:t>
            </a:r>
            <a:r>
              <a:rPr lang="en-US" sz="2400" i="1" dirty="0">
                <a:solidFill>
                  <a:srgbClr val="FF5935"/>
                </a:solidFill>
              </a:rPr>
              <a:t>exactly once!</a:t>
            </a:r>
          </a:p>
        </p:txBody>
      </p:sp>
    </p:spTree>
    <p:extLst>
      <p:ext uri="{BB962C8B-B14F-4D97-AF65-F5344CB8AC3E}">
        <p14:creationId xmlns:p14="http://schemas.microsoft.com/office/powerpoint/2010/main" val="290767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686800" cy="1143000"/>
          </a:xfrm>
        </p:spPr>
        <p:txBody>
          <a:bodyPr/>
          <a:lstStyle/>
          <a:p>
            <a:r>
              <a:rPr lang="en-US" sz="3400" smtClean="0"/>
              <a:t>Real World Bugs: Military Aviation Problems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 F-18 crashed because of a missing exception condition: </a:t>
            </a:r>
            <a:r>
              <a:rPr lang="en-US" smtClean="0">
                <a:latin typeface="Courier" pitchFamily="49" charset="0"/>
                <a:cs typeface="Arial" panose="020B0604020202020204" pitchFamily="34" charset="0"/>
              </a:rPr>
              <a:t>if </a:t>
            </a:r>
            <a:r>
              <a:rPr lang="en-US" smtClean="0"/>
              <a:t>...</a:t>
            </a:r>
            <a:r>
              <a:rPr lang="en-US" smtClean="0">
                <a:latin typeface="Courier" pitchFamily="49" charset="0"/>
                <a:cs typeface="Arial" panose="020B0604020202020204" pitchFamily="34" charset="0"/>
              </a:rPr>
              <a:t> then </a:t>
            </a:r>
            <a:r>
              <a:rPr lang="en-US" smtClean="0"/>
              <a:t>... </a:t>
            </a:r>
            <a:r>
              <a:rPr lang="en-US" i="1" smtClean="0">
                <a:solidFill>
                  <a:srgbClr val="FF5935"/>
                </a:solidFill>
              </a:rPr>
              <a:t>without the </a:t>
            </a:r>
            <a:r>
              <a:rPr lang="en-US" smtClean="0">
                <a:solidFill>
                  <a:srgbClr val="FF5935"/>
                </a:solidFill>
                <a:latin typeface="Courier" pitchFamily="49" charset="0"/>
                <a:cs typeface="Arial" panose="020B0604020202020204" pitchFamily="34" charset="0"/>
              </a:rPr>
              <a:t>else</a:t>
            </a:r>
            <a:r>
              <a:rPr lang="en-US" i="1" smtClean="0">
                <a:solidFill>
                  <a:srgbClr val="FF5935"/>
                </a:solidFill>
              </a:rPr>
              <a:t> clause</a:t>
            </a:r>
            <a:r>
              <a:rPr lang="en-US" smtClean="0"/>
              <a:t> that was thought could not possibly arise.</a:t>
            </a:r>
          </a:p>
          <a:p>
            <a:endParaRPr lang="en-US" smtClean="0"/>
          </a:p>
          <a:p>
            <a:r>
              <a:rPr lang="en-US" smtClean="0"/>
              <a:t>In simulation, an F-16 program bug caused the virtual plane to flip over whenever it crossed the equator, as a result of a missing </a:t>
            </a:r>
            <a:r>
              <a:rPr lang="en-US" i="1" smtClean="0">
                <a:solidFill>
                  <a:srgbClr val="FF5935"/>
                </a:solidFill>
              </a:rPr>
              <a:t>minus sign </a:t>
            </a:r>
            <a:r>
              <a:rPr lang="en-US" smtClean="0"/>
              <a:t>to indicate </a:t>
            </a:r>
            <a:r>
              <a:rPr lang="en-US" i="1" smtClean="0">
                <a:solidFill>
                  <a:srgbClr val="FF5935"/>
                </a:solidFill>
              </a:rPr>
              <a:t>south latitude</a:t>
            </a:r>
            <a:r>
              <a:rPr lang="en-US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0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382000" cy="1143000"/>
          </a:xfrm>
        </p:spPr>
        <p:txBody>
          <a:bodyPr/>
          <a:lstStyle/>
          <a:p>
            <a:r>
              <a:rPr lang="en-US" smtClean="0"/>
              <a:t>Real World Bugs: Year Ambiguities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1992, Mary Bandar received an invitation to </a:t>
            </a:r>
            <a:r>
              <a:rPr lang="de-DE" smtClean="0"/>
              <a:t>attend a kindergarten in Winona, Minnesota, </a:t>
            </a:r>
            <a:r>
              <a:rPr lang="en-US" smtClean="0"/>
              <a:t>along with others born in '88.</a:t>
            </a:r>
          </a:p>
          <a:p>
            <a:endParaRPr lang="en-US" smtClean="0"/>
          </a:p>
          <a:p>
            <a:r>
              <a:rPr lang="en-US" smtClean="0"/>
              <a:t>Mary was 104 years old at the time.</a:t>
            </a:r>
          </a:p>
        </p:txBody>
      </p:sp>
    </p:spTree>
    <p:extLst>
      <p:ext uri="{BB962C8B-B14F-4D97-AF65-F5344CB8AC3E}">
        <p14:creationId xmlns:p14="http://schemas.microsoft.com/office/powerpoint/2010/main" val="277110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 World Bugs: Shaky Math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the US, five nuclear power plants were shut down in 1979 because of a program fault in a simulation program used to design nuclear reactor to withstand earthquakes.</a:t>
            </a:r>
          </a:p>
          <a:p>
            <a:r>
              <a:rPr lang="en-US" smtClean="0"/>
              <a:t>This program fault was, unfortunately, discovered after the power plants were built!</a:t>
            </a:r>
          </a:p>
          <a:p>
            <a:r>
              <a:rPr lang="en-US" smtClean="0"/>
              <a:t>Apparently, </a:t>
            </a:r>
            <a:r>
              <a:rPr lang="en-US" i="1" smtClean="0">
                <a:solidFill>
                  <a:srgbClr val="FF5935"/>
                </a:solidFill>
              </a:rPr>
              <a:t>the arithmetic sum of a set of numbers was taken, instead of the sum of the absolute values</a:t>
            </a:r>
            <a:r>
              <a:rPr lang="en-US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306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610600" cy="1143000"/>
          </a:xfrm>
        </p:spPr>
        <p:txBody>
          <a:bodyPr/>
          <a:lstStyle/>
          <a:p>
            <a:r>
              <a:rPr lang="en-US" sz="3800" smtClean="0"/>
              <a:t>Real World Bugs: AT&amp;T Calls Blockage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mid-December 1989, AT&amp;T installed new software in 114 electronic switching systems.</a:t>
            </a:r>
          </a:p>
          <a:p>
            <a:endParaRPr lang="en-US" smtClean="0"/>
          </a:p>
          <a:p>
            <a:r>
              <a:rPr lang="en-US" smtClean="0"/>
              <a:t>On January 15, 1990, 5 million calls were blocked during a 9 hour period nationwide.</a:t>
            </a:r>
          </a:p>
          <a:p>
            <a:endParaRPr lang="en-US" smtClean="0"/>
          </a:p>
          <a:p>
            <a:r>
              <a:rPr lang="en-US" smtClean="0"/>
              <a:t>The bug was traced to a C program that contained a </a:t>
            </a:r>
            <a:r>
              <a:rPr lang="en-US" smtClean="0">
                <a:solidFill>
                  <a:srgbClr val="FF5935"/>
                </a:solidFill>
                <a:latin typeface="Courier" pitchFamily="49" charset="0"/>
              </a:rPr>
              <a:t>break</a:t>
            </a:r>
            <a:r>
              <a:rPr lang="en-US" i="1" smtClean="0">
                <a:solidFill>
                  <a:srgbClr val="FF5935"/>
                </a:solidFill>
              </a:rPr>
              <a:t> statement within a </a:t>
            </a:r>
            <a:r>
              <a:rPr lang="en-US" smtClean="0">
                <a:solidFill>
                  <a:srgbClr val="FF5935"/>
                </a:solidFill>
                <a:latin typeface="Courier" pitchFamily="49" charset="0"/>
              </a:rPr>
              <a:t>switch</a:t>
            </a:r>
            <a:r>
              <a:rPr lang="en-US" i="1" smtClean="0">
                <a:solidFill>
                  <a:srgbClr val="FF5935"/>
                </a:solidFill>
              </a:rPr>
              <a:t> clause nested within a loop</a:t>
            </a:r>
            <a:r>
              <a:rPr lang="en-US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208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Caveat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 marL="28575" indent="0">
              <a:buNone/>
              <a:defRPr/>
            </a:pPr>
            <a:r>
              <a:rPr lang="en-US" sz="900" dirty="0" smtClean="0"/>
              <a:t>	</a:t>
            </a:r>
            <a:endParaRPr lang="en-US" sz="900" dirty="0"/>
          </a:p>
          <a:p>
            <a:pPr>
              <a:defRPr/>
            </a:pPr>
            <a:r>
              <a:rPr lang="en-US" sz="2400" dirty="0" smtClean="0"/>
              <a:t>We are here to </a:t>
            </a:r>
            <a:r>
              <a:rPr lang="en-US" sz="2400" i="1" dirty="0" smtClean="0">
                <a:solidFill>
                  <a:srgbClr val="FF0000"/>
                </a:solidFill>
              </a:rPr>
              <a:t>learn</a:t>
            </a:r>
            <a:r>
              <a:rPr lang="en-US" sz="2400" dirty="0" smtClean="0"/>
              <a:t> about </a:t>
            </a:r>
            <a:r>
              <a:rPr lang="en-US" sz="2400" i="1" dirty="0" smtClean="0">
                <a:solidFill>
                  <a:srgbClr val="FF0000"/>
                </a:solidFill>
              </a:rPr>
              <a:t>Software Testing</a:t>
            </a:r>
          </a:p>
          <a:p>
            <a:pPr>
              <a:defRPr/>
            </a:pPr>
            <a:r>
              <a:rPr lang="en-US" sz="2400" dirty="0" smtClean="0"/>
              <a:t>We have a </a:t>
            </a:r>
            <a:r>
              <a:rPr lang="en-US" sz="2400" i="1" dirty="0" smtClean="0">
                <a:solidFill>
                  <a:srgbClr val="FF0000"/>
                </a:solidFill>
              </a:rPr>
              <a:t>book</a:t>
            </a:r>
            <a:r>
              <a:rPr lang="en-US" sz="2400" dirty="0" smtClean="0"/>
              <a:t> and </a:t>
            </a:r>
            <a:r>
              <a:rPr lang="en-US" sz="2400" i="1" dirty="0" smtClean="0">
                <a:solidFill>
                  <a:srgbClr val="FF0000"/>
                </a:solidFill>
              </a:rPr>
              <a:t>references </a:t>
            </a:r>
            <a:r>
              <a:rPr lang="en-US" sz="2400" dirty="0" smtClean="0"/>
              <a:t>for </a:t>
            </a:r>
            <a:r>
              <a:rPr lang="en-US" sz="2400" u="sng" dirty="0" smtClean="0">
                <a:solidFill>
                  <a:srgbClr val="FF0000"/>
                </a:solidFill>
              </a:rPr>
              <a:t>basic understanding</a:t>
            </a:r>
            <a:r>
              <a:rPr lang="en-US" sz="2400" dirty="0" smtClean="0"/>
              <a:t> </a:t>
            </a:r>
          </a:p>
          <a:p>
            <a:pPr>
              <a:defRPr/>
            </a:pPr>
            <a:r>
              <a:rPr lang="en-US" sz="2400" dirty="0" smtClean="0"/>
              <a:t>There are </a:t>
            </a:r>
            <a:r>
              <a:rPr lang="en-US" sz="2400" i="1" dirty="0">
                <a:solidFill>
                  <a:srgbClr val="FF0000"/>
                </a:solidFill>
              </a:rPr>
              <a:t>libraries</a:t>
            </a:r>
            <a:r>
              <a:rPr lang="en-US" sz="2400" dirty="0" smtClean="0"/>
              <a:t>, </a:t>
            </a:r>
            <a:r>
              <a:rPr lang="en-US" sz="2400" i="1" dirty="0">
                <a:solidFill>
                  <a:srgbClr val="FF0000"/>
                </a:solidFill>
              </a:rPr>
              <a:t>internet sites</a:t>
            </a:r>
            <a:r>
              <a:rPr lang="en-US" sz="2400" dirty="0" smtClean="0"/>
              <a:t>, </a:t>
            </a:r>
            <a:r>
              <a:rPr lang="en-US" sz="2400" i="1" dirty="0">
                <a:solidFill>
                  <a:srgbClr val="FF0000"/>
                </a:solidFill>
              </a:rPr>
              <a:t>colleagues</a:t>
            </a:r>
            <a:r>
              <a:rPr lang="en-US" sz="2400" dirty="0" smtClean="0"/>
              <a:t>, and </a:t>
            </a:r>
            <a:r>
              <a:rPr lang="en-US" sz="2400" i="1" dirty="0">
                <a:solidFill>
                  <a:srgbClr val="FF0000"/>
                </a:solidFill>
              </a:rPr>
              <a:t>me</a:t>
            </a:r>
            <a:r>
              <a:rPr lang="en-US" sz="2400" dirty="0" smtClean="0"/>
              <a:t> to </a:t>
            </a:r>
            <a:r>
              <a:rPr lang="en-US" sz="2400" u="sng" dirty="0">
                <a:solidFill>
                  <a:srgbClr val="FF0000"/>
                </a:solidFill>
              </a:rPr>
              <a:t>supplement your basic </a:t>
            </a:r>
            <a:r>
              <a:rPr lang="en-US" sz="2400" u="sng" dirty="0" smtClean="0">
                <a:solidFill>
                  <a:srgbClr val="FF0000"/>
                </a:solidFill>
              </a:rPr>
              <a:t>knowledge</a:t>
            </a:r>
          </a:p>
          <a:p>
            <a:pPr>
              <a:defRPr/>
            </a:pPr>
            <a:endParaRPr lang="en-US" sz="1000" u="sng" dirty="0" smtClean="0">
              <a:solidFill>
                <a:srgbClr val="FF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1400" dirty="0" smtClean="0"/>
              <a:t>© Dewayne </a:t>
            </a:r>
            <a:r>
              <a:rPr lang="en-US" sz="1400" dirty="0"/>
              <a:t>E Perry </a:t>
            </a:r>
          </a:p>
        </p:txBody>
      </p:sp>
      <p:pic>
        <p:nvPicPr>
          <p:cNvPr id="512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8315325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76400" y="4233208"/>
            <a:ext cx="579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Tell Me and I 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</a:rPr>
              <a:t>Forget </a:t>
            </a:r>
          </a:p>
          <a:p>
            <a:pPr algn="ctr"/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</a:rPr>
              <a:t>Teach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Me and I 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</a:rPr>
              <a:t>May 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</a:rPr>
              <a:t>Remember</a:t>
            </a:r>
          </a:p>
          <a:p>
            <a:pPr algn="ctr"/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</a:rPr>
              <a:t>Involve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Me and I 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</a:rPr>
              <a:t>Learn</a:t>
            </a:r>
          </a:p>
          <a:p>
            <a:pPr algn="ctr"/>
            <a:endParaRPr lang="en-US" sz="2400" dirty="0">
              <a:solidFill>
                <a:srgbClr val="FF0000"/>
              </a:solidFill>
            </a:endParaRP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Bottom-line:  No Pain, No </a:t>
            </a:r>
            <a:r>
              <a:rPr lang="en-US" sz="2400" dirty="0" smtClean="0">
                <a:solidFill>
                  <a:srgbClr val="FF0000"/>
                </a:solidFill>
              </a:rPr>
              <a:t>Gain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0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 World Bugs: Bank Generosity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Norwegian bank ATM consistently dispersed 10 times the amount required.</a:t>
            </a:r>
          </a:p>
          <a:p>
            <a:r>
              <a:rPr lang="en-US" smtClean="0"/>
              <a:t>Many people joyously joined the queues as the word spread.</a:t>
            </a:r>
          </a:p>
        </p:txBody>
      </p:sp>
    </p:spTree>
    <p:extLst>
      <p:ext uri="{BB962C8B-B14F-4D97-AF65-F5344CB8AC3E}">
        <p14:creationId xmlns:p14="http://schemas.microsoft.com/office/powerpoint/2010/main" val="66914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Does a Bug </a:t>
            </a:r>
            <a:r>
              <a:rPr lang="en-US" dirty="0"/>
              <a:t>O</a:t>
            </a:r>
            <a:r>
              <a:rPr lang="en-US" dirty="0" smtClean="0"/>
              <a:t>ccur?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30725"/>
          </a:xfrm>
        </p:spPr>
        <p:txBody>
          <a:bodyPr/>
          <a:lstStyle/>
          <a:p>
            <a:r>
              <a:rPr lang="en-US" sz="2400" smtClean="0"/>
              <a:t>A software bug occurs when at least one of these is true</a:t>
            </a:r>
          </a:p>
          <a:p>
            <a:pPr lvl="1"/>
            <a:r>
              <a:rPr lang="en-US" sz="2400" smtClean="0"/>
              <a:t>The software does not do something that the </a:t>
            </a:r>
            <a:r>
              <a:rPr lang="en-US" sz="2400" i="1" smtClean="0">
                <a:solidFill>
                  <a:srgbClr val="FF5935"/>
                </a:solidFill>
              </a:rPr>
              <a:t>specification</a:t>
            </a:r>
            <a:r>
              <a:rPr lang="en-US" sz="2400" smtClean="0"/>
              <a:t> says it should do.</a:t>
            </a:r>
          </a:p>
          <a:p>
            <a:pPr lvl="1"/>
            <a:r>
              <a:rPr lang="en-US" sz="2400" smtClean="0"/>
              <a:t>The software does something that the </a:t>
            </a:r>
            <a:r>
              <a:rPr lang="en-US" sz="2400" i="1" smtClean="0">
                <a:solidFill>
                  <a:srgbClr val="FF5935"/>
                </a:solidFill>
              </a:rPr>
              <a:t>specification</a:t>
            </a:r>
            <a:r>
              <a:rPr lang="en-US" sz="2400" smtClean="0"/>
              <a:t> says it should not do.</a:t>
            </a:r>
          </a:p>
          <a:p>
            <a:pPr lvl="1"/>
            <a:r>
              <a:rPr lang="en-US" sz="2400" smtClean="0"/>
              <a:t>The software does something that the </a:t>
            </a:r>
            <a:r>
              <a:rPr lang="en-US" sz="2400" i="1" smtClean="0">
                <a:solidFill>
                  <a:srgbClr val="FF5935"/>
                </a:solidFill>
              </a:rPr>
              <a:t>specification</a:t>
            </a:r>
            <a:r>
              <a:rPr lang="en-US" sz="2400" smtClean="0"/>
              <a:t> does not mention.</a:t>
            </a:r>
          </a:p>
          <a:p>
            <a:pPr lvl="1"/>
            <a:r>
              <a:rPr lang="en-US" sz="2400" smtClean="0"/>
              <a:t>The software does not do something that the product </a:t>
            </a:r>
            <a:r>
              <a:rPr lang="en-US" sz="2400" i="1" smtClean="0">
                <a:solidFill>
                  <a:srgbClr val="FF5935"/>
                </a:solidFill>
              </a:rPr>
              <a:t>specification</a:t>
            </a:r>
            <a:r>
              <a:rPr lang="en-US" sz="2400" smtClean="0"/>
              <a:t> does not mention but should (e.g., standard practices).</a:t>
            </a:r>
          </a:p>
          <a:p>
            <a:pPr lvl="1"/>
            <a:r>
              <a:rPr lang="en-US" sz="2400" smtClean="0"/>
              <a:t>The software is difficult to understand, hard to use, slow …</a:t>
            </a:r>
          </a:p>
        </p:txBody>
      </p:sp>
    </p:spTree>
    <p:extLst>
      <p:ext uri="{BB962C8B-B14F-4D97-AF65-F5344CB8AC3E}">
        <p14:creationId xmlns:p14="http://schemas.microsoft.com/office/powerpoint/2010/main" val="380370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dirty="0" smtClean="0"/>
              <a:t>“</a:t>
            </a:r>
            <a:r>
              <a:rPr lang="en-US" i="1" dirty="0" smtClean="0">
                <a:solidFill>
                  <a:srgbClr val="FF5935"/>
                </a:solidFill>
              </a:rPr>
              <a:t>if you can’t say it, you can’t do it</a:t>
            </a:r>
            <a:r>
              <a:rPr lang="en-US" dirty="0" smtClean="0"/>
              <a:t>”</a:t>
            </a:r>
          </a:p>
          <a:p>
            <a:pPr>
              <a:defRPr/>
            </a:pPr>
            <a:r>
              <a:rPr lang="en-US" sz="2400" dirty="0" smtClean="0"/>
              <a:t>You have to know what your product is before you can say if it has a bug.</a:t>
            </a:r>
          </a:p>
          <a:p>
            <a:pPr>
              <a:defRPr/>
            </a:pPr>
            <a:r>
              <a:rPr lang="en-US" sz="2400" dirty="0" smtClean="0"/>
              <a:t>A specification defines the product being created and includes: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F5935"/>
                </a:solidFill>
              </a:rPr>
              <a:t>Functional requirements </a:t>
            </a:r>
            <a:r>
              <a:rPr lang="en-US" sz="2400" dirty="0" smtClean="0"/>
              <a:t>that describe the features the product will support. e.g., on a word processor</a:t>
            </a:r>
          </a:p>
          <a:p>
            <a:pPr lvl="2">
              <a:defRPr/>
            </a:pPr>
            <a:r>
              <a:rPr lang="en-US" sz="2000" dirty="0" smtClean="0"/>
              <a:t>Save, print, check spelling, change font, …</a:t>
            </a:r>
          </a:p>
          <a:p>
            <a:pPr lvl="1">
              <a:defRPr/>
            </a:pPr>
            <a:r>
              <a:rPr lang="en-US" sz="2400" dirty="0">
                <a:solidFill>
                  <a:srgbClr val="FF5935"/>
                </a:solidFill>
              </a:rPr>
              <a:t>Non-functional requirements </a:t>
            </a:r>
            <a:r>
              <a:rPr lang="en-US" sz="2400" dirty="0" smtClean="0"/>
              <a:t>are constraints on the product. e.g.,</a:t>
            </a:r>
          </a:p>
          <a:p>
            <a:pPr lvl="2">
              <a:defRPr/>
            </a:pPr>
            <a:r>
              <a:rPr lang="en-US" sz="2000" dirty="0" smtClean="0"/>
              <a:t>Security, reliability, user friendliness, platform, 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86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 of bugs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Most bugs are not because of mistakes in the code …</a:t>
            </a:r>
          </a:p>
          <a:p>
            <a:pPr lvl="1"/>
            <a:r>
              <a:rPr lang="en-US" smtClean="0"/>
              <a:t>Specification (~= 55%)</a:t>
            </a:r>
          </a:p>
          <a:p>
            <a:pPr lvl="1"/>
            <a:r>
              <a:rPr lang="en-US" smtClean="0"/>
              <a:t>Design (~= 25%)</a:t>
            </a:r>
          </a:p>
          <a:p>
            <a:pPr lvl="1"/>
            <a:r>
              <a:rPr lang="en-US" smtClean="0"/>
              <a:t>Code (~= 15%)</a:t>
            </a:r>
          </a:p>
          <a:p>
            <a:pPr lvl="1"/>
            <a:r>
              <a:rPr lang="en-US" smtClean="0"/>
              <a:t>Other (~= 5%)</a:t>
            </a:r>
          </a:p>
        </p:txBody>
      </p:sp>
    </p:spTree>
    <p:extLst>
      <p:ext uri="{BB962C8B-B14F-4D97-AF65-F5344CB8AC3E}">
        <p14:creationId xmlns:p14="http://schemas.microsoft.com/office/powerpoint/2010/main" val="36317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dirty="0" smtClean="0"/>
              <a:t>Code V&amp;V</a:t>
            </a:r>
            <a:r>
              <a:rPr lang="en-GB" altLang="en-US" sz="2800" dirty="0" smtClean="0"/>
              <a:t> (1/2)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077200" cy="4530725"/>
          </a:xfrm>
        </p:spPr>
        <p:txBody>
          <a:bodyPr lIns="90840" tIns="44623" rIns="90840" bIns="44623"/>
          <a:lstStyle/>
          <a:p>
            <a:r>
              <a:rPr lang="en-US" altLang="en-US" sz="2400" u="sng" dirty="0">
                <a:solidFill>
                  <a:srgbClr val="FF5935"/>
                </a:solidFill>
              </a:rPr>
              <a:t>Static</a:t>
            </a:r>
            <a:r>
              <a:rPr lang="en-US" altLang="en-US" sz="2400" dirty="0">
                <a:solidFill>
                  <a:srgbClr val="FF5935"/>
                </a:solidFill>
              </a:rPr>
              <a:t> Software inspections</a:t>
            </a:r>
            <a:r>
              <a:rPr lang="en-US" altLang="en-US" sz="2400" i="1" dirty="0" smtClean="0"/>
              <a:t>.</a:t>
            </a:r>
            <a:r>
              <a:rPr lang="en-US" altLang="en-US" sz="2400" dirty="0" smtClean="0"/>
              <a:t>  Concerned with analysis of the static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system representation </a:t>
            </a:r>
            <a:r>
              <a:rPr lang="en-US" altLang="en-US" sz="2400" dirty="0" smtClean="0"/>
              <a:t>to discover problems</a:t>
            </a:r>
          </a:p>
          <a:p>
            <a:pPr lvl="1"/>
            <a:r>
              <a:rPr lang="en-US" altLang="en-US" sz="2000" dirty="0" smtClean="0"/>
              <a:t>May be supplement by tool-based document and </a:t>
            </a:r>
            <a:r>
              <a:rPr lang="en-US" altLang="en-US" sz="2000" i="1" dirty="0">
                <a:solidFill>
                  <a:srgbClr val="FF5935"/>
                </a:solidFill>
              </a:rPr>
              <a:t>code</a:t>
            </a:r>
            <a:r>
              <a:rPr lang="en-US" altLang="en-US" sz="2000" dirty="0" smtClean="0"/>
              <a:t>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analysis</a:t>
            </a:r>
          </a:p>
          <a:p>
            <a:pPr lvl="1"/>
            <a:endParaRPr lang="en-US" altLang="en-US" sz="2000" i="1" dirty="0" smtClean="0">
              <a:solidFill>
                <a:srgbClr val="FF5935"/>
              </a:solidFill>
            </a:endParaRPr>
          </a:p>
          <a:p>
            <a:r>
              <a:rPr lang="en-US" altLang="en-US" sz="2400" u="sng" dirty="0" smtClean="0">
                <a:solidFill>
                  <a:srgbClr val="FF5935"/>
                </a:solidFill>
              </a:rPr>
              <a:t>Dynamic</a:t>
            </a:r>
            <a:r>
              <a:rPr lang="en-US" altLang="en-US" sz="2400" dirty="0" smtClean="0">
                <a:solidFill>
                  <a:srgbClr val="FF5935"/>
                </a:solidFill>
              </a:rPr>
              <a:t> Software testing</a:t>
            </a:r>
            <a:r>
              <a:rPr lang="en-US" altLang="en-US" sz="2400" i="1" dirty="0" smtClean="0">
                <a:solidFill>
                  <a:schemeClr val="accent2"/>
                </a:solidFill>
              </a:rPr>
              <a:t>.</a:t>
            </a:r>
            <a:r>
              <a:rPr lang="en-US" altLang="en-US" sz="2400" dirty="0" smtClean="0">
                <a:solidFill>
                  <a:schemeClr val="accent2"/>
                </a:solidFill>
              </a:rPr>
              <a:t>  </a:t>
            </a:r>
            <a:r>
              <a:rPr lang="en-US" altLang="en-US" sz="2400" dirty="0" smtClean="0"/>
              <a:t>Concerned with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exercising and observing </a:t>
            </a:r>
            <a:r>
              <a:rPr lang="en-US" altLang="en-US" sz="2400" dirty="0" smtClean="0"/>
              <a:t>product behavior</a:t>
            </a:r>
          </a:p>
          <a:p>
            <a:pPr lvl="1"/>
            <a:r>
              <a:rPr lang="en-US" altLang="en-US" sz="2000" dirty="0" smtClean="0"/>
              <a:t>The system is executed with </a:t>
            </a:r>
            <a:r>
              <a:rPr lang="en-US" altLang="en-US" sz="2000" i="1" dirty="0" smtClean="0">
                <a:solidFill>
                  <a:srgbClr val="FF5935"/>
                </a:solidFill>
              </a:rPr>
              <a:t>test data </a:t>
            </a:r>
            <a:r>
              <a:rPr lang="en-US" altLang="en-US" sz="2000" dirty="0" smtClean="0"/>
              <a:t>and its operational behavior is observed</a:t>
            </a:r>
          </a:p>
        </p:txBody>
      </p:sp>
    </p:spTree>
    <p:extLst>
      <p:ext uri="{BB962C8B-B14F-4D97-AF65-F5344CB8AC3E}">
        <p14:creationId xmlns:p14="http://schemas.microsoft.com/office/powerpoint/2010/main" val="1213178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dirty="0" smtClean="0"/>
              <a:t>Code V&amp;V</a:t>
            </a:r>
            <a:r>
              <a:rPr lang="en-GB" altLang="en-US" sz="2800" dirty="0" smtClean="0"/>
              <a:t> (2/2)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600200"/>
            <a:ext cx="8077200" cy="4530725"/>
          </a:xfrm>
        </p:spPr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lvl="4"/>
            <a:endParaRPr lang="en-US" sz="10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GB" altLang="en-US" sz="1800" dirty="0"/>
              <a:t>Inspections and testing are </a:t>
            </a:r>
            <a:r>
              <a:rPr lang="en-GB" altLang="en-US" sz="1800" i="1" dirty="0">
                <a:solidFill>
                  <a:srgbClr val="FF5935"/>
                </a:solidFill>
              </a:rPr>
              <a:t>complementary</a:t>
            </a:r>
            <a:r>
              <a:rPr lang="en-GB" altLang="en-US" sz="1800" dirty="0"/>
              <a:t> and </a:t>
            </a:r>
            <a:r>
              <a:rPr lang="en-GB" altLang="en-US" sz="1800" i="1" dirty="0">
                <a:solidFill>
                  <a:srgbClr val="FF5935"/>
                </a:solidFill>
              </a:rPr>
              <a:t>not opposing </a:t>
            </a:r>
            <a:r>
              <a:rPr lang="en-GB" altLang="en-US" sz="1800" dirty="0" smtClean="0"/>
              <a:t>techniques</a:t>
            </a:r>
            <a:r>
              <a:rPr lang="en-GB" altLang="en-US" sz="1800" dirty="0"/>
              <a:t>.</a:t>
            </a:r>
          </a:p>
          <a:p>
            <a:r>
              <a:rPr lang="en-GB" altLang="en-US" sz="1800" dirty="0"/>
              <a:t>Both should be used during the V&amp;V process.</a:t>
            </a:r>
          </a:p>
          <a:p>
            <a:r>
              <a:rPr lang="en-GB" altLang="en-US" sz="1800" dirty="0"/>
              <a:t>Inspections </a:t>
            </a:r>
            <a:r>
              <a:rPr lang="en-GB" altLang="en-US" sz="1800" i="1" dirty="0">
                <a:solidFill>
                  <a:srgbClr val="FF5935"/>
                </a:solidFill>
              </a:rPr>
              <a:t>can check conformance </a:t>
            </a:r>
            <a:r>
              <a:rPr lang="en-GB" altLang="en-US" sz="1800" dirty="0"/>
              <a:t>with a specification but not conformance with the customer’s real requirements.</a:t>
            </a:r>
          </a:p>
          <a:p>
            <a:r>
              <a:rPr lang="en-GB" altLang="en-US" sz="1800" dirty="0"/>
              <a:t>Inspections </a:t>
            </a:r>
            <a:r>
              <a:rPr lang="en-GB" altLang="en-US" sz="1800" i="1" dirty="0">
                <a:solidFill>
                  <a:srgbClr val="FF5935"/>
                </a:solidFill>
              </a:rPr>
              <a:t>cannot check non-functional characteristics </a:t>
            </a:r>
            <a:r>
              <a:rPr lang="en-GB" altLang="en-US" sz="1800" dirty="0"/>
              <a:t>such as performance, usability, etc.</a:t>
            </a:r>
          </a:p>
          <a:p>
            <a:endParaRPr lang="en-US" sz="1800" dirty="0"/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6200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779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Topics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924800" cy="4530725"/>
          </a:xfrm>
        </p:spPr>
        <p:txBody>
          <a:bodyPr/>
          <a:lstStyle/>
          <a:p>
            <a:r>
              <a:rPr lang="en-US" sz="2200" dirty="0" smtClean="0"/>
              <a:t>Introduction:  Software Validation and Verification</a:t>
            </a:r>
          </a:p>
          <a:p>
            <a:pPr lvl="0"/>
            <a:r>
              <a:rPr lang="en-US" sz="2200" dirty="0" smtClean="0"/>
              <a:t>Introduction: </a:t>
            </a:r>
            <a:r>
              <a:rPr lang="en-US" sz="2200" dirty="0"/>
              <a:t>Software Testing</a:t>
            </a:r>
          </a:p>
          <a:p>
            <a:pPr lvl="0"/>
            <a:r>
              <a:rPr lang="en-US" sz="2200" dirty="0" smtClean="0"/>
              <a:t>Control </a:t>
            </a:r>
            <a:r>
              <a:rPr lang="en-US" sz="2200" dirty="0"/>
              <a:t>flow oriented test construction techniques</a:t>
            </a:r>
          </a:p>
          <a:p>
            <a:pPr lvl="0"/>
            <a:r>
              <a:rPr lang="en-US" sz="2200" dirty="0"/>
              <a:t>Data flow oriented test construction techniques</a:t>
            </a:r>
          </a:p>
          <a:p>
            <a:pPr lvl="0"/>
            <a:r>
              <a:rPr lang="en-US" sz="2200" dirty="0"/>
              <a:t>Input space partitioning</a:t>
            </a:r>
          </a:p>
          <a:p>
            <a:pPr lvl="0"/>
            <a:r>
              <a:rPr lang="en-US" sz="2200" dirty="0"/>
              <a:t>Mutation Testing</a:t>
            </a:r>
          </a:p>
          <a:p>
            <a:pPr lvl="0"/>
            <a:r>
              <a:rPr lang="en-US" sz="2200" dirty="0"/>
              <a:t>Unit and integration testing</a:t>
            </a:r>
          </a:p>
          <a:p>
            <a:r>
              <a:rPr lang="en-US" sz="2200" dirty="0" smtClean="0"/>
              <a:t>Object Oriented Analysis</a:t>
            </a:r>
          </a:p>
          <a:p>
            <a:pPr lvl="0"/>
            <a:r>
              <a:rPr lang="en-US" sz="2200" dirty="0" smtClean="0"/>
              <a:t>Test </a:t>
            </a:r>
            <a:r>
              <a:rPr lang="en-US" sz="2200" dirty="0"/>
              <a:t>plan design</a:t>
            </a:r>
          </a:p>
          <a:p>
            <a:r>
              <a:rPr lang="en-US" sz="2200" dirty="0"/>
              <a:t>Static Analysis: Inspections, reviews, and walkthroughs</a:t>
            </a:r>
          </a:p>
          <a:p>
            <a:r>
              <a:rPr lang="en-US" sz="2200" dirty="0" smtClean="0"/>
              <a:t>Quality Assurance</a:t>
            </a:r>
          </a:p>
          <a:p>
            <a:pPr lvl="0"/>
            <a:r>
              <a:rPr lang="en-US" sz="2200" dirty="0" smtClean="0"/>
              <a:t>Software </a:t>
            </a:r>
            <a:r>
              <a:rPr lang="en-US" sz="2200" dirty="0"/>
              <a:t>Quality Metrics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GB" altLang="en-US" smtClean="0"/>
              <a:t>Software Engineering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The </a:t>
            </a:r>
            <a:r>
              <a:rPr lang="en-US" altLang="en-US" i="1" dirty="0" smtClean="0"/>
              <a:t>objective</a:t>
            </a:r>
            <a:r>
              <a:rPr lang="en-US" altLang="en-US" dirty="0" smtClean="0"/>
              <a:t> of Software Engineering is to produce </a:t>
            </a:r>
            <a:r>
              <a:rPr lang="en-US" altLang="en-US" i="1" dirty="0" smtClean="0">
                <a:solidFill>
                  <a:srgbClr val="FF5935"/>
                </a:solidFill>
              </a:rPr>
              <a:t>high-quality</a:t>
            </a:r>
            <a:r>
              <a:rPr lang="en-US" altLang="en-US" i="1" dirty="0"/>
              <a:t>, </a:t>
            </a:r>
            <a:r>
              <a:rPr lang="en-US" altLang="en-US" i="1" dirty="0" smtClean="0">
                <a:solidFill>
                  <a:srgbClr val="FF5935"/>
                </a:solidFill>
              </a:rPr>
              <a:t>large-scale</a:t>
            </a:r>
            <a:r>
              <a:rPr lang="en-US" altLang="en-US" i="1" dirty="0" smtClean="0"/>
              <a:t> software products </a:t>
            </a:r>
            <a:r>
              <a:rPr lang="en-US" altLang="en-US" dirty="0" smtClean="0"/>
              <a:t>with a</a:t>
            </a:r>
            <a:r>
              <a:rPr lang="en-US" altLang="en-US" i="1" dirty="0" smtClean="0"/>
              <a:t> </a:t>
            </a:r>
            <a:r>
              <a:rPr lang="en-US" altLang="en-US" i="1" dirty="0" smtClean="0">
                <a:solidFill>
                  <a:srgbClr val="FF5935"/>
                </a:solidFill>
              </a:rPr>
              <a:t>finite amount of resources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and to a</a:t>
            </a:r>
            <a:r>
              <a:rPr lang="en-US" altLang="en-US" i="1" dirty="0" smtClean="0"/>
              <a:t> </a:t>
            </a:r>
            <a:r>
              <a:rPr lang="en-US" altLang="en-US" i="1" dirty="0" smtClean="0">
                <a:solidFill>
                  <a:srgbClr val="FF5935"/>
                </a:solidFill>
              </a:rPr>
              <a:t>predicted schedule</a:t>
            </a:r>
            <a:r>
              <a:rPr lang="en-US" altLang="en-US" dirty="0" smtClean="0"/>
              <a:t>.</a:t>
            </a: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838200" y="4724400"/>
            <a:ext cx="7620000" cy="1143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107763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295400" y="4343400"/>
            <a:ext cx="6629400" cy="1066800"/>
          </a:xfrm>
          <a:prstGeom prst="ellipse">
            <a:avLst/>
          </a:prstGeom>
          <a:solidFill>
            <a:srgbClr val="BC3700"/>
          </a:solidFill>
          <a:ln>
            <a:noFill/>
          </a:ln>
          <a:effectLst>
            <a:outerShdw dist="107763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1828800" y="3962400"/>
            <a:ext cx="5486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dist="107763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2209800" y="3733800"/>
            <a:ext cx="4724400" cy="609600"/>
          </a:xfrm>
          <a:prstGeom prst="ellipse">
            <a:avLst/>
          </a:prstGeom>
          <a:solidFill>
            <a:srgbClr val="790015"/>
          </a:solidFill>
          <a:ln>
            <a:noFill/>
          </a:ln>
          <a:effectLst>
            <a:outerShdw dist="107763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89448" name="Rectangle 8"/>
          <p:cNvSpPr>
            <a:spLocks noChangeArrowheads="1"/>
          </p:cNvSpPr>
          <p:nvPr/>
        </p:nvSpPr>
        <p:spPr bwMode="auto">
          <a:xfrm>
            <a:off x="3490913" y="5472113"/>
            <a:ext cx="2211387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  <a:latin typeface="Palatino" charset="0"/>
              </a:rPr>
              <a:t>a “quality” focus</a:t>
            </a:r>
          </a:p>
        </p:txBody>
      </p:sp>
      <p:sp>
        <p:nvSpPr>
          <p:cNvPr id="189449" name="Rectangle 9"/>
          <p:cNvSpPr>
            <a:spLocks noChangeArrowheads="1"/>
          </p:cNvSpPr>
          <p:nvPr/>
        </p:nvSpPr>
        <p:spPr bwMode="auto">
          <a:xfrm>
            <a:off x="3592513" y="4938713"/>
            <a:ext cx="1973262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2000" b="1">
                <a:solidFill>
                  <a:srgbClr val="DADA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process model</a:t>
            </a:r>
          </a:p>
        </p:txBody>
      </p:sp>
      <p:sp>
        <p:nvSpPr>
          <p:cNvPr id="189450" name="Rectangle 10"/>
          <p:cNvSpPr>
            <a:spLocks noChangeArrowheads="1"/>
          </p:cNvSpPr>
          <p:nvPr/>
        </p:nvSpPr>
        <p:spPr bwMode="auto">
          <a:xfrm>
            <a:off x="3948113" y="4405313"/>
            <a:ext cx="1239837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2000" b="1">
                <a:solidFill>
                  <a:srgbClr val="DADA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methods</a:t>
            </a:r>
          </a:p>
        </p:txBody>
      </p:sp>
      <p:sp>
        <p:nvSpPr>
          <p:cNvPr id="189451" name="Rectangle 11"/>
          <p:cNvSpPr>
            <a:spLocks noChangeArrowheads="1"/>
          </p:cNvSpPr>
          <p:nvPr/>
        </p:nvSpPr>
        <p:spPr bwMode="auto">
          <a:xfrm>
            <a:off x="4252913" y="3871913"/>
            <a:ext cx="7874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2000" b="1">
                <a:solidFill>
                  <a:srgbClr val="DADA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tools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Software Quality Attributes</a:t>
            </a:r>
            <a:endParaRPr lang="en-US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The software should deliver the required functionality and performance to the user and should be: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Dependable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z="1800" smtClean="0"/>
              <a:t>Software must be trustworthy;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Maintainable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z="1800" smtClean="0"/>
              <a:t>Software must evolve to meet changing needs;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Efficient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z="1800" smtClean="0"/>
              <a:t>Software should not make wasteful use of system resources;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Acceptable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z="1800" smtClean="0"/>
              <a:t>Software must be accepted by the users for which it was designed. This means it must be understandable, usable and compatible with other systems.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smtClean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How to Produce Software?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500" dirty="0" smtClean="0"/>
              <a:t>A structured set of activities required to develop a </a:t>
            </a:r>
            <a:br>
              <a:rPr lang="en-GB" altLang="en-US" sz="2500" dirty="0" smtClean="0"/>
            </a:br>
            <a:r>
              <a:rPr lang="en-GB" altLang="en-US" sz="2500" dirty="0" smtClean="0"/>
              <a:t>software system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500" dirty="0" smtClean="0"/>
              <a:t>Specification;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500" dirty="0" smtClean="0"/>
              <a:t>Design;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500" dirty="0" smtClean="0"/>
              <a:t>Implementation;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500" dirty="0" smtClean="0"/>
              <a:t>Evolution.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 smtClean="0"/>
              <a:t>“A process defines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who</a:t>
            </a:r>
            <a:r>
              <a:rPr lang="en-US" altLang="en-US" sz="2400" dirty="0" smtClean="0"/>
              <a:t> is doing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what</a:t>
            </a:r>
            <a:r>
              <a:rPr lang="en-US" altLang="en-US" sz="2400" dirty="0" smtClean="0"/>
              <a:t>,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when</a:t>
            </a:r>
            <a:r>
              <a:rPr lang="en-US" altLang="en-US" sz="2400" dirty="0" smtClean="0"/>
              <a:t>, and </a:t>
            </a:r>
            <a:r>
              <a:rPr lang="en-US" altLang="en-US" sz="2400" i="1" dirty="0" smtClean="0">
                <a:solidFill>
                  <a:srgbClr val="FF5935"/>
                </a:solidFill>
              </a:rPr>
              <a:t>how</a:t>
            </a:r>
            <a:r>
              <a:rPr lang="en-US" altLang="en-US" sz="2400" dirty="0" smtClean="0"/>
              <a:t> to reach a certain goal.”</a:t>
            </a:r>
            <a:endParaRPr lang="en-GB" altLang="en-US" sz="2100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2500" dirty="0" smtClean="0"/>
              <a:t>A software process model is an abstract representation of a process. It presents a description of a process from some particular perspective.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 smtClean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 rot="5400000">
            <a:off x="3279775" y="2822575"/>
            <a:ext cx="2127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FF5935"/>
                </a:solidFill>
                <a:latin typeface="Times" panose="02020603050405020304" pitchFamily="18" charset="0"/>
              </a:rPr>
              <a:t>Validation &amp; Verification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4114800" y="2052638"/>
            <a:ext cx="11113" cy="190341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153400" cy="4530725"/>
          </a:xfrm>
          <a:noFill/>
        </p:spPr>
        <p:txBody>
          <a:bodyPr lIns="90840" tIns="44623" rIns="90840" bIns="44623"/>
          <a:lstStyle/>
          <a:p>
            <a:r>
              <a:rPr lang="en-GB" altLang="en-US" dirty="0"/>
              <a:t>Validation:</a:t>
            </a:r>
            <a:br>
              <a:rPr lang="en-GB" altLang="en-US" dirty="0"/>
            </a:br>
            <a:r>
              <a:rPr lang="en-GB" altLang="en-US" dirty="0"/>
              <a:t>	 "</a:t>
            </a:r>
            <a:r>
              <a:rPr lang="en-GB" altLang="en-US" i="1" dirty="0">
                <a:solidFill>
                  <a:srgbClr val="FF5935"/>
                </a:solidFill>
              </a:rPr>
              <a:t>Are we building the right product</a:t>
            </a:r>
            <a:r>
              <a:rPr lang="en-GB" altLang="en-US" dirty="0"/>
              <a:t>”.</a:t>
            </a:r>
            <a:r>
              <a:rPr lang="en-GB" altLang="en-US" sz="1600" dirty="0"/>
              <a:t> (Boehm, 1979)</a:t>
            </a:r>
            <a:endParaRPr lang="en-GB" altLang="en-US" dirty="0"/>
          </a:p>
          <a:p>
            <a:pPr lvl="1"/>
            <a:r>
              <a:rPr lang="en-GB" altLang="en-US" sz="2400" dirty="0"/>
              <a:t>The software should do what the user really requires.</a:t>
            </a:r>
            <a:endParaRPr lang="en-US" dirty="0"/>
          </a:p>
          <a:p>
            <a:pPr marL="738188" lvl="1" indent="0">
              <a:buNone/>
            </a:pPr>
            <a:r>
              <a:rPr lang="en-US" sz="1800" i="1" dirty="0" smtClean="0"/>
              <a:t>The </a:t>
            </a:r>
            <a:r>
              <a:rPr lang="en-US" sz="1800" i="1" dirty="0"/>
              <a:t>process of evaluating software at the end of software development  to ensure compliance with intended </a:t>
            </a:r>
            <a:r>
              <a:rPr lang="en-US" sz="1800" i="1" dirty="0" smtClean="0"/>
              <a:t>usage</a:t>
            </a:r>
            <a:r>
              <a:rPr lang="en-US" sz="1600" i="1" dirty="0" smtClean="0"/>
              <a:t> (IEEE)</a:t>
            </a:r>
            <a:endParaRPr lang="en-US" sz="1800" i="1" dirty="0" smtClean="0"/>
          </a:p>
          <a:p>
            <a:pPr marL="738188" lvl="1" indent="0">
              <a:buNone/>
            </a:pPr>
            <a:endParaRPr lang="en-US" sz="1800" i="1" dirty="0"/>
          </a:p>
          <a:p>
            <a:r>
              <a:rPr lang="en-GB" altLang="en-US" dirty="0" smtClean="0"/>
              <a:t>Verification: </a:t>
            </a:r>
            <a:br>
              <a:rPr lang="en-GB" altLang="en-US" dirty="0" smtClean="0"/>
            </a:br>
            <a:r>
              <a:rPr lang="en-GB" altLang="en-US" dirty="0" smtClean="0"/>
              <a:t>	"</a:t>
            </a:r>
            <a:r>
              <a:rPr lang="en-GB" altLang="en-US" i="1" dirty="0" smtClean="0">
                <a:solidFill>
                  <a:srgbClr val="FF5935"/>
                </a:solidFill>
              </a:rPr>
              <a:t>Are we building the product right</a:t>
            </a:r>
            <a:r>
              <a:rPr lang="en-GB" altLang="en-US" dirty="0" smtClean="0"/>
              <a:t>”.</a:t>
            </a:r>
            <a:r>
              <a:rPr lang="en-GB" altLang="en-US" sz="1600" dirty="0">
                <a:solidFill>
                  <a:srgbClr val="000000"/>
                </a:solidFill>
              </a:rPr>
              <a:t> (Boehm, 1979)</a:t>
            </a:r>
            <a:endParaRPr lang="en-GB" altLang="en-US" dirty="0" smtClean="0"/>
          </a:p>
          <a:p>
            <a:pPr lvl="1"/>
            <a:r>
              <a:rPr lang="en-GB" altLang="en-US" sz="2400" dirty="0" smtClean="0"/>
              <a:t>The software should conform to its specification.</a:t>
            </a:r>
          </a:p>
          <a:p>
            <a:pPr marL="738188" lvl="1" indent="0">
              <a:buNone/>
            </a:pPr>
            <a:r>
              <a:rPr lang="en-US" sz="1800" i="1" dirty="0" smtClean="0"/>
              <a:t>The </a:t>
            </a:r>
            <a:r>
              <a:rPr lang="en-US" sz="1800" i="1" dirty="0"/>
              <a:t>process of determining whether the products of a given phase of the software development process fulfill the requirements established during the previous </a:t>
            </a:r>
            <a:r>
              <a:rPr lang="en-US" sz="1800" i="1" dirty="0" smtClean="0"/>
              <a:t>phase</a:t>
            </a:r>
            <a:r>
              <a:rPr lang="en-US" sz="1600" i="1" dirty="0" smtClean="0"/>
              <a:t> (IEEE)</a:t>
            </a:r>
            <a:endParaRPr lang="en-US" sz="1800" i="1" dirty="0"/>
          </a:p>
          <a:p>
            <a:pPr lvl="1"/>
            <a:endParaRPr lang="en-GB" altLang="en-US" sz="24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dirty="0"/>
              <a:t>Validation </a:t>
            </a:r>
            <a:r>
              <a:rPr lang="en-GB" altLang="en-US" dirty="0" smtClean="0"/>
              <a:t>vs. </a:t>
            </a:r>
            <a:r>
              <a:rPr lang="en-GB" altLang="en-US" dirty="0"/>
              <a:t>Verification (</a:t>
            </a:r>
            <a:r>
              <a:rPr lang="en-GB" altLang="en-US" dirty="0" smtClean="0"/>
              <a:t>V&amp;V)</a:t>
            </a:r>
          </a:p>
        </p:txBody>
      </p:sp>
    </p:spTree>
    <p:extLst>
      <p:ext uri="{BB962C8B-B14F-4D97-AF65-F5344CB8AC3E}">
        <p14:creationId xmlns:p14="http://schemas.microsoft.com/office/powerpoint/2010/main" val="1829358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V&amp;V </a:t>
            </a:r>
            <a:r>
              <a:rPr lang="en-US" dirty="0"/>
              <a:t>(</a:t>
            </a:r>
            <a:r>
              <a:rPr lang="en-US" dirty="0" smtClean="0"/>
              <a:t>IV&amp;V)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Process </a:t>
            </a:r>
            <a:r>
              <a:rPr lang="en-US" sz="2400" dirty="0"/>
              <a:t>by which V&amp;V is carried out by an organization </a:t>
            </a:r>
            <a:r>
              <a:rPr lang="en-US" sz="2400" dirty="0" smtClean="0"/>
              <a:t>that is </a:t>
            </a:r>
            <a:r>
              <a:rPr lang="en-US" sz="2400" i="1" dirty="0">
                <a:solidFill>
                  <a:srgbClr val="FF5935"/>
                </a:solidFill>
              </a:rPr>
              <a:t>neither the developer or the acquirer</a:t>
            </a:r>
            <a:r>
              <a:rPr lang="en-US" sz="2400" dirty="0"/>
              <a:t> of the software</a:t>
            </a:r>
          </a:p>
          <a:p>
            <a:r>
              <a:rPr lang="en-US" sz="2400" dirty="0" smtClean="0"/>
              <a:t>Three </a:t>
            </a:r>
            <a:r>
              <a:rPr lang="en-US" sz="2400" dirty="0"/>
              <a:t>types of Independence:</a:t>
            </a:r>
          </a:p>
          <a:p>
            <a:pPr lvl="1"/>
            <a:r>
              <a:rPr lang="en-US" sz="2200" u="sng" dirty="0" smtClean="0">
                <a:solidFill>
                  <a:srgbClr val="FF5935"/>
                </a:solidFill>
              </a:rPr>
              <a:t>Managerial</a:t>
            </a:r>
            <a:r>
              <a:rPr lang="en-US" sz="2200" dirty="0" smtClean="0"/>
              <a:t> </a:t>
            </a:r>
            <a:r>
              <a:rPr lang="en-US" sz="2200" dirty="0"/>
              <a:t>independence</a:t>
            </a:r>
          </a:p>
          <a:p>
            <a:pPr lvl="2"/>
            <a:r>
              <a:rPr lang="en-US" sz="2000" dirty="0" smtClean="0"/>
              <a:t>Separate </a:t>
            </a:r>
            <a:r>
              <a:rPr lang="en-US" sz="2000" dirty="0"/>
              <a:t>decision on which areas of the software to analyze and </a:t>
            </a:r>
            <a:r>
              <a:rPr lang="en-US" sz="2000" dirty="0" smtClean="0"/>
              <a:t>test and </a:t>
            </a:r>
            <a:r>
              <a:rPr lang="en-US" sz="2000" dirty="0"/>
              <a:t>which techniques to use</a:t>
            </a:r>
          </a:p>
          <a:p>
            <a:pPr lvl="2"/>
            <a:r>
              <a:rPr lang="en-US" sz="2000" dirty="0" smtClean="0"/>
              <a:t>Determines </a:t>
            </a:r>
            <a:r>
              <a:rPr lang="en-US" sz="2000" dirty="0"/>
              <a:t>the schedule of tasks</a:t>
            </a:r>
          </a:p>
          <a:p>
            <a:pPr lvl="1"/>
            <a:r>
              <a:rPr lang="en-US" sz="2200" u="sng" dirty="0">
                <a:solidFill>
                  <a:srgbClr val="FF5935"/>
                </a:solidFill>
              </a:rPr>
              <a:t>Financial</a:t>
            </a:r>
            <a:r>
              <a:rPr lang="en-US" sz="2200" dirty="0"/>
              <a:t> independence</a:t>
            </a:r>
          </a:p>
          <a:p>
            <a:pPr lvl="2"/>
            <a:r>
              <a:rPr lang="en-US" sz="2000" dirty="0" smtClean="0"/>
              <a:t>Costs </a:t>
            </a:r>
            <a:r>
              <a:rPr lang="en-US" sz="2000" dirty="0"/>
              <a:t>for V&amp;V are funded separately</a:t>
            </a:r>
          </a:p>
          <a:p>
            <a:pPr lvl="2"/>
            <a:r>
              <a:rPr lang="en-US" sz="2000" dirty="0" smtClean="0"/>
              <a:t>No </a:t>
            </a:r>
            <a:r>
              <a:rPr lang="en-US" sz="2000" dirty="0"/>
              <a:t>risk of diverting resources that may cause delays</a:t>
            </a:r>
          </a:p>
          <a:p>
            <a:pPr lvl="1"/>
            <a:r>
              <a:rPr lang="en-US" sz="2200" u="sng" dirty="0">
                <a:solidFill>
                  <a:srgbClr val="FF5935"/>
                </a:solidFill>
              </a:rPr>
              <a:t>Technical</a:t>
            </a:r>
            <a:r>
              <a:rPr lang="en-US" sz="2200" dirty="0"/>
              <a:t> independence</a:t>
            </a:r>
          </a:p>
          <a:p>
            <a:pPr lvl="2"/>
            <a:r>
              <a:rPr lang="en-US" sz="2000" dirty="0" smtClean="0"/>
              <a:t>Different </a:t>
            </a:r>
            <a:r>
              <a:rPr lang="en-US" sz="2000" dirty="0"/>
              <a:t>from the developers or analysts</a:t>
            </a:r>
          </a:p>
          <a:p>
            <a:pPr lvl="2"/>
            <a:r>
              <a:rPr lang="en-US" sz="2000" dirty="0" smtClean="0"/>
              <a:t>Use </a:t>
            </a:r>
            <a:r>
              <a:rPr lang="en-US" sz="2000" dirty="0"/>
              <a:t>of different tools</a:t>
            </a:r>
          </a:p>
        </p:txBody>
      </p:sp>
    </p:spTree>
    <p:extLst>
      <p:ext uri="{BB962C8B-B14F-4D97-AF65-F5344CB8AC3E}">
        <p14:creationId xmlns:p14="http://schemas.microsoft.com/office/powerpoint/2010/main" val="23986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dirty="0" smtClean="0"/>
              <a:t>Is a whole life-cycle process - V&amp;V must be </a:t>
            </a:r>
            <a:br>
              <a:rPr lang="en-GB" altLang="en-US" dirty="0" smtClean="0"/>
            </a:br>
            <a:r>
              <a:rPr lang="en-GB" altLang="en-US" dirty="0" smtClean="0"/>
              <a:t>applied at each stage in the software process.</a:t>
            </a:r>
          </a:p>
          <a:p>
            <a:r>
              <a:rPr lang="en-GB" altLang="en-US" dirty="0" smtClean="0"/>
              <a:t>Has two principal objectives</a:t>
            </a:r>
          </a:p>
          <a:p>
            <a:pPr lvl="1"/>
            <a:r>
              <a:rPr lang="en-GB" altLang="en-US" dirty="0" smtClean="0"/>
              <a:t>The </a:t>
            </a:r>
            <a:r>
              <a:rPr lang="en-GB" altLang="en-US" i="1" dirty="0" smtClean="0">
                <a:solidFill>
                  <a:srgbClr val="FF5935"/>
                </a:solidFill>
              </a:rPr>
              <a:t>discovery of defects </a:t>
            </a:r>
            <a:r>
              <a:rPr lang="en-GB" altLang="en-US" dirty="0" smtClean="0"/>
              <a:t>in a system;</a:t>
            </a:r>
          </a:p>
          <a:p>
            <a:pPr lvl="1"/>
            <a:r>
              <a:rPr lang="en-GB" altLang="en-US" dirty="0" smtClean="0"/>
              <a:t>The assessment of </a:t>
            </a:r>
            <a:r>
              <a:rPr lang="en-GB" altLang="en-US" i="1" dirty="0" smtClean="0">
                <a:solidFill>
                  <a:srgbClr val="FF5935"/>
                </a:solidFill>
              </a:rPr>
              <a:t>whether or not the system is useful and useable</a:t>
            </a:r>
            <a:r>
              <a:rPr lang="en-GB" altLang="en-US" dirty="0" smtClean="0"/>
              <a:t> in an operational situation.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840" tIns="44623" rIns="90840" bIns="44623"/>
          <a:lstStyle/>
          <a:p>
            <a:r>
              <a:rPr lang="en-GB" altLang="en-US" smtClean="0"/>
              <a:t>The V&amp;V Process</a:t>
            </a:r>
          </a:p>
        </p:txBody>
      </p:sp>
    </p:spTree>
    <p:extLst>
      <p:ext uri="{BB962C8B-B14F-4D97-AF65-F5344CB8AC3E}">
        <p14:creationId xmlns:p14="http://schemas.microsoft.com/office/powerpoint/2010/main" val="3576678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77682</TotalTime>
  <Words>1257</Words>
  <Application>Microsoft Office PowerPoint</Application>
  <PresentationFormat>On-screen Show (4:3)</PresentationFormat>
  <Paragraphs>193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Courier</vt:lpstr>
      <vt:lpstr>Garamond</vt:lpstr>
      <vt:lpstr>Lato</vt:lpstr>
      <vt:lpstr>Lucida Grande</vt:lpstr>
      <vt:lpstr>Palatino</vt:lpstr>
      <vt:lpstr>Symbol</vt:lpstr>
      <vt:lpstr>Times</vt:lpstr>
      <vt:lpstr>Times New Roman</vt:lpstr>
      <vt:lpstr>Times New Roman (Arabic)</vt:lpstr>
      <vt:lpstr>Wingdings</vt:lpstr>
      <vt:lpstr>Layers</vt:lpstr>
      <vt:lpstr>Module 1</vt:lpstr>
      <vt:lpstr>Caveat</vt:lpstr>
      <vt:lpstr>Course Topics</vt:lpstr>
      <vt:lpstr>Software Engineering</vt:lpstr>
      <vt:lpstr>Software Quality Attributes</vt:lpstr>
      <vt:lpstr>How to Produce Software?</vt:lpstr>
      <vt:lpstr>Validation vs. Verification (V&amp;V)</vt:lpstr>
      <vt:lpstr>Independent V&amp;V (IV&amp;V)</vt:lpstr>
      <vt:lpstr>The V&amp;V Process</vt:lpstr>
      <vt:lpstr>V&amp;V Goals</vt:lpstr>
      <vt:lpstr>V&amp;V Confidence</vt:lpstr>
      <vt:lpstr>Why is it Called a “bug”?</vt:lpstr>
      <vt:lpstr>Bugs Also Known As …</vt:lpstr>
      <vt:lpstr>Relative Cost of Bugs</vt:lpstr>
      <vt:lpstr>Real World Bugs: Bug in Space Code</vt:lpstr>
      <vt:lpstr>Real World Bugs: Military Aviation Problems</vt:lpstr>
      <vt:lpstr>Real World Bugs: Year Ambiguities</vt:lpstr>
      <vt:lpstr>Real World Bugs: Shaky Math</vt:lpstr>
      <vt:lpstr>Real World Bugs: AT&amp;T Calls Blockage</vt:lpstr>
      <vt:lpstr>Real World Bugs: Bank Generosity</vt:lpstr>
      <vt:lpstr>When Does a Bug Occur?</vt:lpstr>
      <vt:lpstr>Specification</vt:lpstr>
      <vt:lpstr>Sources of bugs</vt:lpstr>
      <vt:lpstr>Code V&amp;V (1/2)</vt:lpstr>
      <vt:lpstr>Code V&amp;V (2/2)</vt:lpstr>
    </vt:vector>
  </TitlesOfParts>
  <Company>Goerge Mason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Introduction to V&amp;V</dc:title>
  <dc:creator>Moataz Ahmed</dc:creator>
  <cp:lastModifiedBy>Mac</cp:lastModifiedBy>
  <cp:revision>191</cp:revision>
  <cp:lastPrinted>1999-09-12T15:28:30Z</cp:lastPrinted>
  <dcterms:created xsi:type="dcterms:W3CDTF">1996-06-10T05:36:32Z</dcterms:created>
  <dcterms:modified xsi:type="dcterms:W3CDTF">2020-09-07T06:58:43Z</dcterms:modified>
</cp:coreProperties>
</file>