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</p:sldMasterIdLst>
  <p:notesMasterIdLst>
    <p:notesMasterId r:id="rId37"/>
  </p:notesMasterIdLst>
  <p:handoutMasterIdLst>
    <p:handoutMasterId r:id="rId38"/>
  </p:handoutMasterIdLst>
  <p:sldIdLst>
    <p:sldId id="352" r:id="rId2"/>
    <p:sldId id="394" r:id="rId3"/>
    <p:sldId id="354" r:id="rId4"/>
    <p:sldId id="355" r:id="rId5"/>
    <p:sldId id="374" r:id="rId6"/>
    <p:sldId id="356" r:id="rId7"/>
    <p:sldId id="357" r:id="rId8"/>
    <p:sldId id="359" r:id="rId9"/>
    <p:sldId id="360" r:id="rId10"/>
    <p:sldId id="362" r:id="rId11"/>
    <p:sldId id="367" r:id="rId12"/>
    <p:sldId id="382" r:id="rId13"/>
    <p:sldId id="363" r:id="rId14"/>
    <p:sldId id="412" r:id="rId15"/>
    <p:sldId id="371" r:id="rId16"/>
    <p:sldId id="372" r:id="rId17"/>
    <p:sldId id="368" r:id="rId18"/>
    <p:sldId id="395" r:id="rId19"/>
    <p:sldId id="396" r:id="rId20"/>
    <p:sldId id="397" r:id="rId21"/>
    <p:sldId id="398" r:id="rId22"/>
    <p:sldId id="399" r:id="rId23"/>
    <p:sldId id="400" r:id="rId24"/>
    <p:sldId id="401" r:id="rId25"/>
    <p:sldId id="402" r:id="rId26"/>
    <p:sldId id="403" r:id="rId27"/>
    <p:sldId id="404" r:id="rId28"/>
    <p:sldId id="405" r:id="rId29"/>
    <p:sldId id="413" r:id="rId30"/>
    <p:sldId id="414" r:id="rId31"/>
    <p:sldId id="406" r:id="rId32"/>
    <p:sldId id="407" r:id="rId33"/>
    <p:sldId id="409" r:id="rId34"/>
    <p:sldId id="410" r:id="rId35"/>
    <p:sldId id="411" r:id="rId36"/>
  </p:sldIdLst>
  <p:sldSz cx="9144000" cy="6858000" type="screen4x3"/>
  <p:notesSz cx="68580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296">
          <p15:clr>
            <a:srgbClr val="A4A3A4"/>
          </p15:clr>
        </p15:guide>
        <p15:guide id="2" pos="57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935"/>
    <a:srgbClr val="FFFEFB"/>
    <a:srgbClr val="FFFCEF"/>
    <a:srgbClr val="FFF8D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9" autoAdjust="0"/>
    <p:restoredTop sz="94689" autoAdjust="0"/>
  </p:normalViewPr>
  <p:slideViewPr>
    <p:cSldViewPr showGuides="1">
      <p:cViewPr varScale="1">
        <p:scale>
          <a:sx n="85" d="100"/>
          <a:sy n="85" d="100"/>
        </p:scale>
        <p:origin x="1104" y="48"/>
      </p:cViewPr>
      <p:guideLst>
        <p:guide orient="horz" pos="1296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3090" y="-120"/>
      </p:cViewPr>
      <p:guideLst>
        <p:guide orient="horz" pos="2909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7952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7125" y="698500"/>
            <a:ext cx="4602163" cy="3451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87850"/>
            <a:ext cx="503237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4" tIns="45578" rIns="91154" bIns="455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23EF1ECF-5E98-417E-ADE6-8CA3ABFC3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289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0CFC3D3E-F0C3-40F4-963F-C78E864E7A10}" type="slidenum">
              <a:rPr lang="zh-CN" altLang="en-US" sz="1000" b="0">
                <a:solidFill>
                  <a:schemeClr val="tx1"/>
                </a:solidFill>
              </a:rPr>
              <a:pPr/>
              <a:t>2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891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EF1ECF-5E98-417E-ADE6-8CA3ABFC337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479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3" name="Text Box 17"/>
          <p:cNvSpPr txBox="1">
            <a:spLocks noChangeArrowheads="1"/>
          </p:cNvSpPr>
          <p:nvPr userDrawn="1"/>
        </p:nvSpPr>
        <p:spPr bwMode="auto">
          <a:xfrm>
            <a:off x="2667000" y="5158026"/>
            <a:ext cx="6019801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9pPr>
          </a:lstStyle>
          <a:p>
            <a:pPr algn="r">
              <a:defRPr/>
            </a:pPr>
            <a:r>
              <a:rPr lang="en-US" sz="10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Times New Roman" pitchFamily="18" charset="0"/>
              </a:rPr>
              <a:t>Contains some material from slides of:</a:t>
            </a:r>
          </a:p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kern="1200" dirty="0" err="1" smtClean="0">
                <a:solidFill>
                  <a:schemeClr val="tx1"/>
                </a:solidFill>
                <a:latin typeface="Arial" pitchFamily="34" charset="0"/>
                <a:ea typeface="+mn-ea"/>
                <a:cs typeface="Times New Roman" pitchFamily="18" charset="0"/>
              </a:rPr>
              <a:t>S.Naik</a:t>
            </a:r>
            <a:r>
              <a:rPr lang="en-US" sz="10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Times New Roman" pitchFamily="18" charset="0"/>
              </a:rPr>
              <a:t> and </a:t>
            </a:r>
            <a:r>
              <a:rPr lang="en-US" sz="1000" kern="1200" dirty="0" err="1" smtClean="0">
                <a:solidFill>
                  <a:schemeClr val="tx1"/>
                </a:solidFill>
                <a:latin typeface="Arial" pitchFamily="34" charset="0"/>
                <a:ea typeface="+mn-ea"/>
                <a:cs typeface="Times New Roman" pitchFamily="18" charset="0"/>
              </a:rPr>
              <a:t>P.Tripathy</a:t>
            </a:r>
            <a:r>
              <a:rPr lang="en-US" sz="10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Times New Roman" pitchFamily="18" charset="0"/>
              </a:rPr>
              <a:t>, Software Testing and Quality Assurance: Theory and Practice, 2008</a:t>
            </a:r>
          </a:p>
          <a:p>
            <a:pPr algn="r"/>
            <a:r>
              <a:rPr lang="en-US" altLang="en-US" sz="1000" dirty="0" smtClean="0"/>
              <a:t>“Software Engineering: A Practitioner’s Approach,” by R.S. Pressman, 6th Ed., 2005</a:t>
            </a:r>
            <a:r>
              <a:rPr lang="en-US" altLang="en-US" sz="1000" dirty="0" smtClean="0">
                <a:solidFill>
                  <a:srgbClr val="005ECE"/>
                </a:solidFill>
              </a:rPr>
              <a:t>.</a:t>
            </a:r>
            <a:endParaRPr lang="en-US" altLang="en-US" sz="1000" dirty="0" smtClean="0"/>
          </a:p>
          <a:p>
            <a:pPr algn="r"/>
            <a:r>
              <a:rPr lang="en-US" sz="1000" kern="1200" dirty="0" err="1" smtClean="0">
                <a:solidFill>
                  <a:schemeClr val="tx1"/>
                </a:solidFill>
                <a:latin typeface="Arial" pitchFamily="34" charset="0"/>
                <a:ea typeface="+mn-ea"/>
                <a:cs typeface="Times New Roman" pitchFamily="18" charset="0"/>
              </a:rPr>
              <a:t>S.H.Kan</a:t>
            </a:r>
            <a:r>
              <a:rPr lang="en-US" sz="10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Times New Roman" pitchFamily="18" charset="0"/>
              </a:rPr>
              <a:t> "Metrics and Models in Software Quality Engineering", Addison</a:t>
            </a:r>
            <a:r>
              <a:rPr lang="en-US" sz="1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Times New Roman" pitchFamily="18" charset="0"/>
              </a:rPr>
              <a:t> </a:t>
            </a:r>
            <a:r>
              <a:rPr lang="en-US" sz="10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Times New Roman" pitchFamily="18" charset="0"/>
              </a:rPr>
              <a:t>Wesley,</a:t>
            </a:r>
            <a:r>
              <a:rPr lang="en-US" sz="1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Times New Roman" pitchFamily="18" charset="0"/>
              </a:rPr>
              <a:t> 2</a:t>
            </a:r>
            <a:r>
              <a:rPr lang="en-US" sz="1000" kern="1200" baseline="30000" dirty="0" smtClean="0">
                <a:solidFill>
                  <a:schemeClr val="tx1"/>
                </a:solidFill>
                <a:latin typeface="Arial" pitchFamily="34" charset="0"/>
                <a:ea typeface="+mn-ea"/>
                <a:cs typeface="Times New Roman" pitchFamily="18" charset="0"/>
              </a:rPr>
              <a:t>nd</a:t>
            </a:r>
            <a:r>
              <a:rPr lang="en-US" sz="1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Times New Roman" pitchFamily="18" charset="0"/>
              </a:rPr>
              <a:t> Ed.</a:t>
            </a:r>
            <a:r>
              <a:rPr lang="en-US" sz="10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Times New Roman" pitchFamily="18" charset="0"/>
              </a:rPr>
              <a:t>, 2002. (Ch. 4)</a:t>
            </a:r>
          </a:p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kern="1200" dirty="0" smtClean="0">
              <a:solidFill>
                <a:schemeClr val="tx1"/>
              </a:solidFill>
              <a:latin typeface="Arial" pitchFamily="34" charset="0"/>
              <a:ea typeface="+mn-ea"/>
              <a:cs typeface="Times New Roman" pitchFamily="18" charset="0"/>
            </a:endParaRPr>
          </a:p>
        </p:txBody>
      </p:sp>
      <p:sp>
        <p:nvSpPr>
          <p:cNvPr id="10138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138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81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4" name="Date Placeholder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Footer Placeholder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F5F5F-8F27-4C32-98C4-064326CD6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2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54CBC-117C-416B-B677-E51347B720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12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6E843-533C-4D18-81DB-8963F74121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601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2388"/>
            <a:ext cx="7772400" cy="8905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9863" y="952500"/>
            <a:ext cx="8804275" cy="54403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159625" y="6469063"/>
            <a:ext cx="1905000" cy="38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5A8E1-7D1F-4DF4-A734-FABF84C06D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1"/>
          </p:nvPr>
        </p:nvSpPr>
        <p:spPr>
          <a:xfrm>
            <a:off x="85725" y="6427788"/>
            <a:ext cx="3873500" cy="3444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Software Testing  (Ch 7), www.introsoftwaretesting.com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xfrm>
            <a:off x="4111625" y="6416675"/>
            <a:ext cx="2895600" cy="35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Ammann and Offutt</a:t>
            </a:r>
          </a:p>
        </p:txBody>
      </p:sp>
    </p:spTree>
    <p:extLst>
      <p:ext uri="{BB962C8B-B14F-4D97-AF65-F5344CB8AC3E}">
        <p14:creationId xmlns:p14="http://schemas.microsoft.com/office/powerpoint/2010/main" val="4002859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C52D0-116E-49B4-B302-07B2A6E829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86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83033-A9CB-4979-9214-EDF45843FC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769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FCE87-0D03-4EF9-9962-0812ED377C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778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57DD8-C5A8-476B-822E-4898263A47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207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45498-30DD-4E48-8E71-2C2DDA0553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167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4FF22-CD4D-4C53-A8FC-495C09E21B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7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8125E-38AC-42DC-9034-9EFDA7DDFB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504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5A8A3-C185-4F31-8426-84EB0BCD1C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364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1036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03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TextBox 13"/>
          <p:cNvSpPr txBox="1">
            <a:spLocks noChangeArrowheads="1"/>
          </p:cNvSpPr>
          <p:nvPr userDrawn="1"/>
        </p:nvSpPr>
        <p:spPr bwMode="auto">
          <a:xfrm>
            <a:off x="7924800" y="6553200"/>
            <a:ext cx="1219200" cy="276225"/>
          </a:xfrm>
          <a:prstGeom prst="rect">
            <a:avLst/>
          </a:prstGeom>
          <a:solidFill>
            <a:srgbClr val="FFFC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/>
              <a:t>SWE-08-</a:t>
            </a:r>
            <a:fld id="{E91A4046-93E1-494B-9899-59C247D9CB6A}" type="slidenum">
              <a:rPr lang="en-US" sz="1200" smtClean="0"/>
              <a:pPr eaLnBrk="1" hangingPunct="1">
                <a:defRPr/>
              </a:pPr>
              <a:t>‹#›</a:t>
            </a:fld>
            <a:endParaRPr 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1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Module 8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733800"/>
            <a:ext cx="7010400" cy="1600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Software Quality Management</a:t>
            </a:r>
          </a:p>
          <a:p>
            <a:pPr>
              <a:defRPr/>
            </a:pPr>
            <a:r>
              <a:rPr lang="en-US" dirty="0" smtClean="0"/>
              <a:t>Software Metrics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Quality Planning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dirty="0" smtClean="0"/>
              <a:t>Should set out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desired product qualities</a:t>
            </a:r>
            <a:endParaRPr lang="en-US" altLang="en-US" sz="2400" dirty="0" smtClean="0"/>
          </a:p>
          <a:p>
            <a:pPr>
              <a:lnSpc>
                <a:spcPct val="90000"/>
              </a:lnSpc>
            </a:pPr>
            <a:r>
              <a:rPr lang="en-US" altLang="en-US" sz="2400" dirty="0" smtClean="0"/>
              <a:t>Define the </a:t>
            </a:r>
            <a:r>
              <a:rPr lang="en-US" altLang="en-US" sz="2400" i="1" dirty="0">
                <a:solidFill>
                  <a:srgbClr val="FF5935"/>
                </a:solidFill>
              </a:rPr>
              <a:t>most significant </a:t>
            </a:r>
            <a:r>
              <a:rPr lang="en-US" altLang="en-US" sz="2400" dirty="0" smtClean="0"/>
              <a:t>quality attributes and </a:t>
            </a:r>
            <a:r>
              <a:rPr lang="en-US" altLang="en-US" sz="2400" i="1" dirty="0">
                <a:solidFill>
                  <a:srgbClr val="FF5935"/>
                </a:solidFill>
              </a:rPr>
              <a:t>how</a:t>
            </a:r>
            <a:r>
              <a:rPr lang="en-US" altLang="en-US" sz="2400" dirty="0" smtClean="0"/>
              <a:t> they are assessed</a:t>
            </a:r>
          </a:p>
          <a:p>
            <a:pPr>
              <a:lnSpc>
                <a:spcPct val="90000"/>
              </a:lnSpc>
            </a:pPr>
            <a:r>
              <a:rPr lang="en-US" altLang="en-US" sz="2400" dirty="0" smtClean="0"/>
              <a:t>Should set out which organizational </a:t>
            </a:r>
            <a:r>
              <a:rPr lang="en-US" altLang="en-US" sz="2400" i="1" dirty="0">
                <a:solidFill>
                  <a:srgbClr val="FF5935"/>
                </a:solidFill>
              </a:rPr>
              <a:t>standards</a:t>
            </a:r>
            <a:r>
              <a:rPr lang="en-US" altLang="en-US" sz="2400" dirty="0" smtClean="0"/>
              <a:t> should be applied and may define </a:t>
            </a:r>
            <a:r>
              <a:rPr lang="en-US" altLang="en-US" sz="2400" i="1" dirty="0">
                <a:solidFill>
                  <a:srgbClr val="FF5935"/>
                </a:solidFill>
              </a:rPr>
              <a:t>new standards</a:t>
            </a:r>
          </a:p>
          <a:p>
            <a:pPr>
              <a:lnSpc>
                <a:spcPct val="90000"/>
              </a:lnSpc>
            </a:pPr>
            <a:r>
              <a:rPr lang="en-US" altLang="en-US" sz="2400" dirty="0" smtClean="0"/>
              <a:t>Should set out which quality </a:t>
            </a:r>
            <a:r>
              <a:rPr lang="en-US" altLang="en-US" sz="2400" i="1" dirty="0">
                <a:solidFill>
                  <a:srgbClr val="FF5935"/>
                </a:solidFill>
              </a:rPr>
              <a:t>assessment</a:t>
            </a:r>
            <a:r>
              <a:rPr lang="en-US" altLang="en-US" sz="2400" dirty="0" smtClean="0"/>
              <a:t> process should be used</a:t>
            </a:r>
          </a:p>
          <a:p>
            <a:pPr>
              <a:lnSpc>
                <a:spcPct val="90000"/>
              </a:lnSpc>
            </a:pPr>
            <a:r>
              <a:rPr lang="en-US" altLang="en-US" sz="2400" dirty="0" smtClean="0"/>
              <a:t>Should </a:t>
            </a:r>
            <a:r>
              <a:rPr lang="en-US" altLang="en-US" sz="2400" i="1" dirty="0">
                <a:solidFill>
                  <a:srgbClr val="FF5935"/>
                </a:solidFill>
              </a:rPr>
              <a:t>define/allocate</a:t>
            </a:r>
            <a:r>
              <a:rPr lang="en-US" altLang="en-US" sz="2400" dirty="0" smtClean="0"/>
              <a:t> the </a:t>
            </a:r>
            <a:r>
              <a:rPr lang="en-US" altLang="en-US" sz="2400" i="1" dirty="0">
                <a:solidFill>
                  <a:srgbClr val="FF5935"/>
                </a:solidFill>
              </a:rPr>
              <a:t>resources</a:t>
            </a:r>
            <a:r>
              <a:rPr lang="en-US" altLang="en-US" sz="2400" dirty="0" smtClean="0"/>
              <a:t> needed during the different development phases, along with a corresponding timetable</a:t>
            </a:r>
          </a:p>
          <a:p>
            <a:pPr>
              <a:lnSpc>
                <a:spcPct val="90000"/>
              </a:lnSpc>
            </a:pPr>
            <a:endParaRPr lang="en-US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51253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Quality Models--Example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4572000" y="1447800"/>
            <a:ext cx="914400" cy="38100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cs typeface="Times New Roman" pitchFamily="18" charset="0"/>
              </a:rPr>
              <a:t>Quality</a:t>
            </a: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1447800" y="2590800"/>
            <a:ext cx="914400" cy="381000"/>
          </a:xfrm>
          <a:prstGeom prst="ellipse">
            <a:avLst/>
          </a:prstGeom>
          <a:solidFill>
            <a:srgbClr val="99CCFF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solidFill>
                  <a:srgbClr val="000000"/>
                </a:solidFill>
                <a:cs typeface="Times New Roman" pitchFamily="18" charset="0"/>
              </a:rPr>
              <a:t>Functionality</a:t>
            </a: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6477000" y="2590800"/>
            <a:ext cx="914400" cy="381000"/>
          </a:xfrm>
          <a:prstGeom prst="ellipse">
            <a:avLst/>
          </a:prstGeom>
          <a:solidFill>
            <a:srgbClr val="99CCFF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solidFill>
                  <a:srgbClr val="000000"/>
                </a:solidFill>
                <a:cs typeface="Times New Roman" pitchFamily="18" charset="0"/>
              </a:rPr>
              <a:t>Reliability</a:t>
            </a:r>
          </a:p>
        </p:txBody>
      </p:sp>
      <p:sp>
        <p:nvSpPr>
          <p:cNvPr id="18439" name="Oval 7"/>
          <p:cNvSpPr>
            <a:spLocks noChangeArrowheads="1"/>
          </p:cNvSpPr>
          <p:nvPr/>
        </p:nvSpPr>
        <p:spPr bwMode="auto">
          <a:xfrm>
            <a:off x="3810000" y="2590800"/>
            <a:ext cx="914400" cy="381000"/>
          </a:xfrm>
          <a:prstGeom prst="ellipse">
            <a:avLst/>
          </a:prstGeom>
          <a:solidFill>
            <a:srgbClr val="99CCFF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solidFill>
                  <a:srgbClr val="000000"/>
                </a:solidFill>
                <a:cs typeface="Times New Roman" pitchFamily="18" charset="0"/>
              </a:rPr>
              <a:t>Usability</a:t>
            </a:r>
          </a:p>
        </p:txBody>
      </p:sp>
      <p:sp>
        <p:nvSpPr>
          <p:cNvPr id="18440" name="Oval 8"/>
          <p:cNvSpPr>
            <a:spLocks noChangeArrowheads="1"/>
          </p:cNvSpPr>
          <p:nvPr/>
        </p:nvSpPr>
        <p:spPr bwMode="auto">
          <a:xfrm>
            <a:off x="5410200" y="2590800"/>
            <a:ext cx="914400" cy="381000"/>
          </a:xfrm>
          <a:prstGeom prst="ellipse">
            <a:avLst/>
          </a:prstGeom>
          <a:solidFill>
            <a:srgbClr val="99CCFF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solidFill>
                  <a:srgbClr val="000000"/>
                </a:solidFill>
                <a:cs typeface="Times New Roman" pitchFamily="18" charset="0"/>
              </a:rPr>
              <a:t>Efficiency</a:t>
            </a:r>
          </a:p>
        </p:txBody>
      </p:sp>
      <p:sp>
        <p:nvSpPr>
          <p:cNvPr id="18441" name="Oval 9"/>
          <p:cNvSpPr>
            <a:spLocks noChangeArrowheads="1"/>
          </p:cNvSpPr>
          <p:nvPr/>
        </p:nvSpPr>
        <p:spPr bwMode="auto">
          <a:xfrm>
            <a:off x="2667000" y="2590800"/>
            <a:ext cx="914400" cy="381000"/>
          </a:xfrm>
          <a:prstGeom prst="ellipse">
            <a:avLst/>
          </a:prstGeom>
          <a:solidFill>
            <a:srgbClr val="99CCFF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solidFill>
                  <a:srgbClr val="000000"/>
                </a:solidFill>
                <a:cs typeface="Times New Roman" pitchFamily="18" charset="0"/>
              </a:rPr>
              <a:t>Maintainability</a:t>
            </a:r>
          </a:p>
        </p:txBody>
      </p:sp>
      <p:sp>
        <p:nvSpPr>
          <p:cNvPr id="18442" name="Oval 10"/>
          <p:cNvSpPr>
            <a:spLocks noChangeArrowheads="1"/>
          </p:cNvSpPr>
          <p:nvPr/>
        </p:nvSpPr>
        <p:spPr bwMode="auto">
          <a:xfrm>
            <a:off x="7848600" y="2590800"/>
            <a:ext cx="914400" cy="381000"/>
          </a:xfrm>
          <a:prstGeom prst="ellipse">
            <a:avLst/>
          </a:prstGeom>
          <a:solidFill>
            <a:srgbClr val="99CCFF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solidFill>
                  <a:srgbClr val="000000"/>
                </a:solidFill>
                <a:cs typeface="Times New Roman" pitchFamily="18" charset="0"/>
              </a:rPr>
              <a:t>Portability</a:t>
            </a:r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 flipV="1">
            <a:off x="2057400" y="1752600"/>
            <a:ext cx="25908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 flipV="1">
            <a:off x="3200400" y="1828800"/>
            <a:ext cx="152400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 flipV="1">
            <a:off x="4419600" y="1828800"/>
            <a:ext cx="45720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 flipH="1" flipV="1">
            <a:off x="5181600" y="1828800"/>
            <a:ext cx="60960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 flipH="1" flipV="1">
            <a:off x="5410200" y="1752600"/>
            <a:ext cx="13716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8" name="Line 16"/>
          <p:cNvSpPr>
            <a:spLocks noChangeShapeType="1"/>
          </p:cNvSpPr>
          <p:nvPr/>
        </p:nvSpPr>
        <p:spPr bwMode="auto">
          <a:xfrm flipH="1" flipV="1">
            <a:off x="5486400" y="1676400"/>
            <a:ext cx="259080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3211513" y="1828800"/>
            <a:ext cx="3698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Times New Roman" pitchFamily="18" charset="0"/>
              </a:rPr>
              <a:t>w</a:t>
            </a:r>
            <a:r>
              <a:rPr lang="en-US" altLang="en-US" sz="1400" baseline="-25000">
                <a:cs typeface="Times New Roman" pitchFamily="18" charset="0"/>
              </a:rPr>
              <a:t>1</a:t>
            </a:r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3592513" y="1981200"/>
            <a:ext cx="3698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Times New Roman" pitchFamily="18" charset="0"/>
              </a:rPr>
              <a:t>w</a:t>
            </a:r>
            <a:r>
              <a:rPr lang="en-US" altLang="en-US" sz="1400" baseline="-25000">
                <a:cs typeface="Times New Roman" pitchFamily="18" charset="0"/>
              </a:rPr>
              <a:t>2</a:t>
            </a:r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4278313" y="2133600"/>
            <a:ext cx="3698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Times New Roman" pitchFamily="18" charset="0"/>
              </a:rPr>
              <a:t>w</a:t>
            </a:r>
            <a:r>
              <a:rPr lang="en-US" altLang="en-US" sz="1400" baseline="-25000">
                <a:cs typeface="Times New Roman" pitchFamily="18" charset="0"/>
              </a:rPr>
              <a:t>3</a:t>
            </a:r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5192713" y="2133600"/>
            <a:ext cx="4651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Times New Roman" pitchFamily="18" charset="0"/>
              </a:rPr>
              <a:t>w</a:t>
            </a:r>
            <a:r>
              <a:rPr lang="en-US" altLang="en-US" sz="1400" baseline="-25000">
                <a:cs typeface="Times New Roman" pitchFamily="18" charset="0"/>
              </a:rPr>
              <a:t>n-2</a:t>
            </a:r>
          </a:p>
        </p:txBody>
      </p:sp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5649913" y="1981200"/>
            <a:ext cx="4651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Times New Roman" pitchFamily="18" charset="0"/>
              </a:rPr>
              <a:t>w</a:t>
            </a:r>
            <a:r>
              <a:rPr lang="en-US" altLang="en-US" sz="1400" baseline="-25000">
                <a:cs typeface="Times New Roman" pitchFamily="18" charset="0"/>
              </a:rPr>
              <a:t>n-1</a:t>
            </a:r>
          </a:p>
        </p:txBody>
      </p:sp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6488113" y="1828800"/>
            <a:ext cx="3698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Times New Roman" pitchFamily="18" charset="0"/>
              </a:rPr>
              <a:t>w</a:t>
            </a:r>
            <a:r>
              <a:rPr lang="en-US" altLang="en-US" sz="1400" baseline="-25000">
                <a:cs typeface="Times New Roman" pitchFamily="18" charset="0"/>
              </a:rPr>
              <a:t>n</a:t>
            </a:r>
          </a:p>
        </p:txBody>
      </p:sp>
      <p:sp>
        <p:nvSpPr>
          <p:cNvPr id="18455" name="Text Box 23"/>
          <p:cNvSpPr txBox="1">
            <a:spLocks noChangeArrowheads="1"/>
          </p:cNvSpPr>
          <p:nvPr/>
        </p:nvSpPr>
        <p:spPr bwMode="auto">
          <a:xfrm>
            <a:off x="4800600" y="2479675"/>
            <a:ext cx="488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cs typeface="Times New Roman" pitchFamily="18" charset="0"/>
              </a:rPr>
              <a:t>…</a:t>
            </a:r>
          </a:p>
        </p:txBody>
      </p:sp>
      <p:sp>
        <p:nvSpPr>
          <p:cNvPr id="18456" name="Oval 24"/>
          <p:cNvSpPr>
            <a:spLocks noChangeArrowheads="1"/>
          </p:cNvSpPr>
          <p:nvPr/>
        </p:nvSpPr>
        <p:spPr bwMode="auto">
          <a:xfrm>
            <a:off x="1676400" y="3505200"/>
            <a:ext cx="381000" cy="304800"/>
          </a:xfrm>
          <a:prstGeom prst="ellipse">
            <a:avLst/>
          </a:prstGeom>
          <a:solidFill>
            <a:srgbClr val="FFCC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400">
                <a:solidFill>
                  <a:srgbClr val="000000"/>
                </a:solidFill>
                <a:cs typeface="Times New Roman" pitchFamily="18" charset="0"/>
              </a:rPr>
              <a:t>F</a:t>
            </a:r>
            <a:r>
              <a:rPr lang="en-US" altLang="en-US" sz="1400" baseline="-25000">
                <a:solidFill>
                  <a:srgbClr val="000000"/>
                </a:solidFill>
                <a:cs typeface="Times New Roman" pitchFamily="18" charset="0"/>
              </a:rPr>
              <a:t>1</a:t>
            </a:r>
          </a:p>
        </p:txBody>
      </p:sp>
      <p:sp>
        <p:nvSpPr>
          <p:cNvPr id="18457" name="Oval 25"/>
          <p:cNvSpPr>
            <a:spLocks noChangeArrowheads="1"/>
          </p:cNvSpPr>
          <p:nvPr/>
        </p:nvSpPr>
        <p:spPr bwMode="auto">
          <a:xfrm>
            <a:off x="2819400" y="3505200"/>
            <a:ext cx="381000" cy="304800"/>
          </a:xfrm>
          <a:prstGeom prst="ellipse">
            <a:avLst/>
          </a:prstGeom>
          <a:solidFill>
            <a:srgbClr val="FFCC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400">
                <a:solidFill>
                  <a:srgbClr val="000000"/>
                </a:solidFill>
                <a:cs typeface="Times New Roman" pitchFamily="18" charset="0"/>
              </a:rPr>
              <a:t>F</a:t>
            </a:r>
            <a:r>
              <a:rPr lang="en-US" altLang="en-US" sz="1400" baseline="-25000">
                <a:solidFill>
                  <a:srgbClr val="000000"/>
                </a:solidFill>
                <a:cs typeface="Times New Roman" pitchFamily="18" charset="0"/>
              </a:rPr>
              <a:t>2</a:t>
            </a:r>
          </a:p>
        </p:txBody>
      </p:sp>
      <p:sp>
        <p:nvSpPr>
          <p:cNvPr id="18458" name="Oval 26"/>
          <p:cNvSpPr>
            <a:spLocks noChangeArrowheads="1"/>
          </p:cNvSpPr>
          <p:nvPr/>
        </p:nvSpPr>
        <p:spPr bwMode="auto">
          <a:xfrm>
            <a:off x="4038600" y="3505200"/>
            <a:ext cx="381000" cy="304800"/>
          </a:xfrm>
          <a:prstGeom prst="ellipse">
            <a:avLst/>
          </a:prstGeom>
          <a:solidFill>
            <a:srgbClr val="FFCC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400">
                <a:solidFill>
                  <a:srgbClr val="000000"/>
                </a:solidFill>
                <a:cs typeface="Times New Roman" pitchFamily="18" charset="0"/>
              </a:rPr>
              <a:t>F</a:t>
            </a:r>
            <a:r>
              <a:rPr lang="en-US" altLang="en-US" sz="1400" baseline="-25000">
                <a:solidFill>
                  <a:srgbClr val="000000"/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18459" name="Oval 27"/>
          <p:cNvSpPr>
            <a:spLocks noChangeArrowheads="1"/>
          </p:cNvSpPr>
          <p:nvPr/>
        </p:nvSpPr>
        <p:spPr bwMode="auto">
          <a:xfrm>
            <a:off x="5715000" y="3505200"/>
            <a:ext cx="381000" cy="304800"/>
          </a:xfrm>
          <a:prstGeom prst="ellipse">
            <a:avLst/>
          </a:prstGeom>
          <a:solidFill>
            <a:srgbClr val="FFCC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400">
                <a:solidFill>
                  <a:srgbClr val="000000"/>
                </a:solidFill>
                <a:cs typeface="Times New Roman" pitchFamily="18" charset="0"/>
              </a:rPr>
              <a:t>F</a:t>
            </a:r>
            <a:r>
              <a:rPr lang="en-US" altLang="en-US" sz="1400" baseline="-25000">
                <a:solidFill>
                  <a:srgbClr val="000000"/>
                </a:solidFill>
                <a:cs typeface="Times New Roman" pitchFamily="18" charset="0"/>
              </a:rPr>
              <a:t>n-2</a:t>
            </a:r>
          </a:p>
        </p:txBody>
      </p:sp>
      <p:sp>
        <p:nvSpPr>
          <p:cNvPr id="18460" name="Oval 28"/>
          <p:cNvSpPr>
            <a:spLocks noChangeArrowheads="1"/>
          </p:cNvSpPr>
          <p:nvPr/>
        </p:nvSpPr>
        <p:spPr bwMode="auto">
          <a:xfrm>
            <a:off x="6934200" y="3505200"/>
            <a:ext cx="381000" cy="304800"/>
          </a:xfrm>
          <a:prstGeom prst="ellipse">
            <a:avLst/>
          </a:prstGeom>
          <a:solidFill>
            <a:srgbClr val="FFCC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400">
                <a:solidFill>
                  <a:srgbClr val="000000"/>
                </a:solidFill>
                <a:cs typeface="Times New Roman" pitchFamily="18" charset="0"/>
              </a:rPr>
              <a:t>F</a:t>
            </a:r>
            <a:r>
              <a:rPr lang="en-US" altLang="en-US" sz="1400" baseline="-25000">
                <a:solidFill>
                  <a:srgbClr val="000000"/>
                </a:solidFill>
                <a:cs typeface="Times New Roman" pitchFamily="18" charset="0"/>
              </a:rPr>
              <a:t>n-1</a:t>
            </a:r>
          </a:p>
        </p:txBody>
      </p:sp>
      <p:sp>
        <p:nvSpPr>
          <p:cNvPr id="18461" name="Oval 29"/>
          <p:cNvSpPr>
            <a:spLocks noChangeArrowheads="1"/>
          </p:cNvSpPr>
          <p:nvPr/>
        </p:nvSpPr>
        <p:spPr bwMode="auto">
          <a:xfrm>
            <a:off x="8153400" y="3505200"/>
            <a:ext cx="381000" cy="304800"/>
          </a:xfrm>
          <a:prstGeom prst="ellipse">
            <a:avLst/>
          </a:prstGeom>
          <a:solidFill>
            <a:srgbClr val="FFCC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400">
                <a:solidFill>
                  <a:srgbClr val="000000"/>
                </a:solidFill>
                <a:cs typeface="Times New Roman" pitchFamily="18" charset="0"/>
              </a:rPr>
              <a:t>F</a:t>
            </a:r>
            <a:r>
              <a:rPr lang="en-US" altLang="en-US" sz="1400" baseline="-25000">
                <a:solidFill>
                  <a:srgbClr val="000000"/>
                </a:solidFill>
                <a:cs typeface="Times New Roman" pitchFamily="18" charset="0"/>
              </a:rPr>
              <a:t>n</a:t>
            </a:r>
          </a:p>
        </p:txBody>
      </p:sp>
      <p:sp>
        <p:nvSpPr>
          <p:cNvPr id="18462" name="Oval 30"/>
          <p:cNvSpPr>
            <a:spLocks noChangeArrowheads="1"/>
          </p:cNvSpPr>
          <p:nvPr/>
        </p:nvSpPr>
        <p:spPr bwMode="auto">
          <a:xfrm>
            <a:off x="1524000" y="4419600"/>
            <a:ext cx="914400" cy="3810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altLang="en-US" sz="1050" dirty="0"/>
              <a:t>Complexity</a:t>
            </a:r>
          </a:p>
        </p:txBody>
      </p:sp>
      <p:sp>
        <p:nvSpPr>
          <p:cNvPr id="18463" name="Oval 31"/>
          <p:cNvSpPr>
            <a:spLocks noChangeArrowheads="1"/>
          </p:cNvSpPr>
          <p:nvPr/>
        </p:nvSpPr>
        <p:spPr bwMode="auto">
          <a:xfrm>
            <a:off x="2514600" y="4419600"/>
            <a:ext cx="1174750" cy="3810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050" dirty="0" smtClean="0"/>
              <a:t>Understandability</a:t>
            </a:r>
            <a:endParaRPr lang="en-US" altLang="en-US" sz="1050" dirty="0"/>
          </a:p>
        </p:txBody>
      </p:sp>
      <p:sp>
        <p:nvSpPr>
          <p:cNvPr id="18464" name="Oval 32"/>
          <p:cNvSpPr>
            <a:spLocks noChangeArrowheads="1"/>
          </p:cNvSpPr>
          <p:nvPr/>
        </p:nvSpPr>
        <p:spPr bwMode="auto">
          <a:xfrm>
            <a:off x="3810000" y="4419600"/>
            <a:ext cx="914400" cy="3810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 dirty="0" smtClean="0">
                <a:cs typeface="Times New Roman" pitchFamily="18" charset="0"/>
              </a:rPr>
              <a:t>Cohesion</a:t>
            </a:r>
            <a:endParaRPr lang="en-US" altLang="en-US" sz="1200" dirty="0">
              <a:cs typeface="Times New Roman" pitchFamily="18" charset="0"/>
            </a:endParaRPr>
          </a:p>
        </p:txBody>
      </p:sp>
      <p:sp>
        <p:nvSpPr>
          <p:cNvPr id="18465" name="Oval 33"/>
          <p:cNvSpPr>
            <a:spLocks noChangeArrowheads="1"/>
          </p:cNvSpPr>
          <p:nvPr/>
        </p:nvSpPr>
        <p:spPr bwMode="auto">
          <a:xfrm>
            <a:off x="7924800" y="4419600"/>
            <a:ext cx="914400" cy="3810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/>
              <a:t>Testability</a:t>
            </a:r>
            <a:endParaRPr lang="en-US" altLang="en-US" sz="1200" dirty="0"/>
          </a:p>
        </p:txBody>
      </p:sp>
      <p:sp>
        <p:nvSpPr>
          <p:cNvPr id="18466" name="Oval 34"/>
          <p:cNvSpPr>
            <a:spLocks noChangeArrowheads="1"/>
          </p:cNvSpPr>
          <p:nvPr/>
        </p:nvSpPr>
        <p:spPr bwMode="auto">
          <a:xfrm>
            <a:off x="6705600" y="4419600"/>
            <a:ext cx="914400" cy="3810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 dirty="0" smtClean="0"/>
              <a:t>Correctness</a:t>
            </a:r>
            <a:endParaRPr lang="en-US" altLang="en-US" sz="1200" dirty="0">
              <a:cs typeface="Times New Roman" pitchFamily="18" charset="0"/>
            </a:endParaRPr>
          </a:p>
        </p:txBody>
      </p:sp>
      <p:sp>
        <p:nvSpPr>
          <p:cNvPr id="18467" name="Oval 35"/>
          <p:cNvSpPr>
            <a:spLocks noChangeArrowheads="1"/>
          </p:cNvSpPr>
          <p:nvPr/>
        </p:nvSpPr>
        <p:spPr bwMode="auto">
          <a:xfrm>
            <a:off x="5410200" y="4419600"/>
            <a:ext cx="1143000" cy="3810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cs typeface="Times New Roman" pitchFamily="18" charset="0"/>
              </a:rPr>
              <a:t>Verifiability</a:t>
            </a:r>
          </a:p>
        </p:txBody>
      </p:sp>
      <p:sp>
        <p:nvSpPr>
          <p:cNvPr id="18468" name="Text Box 36"/>
          <p:cNvSpPr txBox="1">
            <a:spLocks noChangeArrowheads="1"/>
          </p:cNvSpPr>
          <p:nvPr/>
        </p:nvSpPr>
        <p:spPr bwMode="auto">
          <a:xfrm>
            <a:off x="4800600" y="4267200"/>
            <a:ext cx="488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cs typeface="Times New Roman" pitchFamily="18" charset="0"/>
              </a:rPr>
              <a:t>…</a:t>
            </a:r>
          </a:p>
        </p:txBody>
      </p:sp>
      <p:sp>
        <p:nvSpPr>
          <p:cNvPr id="18469" name="Line 37"/>
          <p:cNvSpPr>
            <a:spLocks noChangeShapeType="1"/>
          </p:cNvSpPr>
          <p:nvPr/>
        </p:nvSpPr>
        <p:spPr bwMode="auto">
          <a:xfrm flipV="1">
            <a:off x="1905000" y="3810000"/>
            <a:ext cx="99060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0" name="Line 38"/>
          <p:cNvSpPr>
            <a:spLocks noChangeShapeType="1"/>
          </p:cNvSpPr>
          <p:nvPr/>
        </p:nvSpPr>
        <p:spPr bwMode="auto">
          <a:xfrm flipH="1" flipV="1">
            <a:off x="2971800" y="3810000"/>
            <a:ext cx="15240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1" name="Line 39"/>
          <p:cNvSpPr>
            <a:spLocks noChangeShapeType="1"/>
          </p:cNvSpPr>
          <p:nvPr/>
        </p:nvSpPr>
        <p:spPr bwMode="auto">
          <a:xfrm flipH="1" flipV="1">
            <a:off x="3124200" y="3810000"/>
            <a:ext cx="114300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2" name="Line 40"/>
          <p:cNvSpPr>
            <a:spLocks noChangeShapeType="1"/>
          </p:cNvSpPr>
          <p:nvPr/>
        </p:nvSpPr>
        <p:spPr bwMode="auto">
          <a:xfrm flipV="1">
            <a:off x="3048000" y="29718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3" name="Line 41"/>
          <p:cNvSpPr>
            <a:spLocks noChangeShapeType="1"/>
          </p:cNvSpPr>
          <p:nvPr/>
        </p:nvSpPr>
        <p:spPr bwMode="auto">
          <a:xfrm flipH="1" flipV="1">
            <a:off x="1905000" y="5410200"/>
            <a:ext cx="762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4" name="Line 42"/>
          <p:cNvSpPr>
            <a:spLocks noChangeShapeType="1"/>
          </p:cNvSpPr>
          <p:nvPr/>
        </p:nvSpPr>
        <p:spPr bwMode="auto">
          <a:xfrm flipH="1" flipV="1">
            <a:off x="2133600" y="5334000"/>
            <a:ext cx="220980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5" name="Line 43"/>
          <p:cNvSpPr>
            <a:spLocks noChangeShapeType="1"/>
          </p:cNvSpPr>
          <p:nvPr/>
        </p:nvSpPr>
        <p:spPr bwMode="auto">
          <a:xfrm flipH="1" flipV="1">
            <a:off x="3200400" y="5410200"/>
            <a:ext cx="13716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6" name="Line 44"/>
          <p:cNvSpPr>
            <a:spLocks noChangeShapeType="1"/>
          </p:cNvSpPr>
          <p:nvPr/>
        </p:nvSpPr>
        <p:spPr bwMode="auto">
          <a:xfrm flipH="1" flipV="1">
            <a:off x="3124200" y="5410200"/>
            <a:ext cx="152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7" name="Line 45"/>
          <p:cNvSpPr>
            <a:spLocks noChangeShapeType="1"/>
          </p:cNvSpPr>
          <p:nvPr/>
        </p:nvSpPr>
        <p:spPr bwMode="auto">
          <a:xfrm flipV="1">
            <a:off x="1981200" y="48006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8" name="Line 46"/>
          <p:cNvSpPr>
            <a:spLocks noChangeShapeType="1"/>
          </p:cNvSpPr>
          <p:nvPr/>
        </p:nvSpPr>
        <p:spPr bwMode="auto">
          <a:xfrm flipV="1">
            <a:off x="3048000" y="4800600"/>
            <a:ext cx="762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9" name="Line 47"/>
          <p:cNvSpPr>
            <a:spLocks noChangeShapeType="1"/>
          </p:cNvSpPr>
          <p:nvPr/>
        </p:nvSpPr>
        <p:spPr bwMode="auto">
          <a:xfrm flipV="1">
            <a:off x="5410200" y="3733800"/>
            <a:ext cx="3048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0" name="Line 48"/>
          <p:cNvSpPr>
            <a:spLocks noChangeShapeType="1"/>
          </p:cNvSpPr>
          <p:nvPr/>
        </p:nvSpPr>
        <p:spPr bwMode="auto">
          <a:xfrm flipH="1" flipV="1">
            <a:off x="6019800" y="3810000"/>
            <a:ext cx="1524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1" name="Line 49"/>
          <p:cNvSpPr>
            <a:spLocks noChangeShapeType="1"/>
          </p:cNvSpPr>
          <p:nvPr/>
        </p:nvSpPr>
        <p:spPr bwMode="auto">
          <a:xfrm flipV="1">
            <a:off x="5791200" y="38100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2" name="Line 50"/>
          <p:cNvSpPr>
            <a:spLocks noChangeShapeType="1"/>
          </p:cNvSpPr>
          <p:nvPr/>
        </p:nvSpPr>
        <p:spPr bwMode="auto">
          <a:xfrm flipV="1">
            <a:off x="6629400" y="3733800"/>
            <a:ext cx="3048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3" name="Line 51"/>
          <p:cNvSpPr>
            <a:spLocks noChangeShapeType="1"/>
          </p:cNvSpPr>
          <p:nvPr/>
        </p:nvSpPr>
        <p:spPr bwMode="auto">
          <a:xfrm flipH="1" flipV="1">
            <a:off x="7239000" y="3810000"/>
            <a:ext cx="1524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4" name="Line 52"/>
          <p:cNvSpPr>
            <a:spLocks noChangeShapeType="1"/>
          </p:cNvSpPr>
          <p:nvPr/>
        </p:nvSpPr>
        <p:spPr bwMode="auto">
          <a:xfrm flipV="1">
            <a:off x="7010400" y="38100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5" name="Line 53"/>
          <p:cNvSpPr>
            <a:spLocks noChangeShapeType="1"/>
          </p:cNvSpPr>
          <p:nvPr/>
        </p:nvSpPr>
        <p:spPr bwMode="auto">
          <a:xfrm flipV="1">
            <a:off x="7848600" y="3733800"/>
            <a:ext cx="3048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6" name="Line 54"/>
          <p:cNvSpPr>
            <a:spLocks noChangeShapeType="1"/>
          </p:cNvSpPr>
          <p:nvPr/>
        </p:nvSpPr>
        <p:spPr bwMode="auto">
          <a:xfrm flipH="1" flipV="1">
            <a:off x="8458200" y="3810000"/>
            <a:ext cx="1524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7" name="Line 55"/>
          <p:cNvSpPr>
            <a:spLocks noChangeShapeType="1"/>
          </p:cNvSpPr>
          <p:nvPr/>
        </p:nvSpPr>
        <p:spPr bwMode="auto">
          <a:xfrm flipV="1">
            <a:off x="8229600" y="38100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8" name="Line 56"/>
          <p:cNvSpPr>
            <a:spLocks noChangeShapeType="1"/>
          </p:cNvSpPr>
          <p:nvPr/>
        </p:nvSpPr>
        <p:spPr bwMode="auto">
          <a:xfrm flipV="1">
            <a:off x="3733800" y="3733800"/>
            <a:ext cx="3048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9" name="Line 57"/>
          <p:cNvSpPr>
            <a:spLocks noChangeShapeType="1"/>
          </p:cNvSpPr>
          <p:nvPr/>
        </p:nvSpPr>
        <p:spPr bwMode="auto">
          <a:xfrm flipH="1" flipV="1">
            <a:off x="4343400" y="3810000"/>
            <a:ext cx="1524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0" name="Line 58"/>
          <p:cNvSpPr>
            <a:spLocks noChangeShapeType="1"/>
          </p:cNvSpPr>
          <p:nvPr/>
        </p:nvSpPr>
        <p:spPr bwMode="auto">
          <a:xfrm flipV="1">
            <a:off x="4114800" y="38100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1" name="Line 59"/>
          <p:cNvSpPr>
            <a:spLocks noChangeShapeType="1"/>
          </p:cNvSpPr>
          <p:nvPr/>
        </p:nvSpPr>
        <p:spPr bwMode="auto">
          <a:xfrm flipV="1">
            <a:off x="1371600" y="3733800"/>
            <a:ext cx="3048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2" name="Line 60"/>
          <p:cNvSpPr>
            <a:spLocks noChangeShapeType="1"/>
          </p:cNvSpPr>
          <p:nvPr/>
        </p:nvSpPr>
        <p:spPr bwMode="auto">
          <a:xfrm flipH="1" flipV="1">
            <a:off x="1981200" y="3810000"/>
            <a:ext cx="1524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3" name="Line 61"/>
          <p:cNvSpPr>
            <a:spLocks noChangeShapeType="1"/>
          </p:cNvSpPr>
          <p:nvPr/>
        </p:nvSpPr>
        <p:spPr bwMode="auto">
          <a:xfrm flipV="1">
            <a:off x="1752600" y="38100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4" name="Text Box 62"/>
          <p:cNvSpPr txBox="1">
            <a:spLocks noChangeArrowheads="1"/>
          </p:cNvSpPr>
          <p:nvPr/>
        </p:nvSpPr>
        <p:spPr bwMode="auto">
          <a:xfrm>
            <a:off x="228600" y="2057400"/>
            <a:ext cx="17569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cs typeface="Times New Roman" pitchFamily="18" charset="0"/>
              </a:rPr>
              <a:t>Quality </a:t>
            </a:r>
            <a:r>
              <a:rPr lang="en-US" altLang="en-US" dirty="0" smtClean="0">
                <a:cs typeface="Times New Roman" pitchFamily="18" charset="0"/>
              </a:rPr>
              <a:t>Factors</a:t>
            </a:r>
          </a:p>
          <a:p>
            <a:pPr algn="ctr" eaLnBrk="1" hangingPunct="1"/>
            <a:r>
              <a:rPr lang="en-US" altLang="en-US" sz="1400" dirty="0" smtClean="0"/>
              <a:t>(External Attributes)</a:t>
            </a:r>
            <a:endParaRPr lang="en-US" altLang="en-US" dirty="0">
              <a:cs typeface="Times New Roman" pitchFamily="18" charset="0"/>
            </a:endParaRPr>
          </a:p>
        </p:txBody>
      </p:sp>
      <p:sp>
        <p:nvSpPr>
          <p:cNvPr id="18495" name="Text Box 63"/>
          <p:cNvSpPr txBox="1">
            <a:spLocks noChangeArrowheads="1"/>
          </p:cNvSpPr>
          <p:nvPr/>
        </p:nvSpPr>
        <p:spPr bwMode="auto">
          <a:xfrm>
            <a:off x="-47357" y="4063425"/>
            <a:ext cx="169604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dirty="0" smtClean="0">
                <a:cs typeface="Times New Roman" pitchFamily="18" charset="0"/>
              </a:rPr>
              <a:t>Properties</a:t>
            </a:r>
          </a:p>
          <a:p>
            <a:pPr algn="ctr" eaLnBrk="1" hangingPunct="1"/>
            <a:r>
              <a:rPr lang="en-US" altLang="en-US" sz="1400" dirty="0" smtClean="0"/>
              <a:t>(Internal </a:t>
            </a:r>
            <a:r>
              <a:rPr lang="en-US" altLang="en-US" sz="1400" dirty="0"/>
              <a:t>Attributes)</a:t>
            </a:r>
          </a:p>
        </p:txBody>
      </p:sp>
      <p:sp>
        <p:nvSpPr>
          <p:cNvPr id="18496" name="Line 64"/>
          <p:cNvSpPr>
            <a:spLocks noChangeShapeType="1"/>
          </p:cNvSpPr>
          <p:nvPr/>
        </p:nvSpPr>
        <p:spPr bwMode="auto">
          <a:xfrm flipV="1">
            <a:off x="1828800" y="29718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7" name="Line 65"/>
          <p:cNvSpPr>
            <a:spLocks noChangeShapeType="1"/>
          </p:cNvSpPr>
          <p:nvPr/>
        </p:nvSpPr>
        <p:spPr bwMode="auto">
          <a:xfrm flipV="1">
            <a:off x="4267200" y="29718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8" name="Line 66"/>
          <p:cNvSpPr>
            <a:spLocks noChangeShapeType="1"/>
          </p:cNvSpPr>
          <p:nvPr/>
        </p:nvSpPr>
        <p:spPr bwMode="auto">
          <a:xfrm flipV="1">
            <a:off x="8305800" y="30480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9" name="Line 67"/>
          <p:cNvSpPr>
            <a:spLocks noChangeShapeType="1"/>
          </p:cNvSpPr>
          <p:nvPr/>
        </p:nvSpPr>
        <p:spPr bwMode="auto">
          <a:xfrm flipV="1">
            <a:off x="7162800" y="29718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00" name="Line 68"/>
          <p:cNvSpPr>
            <a:spLocks noChangeShapeType="1"/>
          </p:cNvSpPr>
          <p:nvPr/>
        </p:nvSpPr>
        <p:spPr bwMode="auto">
          <a:xfrm flipV="1">
            <a:off x="5867400" y="30480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01" name="Line 69"/>
          <p:cNvSpPr>
            <a:spLocks noChangeShapeType="1"/>
          </p:cNvSpPr>
          <p:nvPr/>
        </p:nvSpPr>
        <p:spPr bwMode="auto">
          <a:xfrm flipV="1">
            <a:off x="4267200" y="4800600"/>
            <a:ext cx="762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02" name="Line 70"/>
          <p:cNvSpPr>
            <a:spLocks noChangeShapeType="1"/>
          </p:cNvSpPr>
          <p:nvPr/>
        </p:nvSpPr>
        <p:spPr bwMode="auto">
          <a:xfrm flipH="1" flipV="1">
            <a:off x="4267200" y="5410200"/>
            <a:ext cx="4572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03" name="Line 71"/>
          <p:cNvSpPr>
            <a:spLocks noChangeShapeType="1"/>
          </p:cNvSpPr>
          <p:nvPr/>
        </p:nvSpPr>
        <p:spPr bwMode="auto">
          <a:xfrm flipH="1" flipV="1">
            <a:off x="4343400" y="5410200"/>
            <a:ext cx="17526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04" name="Text Box 72"/>
          <p:cNvSpPr txBox="1">
            <a:spLocks noChangeArrowheads="1"/>
          </p:cNvSpPr>
          <p:nvPr/>
        </p:nvSpPr>
        <p:spPr bwMode="auto">
          <a:xfrm>
            <a:off x="152400" y="5638800"/>
            <a:ext cx="10887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dirty="0" smtClean="0">
                <a:cs typeface="Times New Roman" pitchFamily="18" charset="0"/>
              </a:rPr>
              <a:t>Metrics</a:t>
            </a:r>
          </a:p>
          <a:p>
            <a:pPr algn="ctr" eaLnBrk="1" hangingPunct="1"/>
            <a:r>
              <a:rPr lang="en-US" altLang="en-US" sz="1400" dirty="0" smtClean="0"/>
              <a:t>(Measures)</a:t>
            </a:r>
            <a:endParaRPr lang="en-US" altLang="en-US" sz="1400" dirty="0"/>
          </a:p>
        </p:txBody>
      </p:sp>
      <p:sp>
        <p:nvSpPr>
          <p:cNvPr id="18506" name="Oval 74"/>
          <p:cNvSpPr>
            <a:spLocks noChangeArrowheads="1"/>
          </p:cNvSpPr>
          <p:nvPr/>
        </p:nvSpPr>
        <p:spPr bwMode="auto">
          <a:xfrm>
            <a:off x="1524000" y="5715000"/>
            <a:ext cx="914400" cy="381000"/>
          </a:xfrm>
          <a:prstGeom prst="ellipse">
            <a:avLst/>
          </a:prstGeom>
          <a:solidFill>
            <a:srgbClr val="33CCCC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050" dirty="0"/>
              <a:t>Parameter</a:t>
            </a:r>
            <a:r>
              <a:rPr lang="en-US" altLang="en-US" sz="1050" dirty="0" smtClean="0"/>
              <a:t/>
            </a:r>
            <a:br>
              <a:rPr lang="en-US" altLang="en-US" sz="1050" dirty="0" smtClean="0"/>
            </a:br>
            <a:r>
              <a:rPr lang="en-US" altLang="en-US" sz="1050" dirty="0" smtClean="0"/>
              <a:t>Types</a:t>
            </a:r>
            <a:endParaRPr lang="en-US" altLang="en-US" sz="1050" dirty="0"/>
          </a:p>
        </p:txBody>
      </p:sp>
      <p:sp>
        <p:nvSpPr>
          <p:cNvPr id="18507" name="Oval 75"/>
          <p:cNvSpPr>
            <a:spLocks noChangeArrowheads="1"/>
          </p:cNvSpPr>
          <p:nvPr/>
        </p:nvSpPr>
        <p:spPr bwMode="auto">
          <a:xfrm>
            <a:off x="2667000" y="5715000"/>
            <a:ext cx="1143000" cy="381000"/>
          </a:xfrm>
          <a:prstGeom prst="ellipse">
            <a:avLst/>
          </a:prstGeom>
          <a:solidFill>
            <a:srgbClr val="33CCCC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050" dirty="0" smtClean="0">
                <a:cs typeface="Times New Roman" pitchFamily="18" charset="0"/>
              </a:rPr>
              <a:t>%Comments</a:t>
            </a:r>
            <a:endParaRPr lang="en-US" altLang="en-US" sz="1050" dirty="0">
              <a:cs typeface="Times New Roman" pitchFamily="18" charset="0"/>
            </a:endParaRPr>
          </a:p>
        </p:txBody>
      </p:sp>
      <p:sp>
        <p:nvSpPr>
          <p:cNvPr id="18508" name="Oval 76"/>
          <p:cNvSpPr>
            <a:spLocks noChangeArrowheads="1"/>
          </p:cNvSpPr>
          <p:nvPr/>
        </p:nvSpPr>
        <p:spPr bwMode="auto">
          <a:xfrm>
            <a:off x="4343400" y="5715000"/>
            <a:ext cx="914400" cy="381000"/>
          </a:xfrm>
          <a:prstGeom prst="ellipse">
            <a:avLst/>
          </a:prstGeom>
          <a:solidFill>
            <a:srgbClr val="33CCCC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 dirty="0" smtClean="0">
                <a:cs typeface="Times New Roman" pitchFamily="18" charset="0"/>
              </a:rPr>
              <a:t>#LOC</a:t>
            </a:r>
            <a:endParaRPr lang="en-US" altLang="en-US" sz="1200" dirty="0">
              <a:cs typeface="Times New Roman" pitchFamily="18" charset="0"/>
            </a:endParaRPr>
          </a:p>
        </p:txBody>
      </p:sp>
      <p:sp>
        <p:nvSpPr>
          <p:cNvPr id="18509" name="Oval 77"/>
          <p:cNvSpPr>
            <a:spLocks noChangeArrowheads="1"/>
          </p:cNvSpPr>
          <p:nvPr/>
        </p:nvSpPr>
        <p:spPr bwMode="auto">
          <a:xfrm>
            <a:off x="5562600" y="5715000"/>
            <a:ext cx="1066800" cy="381000"/>
          </a:xfrm>
          <a:prstGeom prst="ellipse">
            <a:avLst/>
          </a:prstGeom>
          <a:solidFill>
            <a:srgbClr val="33CCCC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 dirty="0" smtClean="0">
                <a:cs typeface="Times New Roman" pitchFamily="18" charset="0"/>
              </a:rPr>
              <a:t>LCOM</a:t>
            </a:r>
            <a:endParaRPr lang="en-US" altLang="en-US" sz="1200" dirty="0">
              <a:cs typeface="Times New Roman" pitchFamily="18" charset="0"/>
            </a:endParaRPr>
          </a:p>
        </p:txBody>
      </p:sp>
      <p:sp>
        <p:nvSpPr>
          <p:cNvPr id="18510" name="Oval 78"/>
          <p:cNvSpPr>
            <a:spLocks noChangeArrowheads="1"/>
          </p:cNvSpPr>
          <p:nvPr/>
        </p:nvSpPr>
        <p:spPr bwMode="auto">
          <a:xfrm>
            <a:off x="1752600" y="5105400"/>
            <a:ext cx="381000" cy="304800"/>
          </a:xfrm>
          <a:prstGeom prst="ellipse">
            <a:avLst/>
          </a:prstGeom>
          <a:solidFill>
            <a:srgbClr val="FFCC99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400">
                <a:solidFill>
                  <a:srgbClr val="000000"/>
                </a:solidFill>
                <a:cs typeface="Times New Roman" pitchFamily="18" charset="0"/>
              </a:rPr>
              <a:t>Q</a:t>
            </a:r>
            <a:r>
              <a:rPr lang="en-US" altLang="en-US" sz="1400" baseline="-25000">
                <a:solidFill>
                  <a:srgbClr val="000000"/>
                </a:solidFill>
                <a:cs typeface="Times New Roman" pitchFamily="18" charset="0"/>
              </a:rPr>
              <a:t>1</a:t>
            </a:r>
          </a:p>
        </p:txBody>
      </p:sp>
      <p:sp>
        <p:nvSpPr>
          <p:cNvPr id="18511" name="Oval 79"/>
          <p:cNvSpPr>
            <a:spLocks noChangeArrowheads="1"/>
          </p:cNvSpPr>
          <p:nvPr/>
        </p:nvSpPr>
        <p:spPr bwMode="auto">
          <a:xfrm>
            <a:off x="2895600" y="5105400"/>
            <a:ext cx="381000" cy="304800"/>
          </a:xfrm>
          <a:prstGeom prst="ellipse">
            <a:avLst/>
          </a:prstGeom>
          <a:solidFill>
            <a:srgbClr val="FFCC99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400">
                <a:solidFill>
                  <a:srgbClr val="000000"/>
                </a:solidFill>
                <a:cs typeface="Times New Roman" pitchFamily="18" charset="0"/>
              </a:rPr>
              <a:t>Q</a:t>
            </a:r>
            <a:r>
              <a:rPr lang="en-US" altLang="en-US" sz="1400" baseline="-25000">
                <a:solidFill>
                  <a:srgbClr val="000000"/>
                </a:solidFill>
                <a:cs typeface="Times New Roman" pitchFamily="18" charset="0"/>
              </a:rPr>
              <a:t>2</a:t>
            </a:r>
          </a:p>
        </p:txBody>
      </p:sp>
      <p:sp>
        <p:nvSpPr>
          <p:cNvPr id="18512" name="Oval 80"/>
          <p:cNvSpPr>
            <a:spLocks noChangeArrowheads="1"/>
          </p:cNvSpPr>
          <p:nvPr/>
        </p:nvSpPr>
        <p:spPr bwMode="auto">
          <a:xfrm>
            <a:off x="4114800" y="5105400"/>
            <a:ext cx="381000" cy="304800"/>
          </a:xfrm>
          <a:prstGeom prst="ellipse">
            <a:avLst/>
          </a:prstGeom>
          <a:solidFill>
            <a:srgbClr val="FFCC99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400">
                <a:solidFill>
                  <a:srgbClr val="000000"/>
                </a:solidFill>
                <a:cs typeface="Times New Roman" pitchFamily="18" charset="0"/>
              </a:rPr>
              <a:t>Q</a:t>
            </a:r>
            <a:r>
              <a:rPr lang="en-US" altLang="en-US" sz="1400" baseline="-25000">
                <a:solidFill>
                  <a:srgbClr val="000000"/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18513" name="Text Box 81"/>
          <p:cNvSpPr txBox="1">
            <a:spLocks noChangeArrowheads="1"/>
          </p:cNvSpPr>
          <p:nvPr/>
        </p:nvSpPr>
        <p:spPr bwMode="auto">
          <a:xfrm>
            <a:off x="7407275" y="6019800"/>
            <a:ext cx="176847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latin typeface="Tahoma" pitchFamily="34" charset="0"/>
              </a:rPr>
              <a:t>Statement coverage</a:t>
            </a:r>
          </a:p>
          <a:p>
            <a:pPr eaLnBrk="1" hangingPunct="1"/>
            <a:r>
              <a:rPr lang="en-US" altLang="en-US" sz="1200" dirty="0">
                <a:latin typeface="Tahoma" pitchFamily="34" charset="0"/>
              </a:rPr>
              <a:t>Branch coverage</a:t>
            </a:r>
          </a:p>
          <a:p>
            <a:pPr eaLnBrk="1" hangingPunct="1"/>
            <a:r>
              <a:rPr lang="en-US" altLang="en-US" sz="1200" dirty="0">
                <a:latin typeface="Tahoma" pitchFamily="34" charset="0"/>
              </a:rPr>
              <a:t>Test plan completeness</a:t>
            </a:r>
          </a:p>
        </p:txBody>
      </p:sp>
      <p:sp>
        <p:nvSpPr>
          <p:cNvPr id="84" name="Oval 77"/>
          <p:cNvSpPr>
            <a:spLocks noChangeArrowheads="1"/>
          </p:cNvSpPr>
          <p:nvPr/>
        </p:nvSpPr>
        <p:spPr bwMode="auto">
          <a:xfrm>
            <a:off x="7772400" y="5715000"/>
            <a:ext cx="1066800" cy="381000"/>
          </a:xfrm>
          <a:prstGeom prst="ellipse">
            <a:avLst/>
          </a:prstGeom>
          <a:solidFill>
            <a:srgbClr val="33CCCC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 dirty="0" smtClean="0">
                <a:cs typeface="Times New Roman" pitchFamily="18" charset="0"/>
              </a:rPr>
              <a:t>Path</a:t>
            </a:r>
            <a:br>
              <a:rPr lang="en-US" altLang="en-US" sz="1200" dirty="0" smtClean="0">
                <a:cs typeface="Times New Roman" pitchFamily="18" charset="0"/>
              </a:rPr>
            </a:br>
            <a:r>
              <a:rPr lang="en-US" altLang="en-US" sz="1200" dirty="0" smtClean="0">
                <a:cs typeface="Times New Roman" pitchFamily="18" charset="0"/>
              </a:rPr>
              <a:t>Coverage</a:t>
            </a:r>
            <a:endParaRPr lang="en-US" altLang="en-US" sz="1200" dirty="0">
              <a:cs typeface="Times New Roman" pitchFamily="18" charset="0"/>
            </a:endParaRPr>
          </a:p>
        </p:txBody>
      </p:sp>
      <p:sp>
        <p:nvSpPr>
          <p:cNvPr id="85" name="Line 71"/>
          <p:cNvSpPr>
            <a:spLocks noChangeShapeType="1"/>
          </p:cNvSpPr>
          <p:nvPr/>
        </p:nvSpPr>
        <p:spPr bwMode="auto">
          <a:xfrm flipH="1" flipV="1">
            <a:off x="8305800" y="4849813"/>
            <a:ext cx="76200" cy="86518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6858000" y="5943600"/>
            <a:ext cx="609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Dot"/>
            <a:round/>
            <a:headEnd type="none" w="sm" len="sm"/>
            <a:tailEnd type="none" w="sm" len="sm"/>
          </a:ln>
          <a:effectLst/>
        </p:spPr>
      </p:cxnSp>
      <p:sp>
        <p:nvSpPr>
          <p:cNvPr id="89" name="Text Box 81"/>
          <p:cNvSpPr txBox="1">
            <a:spLocks noChangeArrowheads="1"/>
          </p:cNvSpPr>
          <p:nvPr/>
        </p:nvSpPr>
        <p:spPr bwMode="auto">
          <a:xfrm>
            <a:off x="1828800" y="6172200"/>
            <a:ext cx="533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 smtClean="0">
                <a:latin typeface="Tahoma" pitchFamily="34" charset="0"/>
              </a:rPr>
              <a:t>….</a:t>
            </a:r>
          </a:p>
          <a:p>
            <a:pPr eaLnBrk="1" hangingPunct="1"/>
            <a:r>
              <a:rPr lang="en-US" altLang="en-US" sz="1200" dirty="0" smtClean="0">
                <a:latin typeface="Tahoma" pitchFamily="34" charset="0"/>
              </a:rPr>
              <a:t>….</a:t>
            </a:r>
          </a:p>
          <a:p>
            <a:pPr eaLnBrk="1" hangingPunct="1"/>
            <a:r>
              <a:rPr lang="en-US" altLang="en-US" sz="1200" dirty="0" smtClean="0">
                <a:latin typeface="Tahoma" pitchFamily="34" charset="0"/>
              </a:rPr>
              <a:t>…</a:t>
            </a:r>
          </a:p>
        </p:txBody>
      </p:sp>
      <p:sp>
        <p:nvSpPr>
          <p:cNvPr id="90" name="Text Box 81"/>
          <p:cNvSpPr txBox="1">
            <a:spLocks noChangeArrowheads="1"/>
          </p:cNvSpPr>
          <p:nvPr/>
        </p:nvSpPr>
        <p:spPr bwMode="auto">
          <a:xfrm>
            <a:off x="3048000" y="6172200"/>
            <a:ext cx="533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 smtClean="0">
                <a:latin typeface="Tahoma" pitchFamily="34" charset="0"/>
              </a:rPr>
              <a:t>….</a:t>
            </a:r>
          </a:p>
          <a:p>
            <a:pPr eaLnBrk="1" hangingPunct="1"/>
            <a:r>
              <a:rPr lang="en-US" altLang="en-US" sz="1200" dirty="0" smtClean="0">
                <a:latin typeface="Tahoma" pitchFamily="34" charset="0"/>
              </a:rPr>
              <a:t>….</a:t>
            </a:r>
          </a:p>
          <a:p>
            <a:pPr eaLnBrk="1" hangingPunct="1"/>
            <a:r>
              <a:rPr lang="en-US" altLang="en-US" sz="1200" dirty="0" smtClean="0">
                <a:latin typeface="Tahoma" pitchFamily="34" charset="0"/>
              </a:rPr>
              <a:t>…</a:t>
            </a:r>
          </a:p>
        </p:txBody>
      </p:sp>
      <p:sp>
        <p:nvSpPr>
          <p:cNvPr id="91" name="Text Box 81"/>
          <p:cNvSpPr txBox="1">
            <a:spLocks noChangeArrowheads="1"/>
          </p:cNvSpPr>
          <p:nvPr/>
        </p:nvSpPr>
        <p:spPr bwMode="auto">
          <a:xfrm>
            <a:off x="4572000" y="6172200"/>
            <a:ext cx="533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 smtClean="0">
                <a:latin typeface="Tahoma" pitchFamily="34" charset="0"/>
              </a:rPr>
              <a:t>….</a:t>
            </a:r>
          </a:p>
          <a:p>
            <a:pPr eaLnBrk="1" hangingPunct="1"/>
            <a:r>
              <a:rPr lang="en-US" altLang="en-US" sz="1200" dirty="0" smtClean="0">
                <a:latin typeface="Tahoma" pitchFamily="34" charset="0"/>
              </a:rPr>
              <a:t>….</a:t>
            </a:r>
          </a:p>
          <a:p>
            <a:pPr eaLnBrk="1" hangingPunct="1"/>
            <a:r>
              <a:rPr lang="en-US" altLang="en-US" sz="1200" dirty="0" smtClean="0">
                <a:latin typeface="Tahoma" pitchFamily="34" charset="0"/>
              </a:rPr>
              <a:t>…</a:t>
            </a:r>
          </a:p>
        </p:txBody>
      </p:sp>
      <p:sp>
        <p:nvSpPr>
          <p:cNvPr id="92" name="Text Box 81"/>
          <p:cNvSpPr txBox="1">
            <a:spLocks noChangeArrowheads="1"/>
          </p:cNvSpPr>
          <p:nvPr/>
        </p:nvSpPr>
        <p:spPr bwMode="auto">
          <a:xfrm>
            <a:off x="5867400" y="6172200"/>
            <a:ext cx="533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 smtClean="0">
                <a:latin typeface="Tahoma" pitchFamily="34" charset="0"/>
              </a:rPr>
              <a:t>….</a:t>
            </a:r>
          </a:p>
          <a:p>
            <a:pPr eaLnBrk="1" hangingPunct="1"/>
            <a:r>
              <a:rPr lang="en-US" altLang="en-US" sz="1200" dirty="0" smtClean="0">
                <a:latin typeface="Tahoma" pitchFamily="34" charset="0"/>
              </a:rPr>
              <a:t>….</a:t>
            </a:r>
          </a:p>
          <a:p>
            <a:pPr eaLnBrk="1" hangingPunct="1"/>
            <a:r>
              <a:rPr lang="en-US" altLang="en-US" sz="1200" dirty="0" smtClean="0">
                <a:latin typeface="Tahoma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48172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McCall’s Quality </a:t>
            </a:r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663" y="1524000"/>
            <a:ext cx="3343275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341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Quality Control</a:t>
            </a:r>
            <a:endParaRPr lang="en-US" altLang="en-US" sz="2800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altLang="en-US" sz="2400" dirty="0" smtClean="0"/>
          </a:p>
          <a:p>
            <a:pPr>
              <a:lnSpc>
                <a:spcPct val="90000"/>
              </a:lnSpc>
            </a:pPr>
            <a:r>
              <a:rPr lang="en-US" altLang="en-US" sz="2400" dirty="0" smtClean="0"/>
              <a:t>Involves the series of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inspections</a:t>
            </a:r>
            <a:r>
              <a:rPr lang="en-US" altLang="en-US" sz="2400" dirty="0" smtClean="0"/>
              <a:t>, </a:t>
            </a:r>
            <a:r>
              <a:rPr lang="en-US" altLang="en-US" sz="2400" i="1" dirty="0">
                <a:solidFill>
                  <a:srgbClr val="FF5935"/>
                </a:solidFill>
              </a:rPr>
              <a:t>reviews</a:t>
            </a:r>
            <a:r>
              <a:rPr lang="en-US" altLang="en-US" sz="2400" dirty="0" smtClean="0"/>
              <a:t>, and </a:t>
            </a:r>
            <a:r>
              <a:rPr lang="en-US" altLang="en-US" sz="2400" i="1" dirty="0">
                <a:solidFill>
                  <a:srgbClr val="FF5935"/>
                </a:solidFill>
              </a:rPr>
              <a:t>tests</a:t>
            </a:r>
            <a:r>
              <a:rPr lang="en-US" altLang="en-US" sz="2400" dirty="0" smtClean="0"/>
              <a:t> used </a:t>
            </a:r>
            <a:r>
              <a:rPr lang="en-US" altLang="en-US" sz="2400" i="1" dirty="0">
                <a:solidFill>
                  <a:srgbClr val="FF5935"/>
                </a:solidFill>
              </a:rPr>
              <a:t>throughout</a:t>
            </a:r>
            <a:r>
              <a:rPr lang="en-US" altLang="en-US" sz="2400" dirty="0" smtClean="0"/>
              <a:t> the software </a:t>
            </a:r>
            <a:r>
              <a:rPr lang="en-US" altLang="en-US" sz="2400" dirty="0">
                <a:solidFill>
                  <a:srgbClr val="FF5935"/>
                </a:solidFill>
              </a:rPr>
              <a:t>process</a:t>
            </a:r>
            <a:r>
              <a:rPr lang="en-US" altLang="en-US" sz="2400" dirty="0" smtClean="0"/>
              <a:t> to ensure each work product meets the requirements placed upon it.</a:t>
            </a:r>
          </a:p>
        </p:txBody>
      </p:sp>
    </p:spTree>
    <p:extLst>
      <p:ext uri="{BB962C8B-B14F-4D97-AF65-F5344CB8AC3E}">
        <p14:creationId xmlns:p14="http://schemas.microsoft.com/office/powerpoint/2010/main" val="34198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Quality Improvement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Quality Control Process</a:t>
            </a:r>
          </a:p>
          <a:p>
            <a:r>
              <a:rPr lang="en-US" altLang="en-US" dirty="0" smtClean="0"/>
              <a:t>Development Process</a:t>
            </a:r>
          </a:p>
          <a:p>
            <a:r>
              <a:rPr lang="en-US" altLang="en-US" dirty="0" smtClean="0"/>
              <a:t>Quality  Model (per phase)</a:t>
            </a:r>
          </a:p>
          <a:p>
            <a:r>
              <a:rPr lang="en-US" altLang="en-US" dirty="0" smtClean="0"/>
              <a:t>Measurements (per phase)</a:t>
            </a:r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9689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8229600" cy="1143000"/>
          </a:xfrm>
        </p:spPr>
        <p:txBody>
          <a:bodyPr/>
          <a:lstStyle/>
          <a:p>
            <a:r>
              <a:rPr lang="en-GB" altLang="en-US" dirty="0" smtClean="0"/>
              <a:t>Principal Product Quality Factors</a:t>
            </a:r>
            <a:r>
              <a:rPr lang="en-GB" altLang="en-US" sz="2800" dirty="0" smtClean="0"/>
              <a:t> (1/2)</a:t>
            </a:r>
            <a:endParaRPr lang="en-US" altLang="en-US" sz="28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535363" y="1539875"/>
            <a:ext cx="20732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>
                <a:cs typeface="Times New Roman" pitchFamily="18" charset="0"/>
              </a:rPr>
              <a:t>Development Technology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660525" y="2438400"/>
            <a:ext cx="14636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>
                <a:cs typeface="Times New Roman" pitchFamily="18" charset="0"/>
              </a:rPr>
              <a:t>Process Quality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584325" y="3733800"/>
            <a:ext cx="15398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>
                <a:cs typeface="Times New Roman" pitchFamily="18" charset="0"/>
              </a:rPr>
              <a:t>People Quality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3573463" y="4587875"/>
            <a:ext cx="19970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>
                <a:cs typeface="Times New Roman" pitchFamily="18" charset="0"/>
              </a:rPr>
              <a:t>Cost, Time, and Schedule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5791200" y="3749675"/>
            <a:ext cx="1981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cs typeface="Times New Roman" pitchFamily="18" charset="0"/>
              </a:rPr>
              <a:t>Metrics &amp; Measurements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5791200" y="2454275"/>
            <a:ext cx="19208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>
                <a:cs typeface="Times New Roman" pitchFamily="18" charset="0"/>
              </a:rPr>
              <a:t>Quality Model</a:t>
            </a:r>
          </a:p>
        </p:txBody>
      </p:sp>
      <p:sp>
        <p:nvSpPr>
          <p:cNvPr id="22538" name="Oval 10"/>
          <p:cNvSpPr>
            <a:spLocks noChangeArrowheads="1"/>
          </p:cNvSpPr>
          <p:nvPr/>
        </p:nvSpPr>
        <p:spPr bwMode="auto">
          <a:xfrm>
            <a:off x="3771900" y="2743200"/>
            <a:ext cx="1600200" cy="1447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>
                <a:cs typeface="Times New Roman" pitchFamily="18" charset="0"/>
              </a:rPr>
              <a:t>Product</a:t>
            </a:r>
            <a:br>
              <a:rPr lang="en-US" altLang="en-US">
                <a:cs typeface="Times New Roman" pitchFamily="18" charset="0"/>
              </a:rPr>
            </a:br>
            <a:r>
              <a:rPr lang="en-US" altLang="en-US">
                <a:cs typeface="Times New Roman" pitchFamily="18" charset="0"/>
              </a:rPr>
              <a:t>Quality</a:t>
            </a:r>
          </a:p>
        </p:txBody>
      </p:sp>
    </p:spTree>
    <p:extLst>
      <p:ext uri="{BB962C8B-B14F-4D97-AF65-F5344CB8AC3E}">
        <p14:creationId xmlns:p14="http://schemas.microsoft.com/office/powerpoint/2010/main" val="346616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8229600" cy="1143000"/>
          </a:xfrm>
        </p:spPr>
        <p:txBody>
          <a:bodyPr/>
          <a:lstStyle/>
          <a:p>
            <a:r>
              <a:rPr lang="en-GB" altLang="en-US" dirty="0" smtClean="0"/>
              <a:t>Principal Product Quality Factors</a:t>
            </a:r>
            <a:r>
              <a:rPr lang="en-GB" altLang="en-US" sz="2800" dirty="0">
                <a:solidFill>
                  <a:srgbClr val="330033"/>
                </a:solidFill>
              </a:rPr>
              <a:t> </a:t>
            </a:r>
            <a:r>
              <a:rPr lang="en-GB" altLang="en-US" sz="2800" dirty="0" smtClean="0">
                <a:solidFill>
                  <a:srgbClr val="330033"/>
                </a:solidFill>
              </a:rPr>
              <a:t>(2/2</a:t>
            </a:r>
            <a:r>
              <a:rPr lang="en-GB" altLang="en-US" sz="2800" dirty="0">
                <a:solidFill>
                  <a:srgbClr val="330033"/>
                </a:solidFill>
              </a:rPr>
              <a:t>)</a:t>
            </a:r>
            <a:endParaRPr lang="en-US" altLang="en-US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400" dirty="0" smtClean="0"/>
              <a:t>For </a:t>
            </a:r>
            <a:r>
              <a:rPr lang="en-GB" altLang="en-US" sz="2400" i="1" dirty="0" smtClean="0">
                <a:solidFill>
                  <a:srgbClr val="FF5935"/>
                </a:solidFill>
              </a:rPr>
              <a:t>large projects </a:t>
            </a:r>
            <a:r>
              <a:rPr lang="en-GB" altLang="en-US" sz="2400" dirty="0" smtClean="0"/>
              <a:t>with ‘average’ capabilities, the </a:t>
            </a:r>
            <a:r>
              <a:rPr lang="en-GB" altLang="en-US" sz="2400" i="1" dirty="0" smtClean="0">
                <a:solidFill>
                  <a:srgbClr val="FF5935"/>
                </a:solidFill>
              </a:rPr>
              <a:t>development process </a:t>
            </a:r>
            <a:r>
              <a:rPr lang="en-GB" altLang="en-US" sz="2400" dirty="0" smtClean="0"/>
              <a:t>determines product quality</a:t>
            </a:r>
          </a:p>
          <a:p>
            <a:r>
              <a:rPr lang="en-GB" altLang="en-US" sz="2400" dirty="0" smtClean="0"/>
              <a:t>For </a:t>
            </a:r>
            <a:r>
              <a:rPr lang="en-GB" altLang="en-US" sz="2400" i="1" dirty="0" smtClean="0">
                <a:solidFill>
                  <a:srgbClr val="FF5935"/>
                </a:solidFill>
              </a:rPr>
              <a:t>small projects</a:t>
            </a:r>
            <a:r>
              <a:rPr lang="en-GB" altLang="en-US" sz="2400" dirty="0" smtClean="0"/>
              <a:t>, the capabilities of the </a:t>
            </a:r>
            <a:r>
              <a:rPr lang="en-GB" altLang="en-US" sz="2400" i="1" dirty="0" smtClean="0">
                <a:solidFill>
                  <a:srgbClr val="FF5935"/>
                </a:solidFill>
              </a:rPr>
              <a:t>developers</a:t>
            </a:r>
            <a:r>
              <a:rPr lang="en-GB" altLang="en-US" sz="2400" dirty="0" smtClean="0"/>
              <a:t> is the main determinant</a:t>
            </a:r>
          </a:p>
          <a:p>
            <a:r>
              <a:rPr lang="en-GB" altLang="en-US" sz="2400" dirty="0" smtClean="0"/>
              <a:t>The </a:t>
            </a:r>
            <a:r>
              <a:rPr lang="en-GB" altLang="en-US" sz="2400" i="1" dirty="0" smtClean="0">
                <a:solidFill>
                  <a:srgbClr val="FF5935"/>
                </a:solidFill>
              </a:rPr>
              <a:t>development technology </a:t>
            </a:r>
            <a:r>
              <a:rPr lang="en-GB" altLang="en-US" sz="2400" dirty="0" smtClean="0"/>
              <a:t>is particularly significant for </a:t>
            </a:r>
            <a:r>
              <a:rPr lang="en-GB" altLang="en-US" sz="2400" i="1" dirty="0">
                <a:solidFill>
                  <a:srgbClr val="FF5935"/>
                </a:solidFill>
              </a:rPr>
              <a:t>small projects</a:t>
            </a:r>
          </a:p>
          <a:p>
            <a:r>
              <a:rPr lang="en-GB" altLang="en-US" sz="2400" dirty="0" smtClean="0"/>
              <a:t>In all cases, if an </a:t>
            </a:r>
            <a:r>
              <a:rPr lang="en-GB" altLang="en-US" sz="2400" i="1" dirty="0" smtClean="0">
                <a:solidFill>
                  <a:srgbClr val="FF5935"/>
                </a:solidFill>
              </a:rPr>
              <a:t>unrealistic schedule </a:t>
            </a:r>
            <a:r>
              <a:rPr lang="en-GB" altLang="en-US" sz="2400" dirty="0" smtClean="0"/>
              <a:t>is imposed then product quality will </a:t>
            </a:r>
            <a:r>
              <a:rPr lang="en-GB" altLang="en-US" sz="2400" i="1" dirty="0">
                <a:solidFill>
                  <a:srgbClr val="FF5935"/>
                </a:solidFill>
              </a:rPr>
              <a:t>suffer</a:t>
            </a:r>
          </a:p>
          <a:p>
            <a:endParaRPr lang="en-US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8180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Measuring Quality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 smtClean="0"/>
              <a:t>Software Metrics</a:t>
            </a:r>
          </a:p>
          <a:p>
            <a:pPr lvl="1"/>
            <a:r>
              <a:rPr lang="en-US" altLang="en-US" sz="2400" dirty="0" smtClean="0"/>
              <a:t>Any type of measurement which relates to a software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system</a:t>
            </a:r>
            <a:r>
              <a:rPr lang="en-US" altLang="en-US" sz="2400" dirty="0" smtClean="0"/>
              <a:t>, </a:t>
            </a:r>
            <a:r>
              <a:rPr lang="en-US" altLang="en-US" sz="2400" i="1" dirty="0">
                <a:solidFill>
                  <a:srgbClr val="FF5935"/>
                </a:solidFill>
              </a:rPr>
              <a:t>process</a:t>
            </a:r>
            <a:r>
              <a:rPr lang="en-US" altLang="en-US" sz="2400" dirty="0" smtClean="0"/>
              <a:t> or related </a:t>
            </a:r>
            <a:r>
              <a:rPr lang="en-US" altLang="en-US" sz="2400" i="1" dirty="0">
                <a:solidFill>
                  <a:srgbClr val="FF5935"/>
                </a:solidFill>
              </a:rPr>
              <a:t>documentation</a:t>
            </a:r>
          </a:p>
          <a:p>
            <a:pPr lvl="2"/>
            <a:r>
              <a:rPr lang="en-US" altLang="en-US" sz="2000" dirty="0" smtClean="0"/>
              <a:t>Lines of code in a program, the Fog index, number of person-days required to develop a component</a:t>
            </a:r>
          </a:p>
          <a:p>
            <a:pPr lvl="1"/>
            <a:r>
              <a:rPr lang="en-US" altLang="en-US" sz="2400" dirty="0" smtClean="0"/>
              <a:t>Allow the software and the software process to be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quantified</a:t>
            </a:r>
          </a:p>
          <a:p>
            <a:pPr lvl="1"/>
            <a:r>
              <a:rPr lang="en-US" altLang="en-US" sz="2400" dirty="0" smtClean="0"/>
              <a:t>Measures of the software </a:t>
            </a:r>
            <a:r>
              <a:rPr lang="en-US" altLang="en-US" sz="2400" i="1" dirty="0">
                <a:solidFill>
                  <a:srgbClr val="FF5935"/>
                </a:solidFill>
              </a:rPr>
              <a:t>process</a:t>
            </a:r>
            <a:r>
              <a:rPr lang="en-US" altLang="en-US" sz="2400" dirty="0" smtClean="0"/>
              <a:t> or </a:t>
            </a:r>
            <a:r>
              <a:rPr lang="en-US" altLang="en-US" sz="2400" i="1" dirty="0">
                <a:solidFill>
                  <a:srgbClr val="FF5935"/>
                </a:solidFill>
              </a:rPr>
              <a:t>product</a:t>
            </a:r>
          </a:p>
          <a:p>
            <a:pPr lvl="1"/>
            <a:r>
              <a:rPr lang="en-US" altLang="en-US" sz="2400" dirty="0" smtClean="0"/>
              <a:t>Should be captured </a:t>
            </a:r>
            <a:r>
              <a:rPr lang="en-US" altLang="en-US" sz="2400" i="1" dirty="0">
                <a:solidFill>
                  <a:srgbClr val="FF5935"/>
                </a:solidFill>
              </a:rPr>
              <a:t>automatically</a:t>
            </a:r>
            <a:r>
              <a:rPr lang="en-US" altLang="en-US" sz="2400" dirty="0" smtClean="0"/>
              <a:t> if possible</a:t>
            </a:r>
          </a:p>
        </p:txBody>
      </p:sp>
    </p:spTree>
    <p:extLst>
      <p:ext uri="{BB962C8B-B14F-4D97-AF65-F5344CB8AC3E}">
        <p14:creationId xmlns:p14="http://schemas.microsoft.com/office/powerpoint/2010/main" val="372039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Measurement and Metrics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(1/2</a:t>
            </a:r>
            <a:r>
              <a:rPr lang="en-US" altLang="en-US" sz="2800" dirty="0"/>
              <a:t>)</a:t>
            </a:r>
            <a:endParaRPr lang="en-US" alt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077200" cy="4530725"/>
          </a:xfrm>
        </p:spPr>
        <p:txBody>
          <a:bodyPr/>
          <a:lstStyle/>
          <a:p>
            <a:pPr eaLnBrk="1" hangingPunct="1"/>
            <a:r>
              <a:rPr lang="en-US" altLang="en-US" sz="2400" dirty="0" smtClean="0"/>
              <a:t>“You can neither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predict</a:t>
            </a:r>
            <a:r>
              <a:rPr lang="en-US" altLang="en-US" sz="2400" dirty="0" smtClean="0"/>
              <a:t> nor </a:t>
            </a:r>
            <a:r>
              <a:rPr lang="en-US" altLang="en-US" sz="2400" i="1" dirty="0">
                <a:solidFill>
                  <a:srgbClr val="FF5935"/>
                </a:solidFill>
              </a:rPr>
              <a:t>control</a:t>
            </a:r>
            <a:r>
              <a:rPr lang="en-US" altLang="en-US" sz="2400" dirty="0" smtClean="0"/>
              <a:t> what you </a:t>
            </a:r>
            <a:r>
              <a:rPr lang="en-US" altLang="en-US" sz="2400" u="sng" dirty="0">
                <a:solidFill>
                  <a:srgbClr val="FF5935"/>
                </a:solidFill>
              </a:rPr>
              <a:t>cannot</a:t>
            </a:r>
            <a:r>
              <a:rPr lang="en-US" altLang="en-US" sz="2400" dirty="0" smtClean="0"/>
              <a:t> </a:t>
            </a:r>
            <a:r>
              <a:rPr lang="en-US" altLang="en-US" sz="2400" i="1" dirty="0">
                <a:solidFill>
                  <a:srgbClr val="FF5935"/>
                </a:solidFill>
              </a:rPr>
              <a:t>measure</a:t>
            </a:r>
            <a:r>
              <a:rPr lang="en-US" altLang="en-US" sz="2400" dirty="0" smtClean="0"/>
              <a:t>”. </a:t>
            </a:r>
          </a:p>
          <a:p>
            <a:pPr algn="r" eaLnBrk="1" hangingPunct="1">
              <a:buFont typeface="Wingdings" panose="05000000000000000000" pitchFamily="2" charset="2"/>
              <a:buNone/>
            </a:pPr>
            <a:r>
              <a:rPr lang="en-US" altLang="en-US" sz="2000" i="1" dirty="0" smtClean="0"/>
              <a:t>-</a:t>
            </a:r>
            <a:r>
              <a:rPr lang="en-US" altLang="en-US" sz="2000" i="1" dirty="0" err="1" smtClean="0"/>
              <a:t>DeMarco</a:t>
            </a:r>
            <a:r>
              <a:rPr lang="en-US" altLang="en-US" sz="2000" i="1" dirty="0"/>
              <a:t> </a:t>
            </a:r>
            <a:r>
              <a:rPr lang="en-US" altLang="en-US" sz="2000" i="1" dirty="0" smtClean="0"/>
              <a:t> .</a:t>
            </a:r>
            <a:endParaRPr lang="en-US" altLang="en-US" sz="2000" dirty="0" smtClean="0"/>
          </a:p>
          <a:p>
            <a:pPr lvl="2" eaLnBrk="1" hangingPunct="1"/>
            <a:endParaRPr lang="en-US" altLang="en-US" sz="2000" dirty="0" smtClean="0"/>
          </a:p>
          <a:p>
            <a:pPr eaLnBrk="1" hangingPunct="1"/>
            <a:r>
              <a:rPr lang="en-US" altLang="en-US" sz="2400" dirty="0" smtClean="0"/>
              <a:t>“Count what is countable, measure what is measurable, and what is not measurable, </a:t>
            </a:r>
            <a:r>
              <a:rPr lang="en-US" altLang="en-US" sz="2400" i="1" dirty="0">
                <a:solidFill>
                  <a:srgbClr val="FF5935"/>
                </a:solidFill>
              </a:rPr>
              <a:t>make measurable</a:t>
            </a:r>
            <a:r>
              <a:rPr lang="en-US" altLang="en-US" sz="2400" dirty="0" smtClean="0"/>
              <a:t>"</a:t>
            </a:r>
          </a:p>
          <a:p>
            <a:pPr algn="r" eaLnBrk="1" hangingPunct="1">
              <a:buFontTx/>
              <a:buNone/>
            </a:pPr>
            <a:r>
              <a:rPr lang="en-US" altLang="en-US" sz="2000" i="1" dirty="0" smtClean="0"/>
              <a:t>-Galileo   .</a:t>
            </a:r>
          </a:p>
          <a:p>
            <a:pPr lvl="2" eaLnBrk="1" hangingPunct="1"/>
            <a:endParaRPr lang="en-US" altLang="en-US" sz="2000" dirty="0" smtClean="0"/>
          </a:p>
          <a:p>
            <a:pPr eaLnBrk="1" hangingPunct="1"/>
            <a:r>
              <a:rPr lang="en-US" altLang="en-US" sz="2400" dirty="0" smtClean="0"/>
              <a:t>“If you cannot </a:t>
            </a:r>
            <a:r>
              <a:rPr lang="en-US" altLang="en-US" sz="2400" i="1" dirty="0">
                <a:solidFill>
                  <a:srgbClr val="FF5935"/>
                </a:solidFill>
              </a:rPr>
              <a:t>measure</a:t>
            </a:r>
            <a:r>
              <a:rPr lang="en-US" altLang="en-US" sz="2400" dirty="0" smtClean="0"/>
              <a:t> it, you cannot </a:t>
            </a:r>
            <a:r>
              <a:rPr lang="en-US" altLang="en-US" sz="2400" i="1" dirty="0">
                <a:solidFill>
                  <a:srgbClr val="FF5935"/>
                </a:solidFill>
              </a:rPr>
              <a:t>improve</a:t>
            </a:r>
            <a:r>
              <a:rPr lang="en-US" altLang="en-US" sz="2400" dirty="0" smtClean="0"/>
              <a:t> it.” </a:t>
            </a:r>
          </a:p>
          <a:p>
            <a:pPr algn="r" eaLnBrk="1" hangingPunct="1">
              <a:buFontTx/>
              <a:buNone/>
            </a:pPr>
            <a:r>
              <a:rPr lang="en-US" altLang="en-US" sz="2000" i="1" dirty="0" smtClean="0"/>
              <a:t>-Kelvin  .</a:t>
            </a:r>
          </a:p>
        </p:txBody>
      </p:sp>
    </p:spTree>
    <p:extLst>
      <p:ext uri="{BB962C8B-B14F-4D97-AF65-F5344CB8AC3E}">
        <p14:creationId xmlns:p14="http://schemas.microsoft.com/office/powerpoint/2010/main" val="30311031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Measurement and Metrics</a:t>
            </a:r>
            <a:r>
              <a:rPr lang="en-US" altLang="en-US" sz="2800" dirty="0" smtClean="0"/>
              <a:t> (2/2)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0772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dirty="0" smtClean="0"/>
              <a:t>Measurement is the process by which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numbers</a:t>
            </a:r>
            <a:r>
              <a:rPr lang="en-US" altLang="en-US" sz="2000" dirty="0" smtClean="0"/>
              <a:t> or </a:t>
            </a:r>
            <a:r>
              <a:rPr lang="en-US" altLang="en-US" sz="2000" i="1" dirty="0">
                <a:solidFill>
                  <a:srgbClr val="FF5935"/>
                </a:solidFill>
              </a:rPr>
              <a:t>symbols</a:t>
            </a:r>
            <a:r>
              <a:rPr lang="en-US" altLang="en-US" sz="2000" dirty="0" smtClean="0"/>
              <a:t> are assigned to the </a:t>
            </a:r>
            <a:r>
              <a:rPr lang="en-US" altLang="en-US" sz="2000" i="1" dirty="0">
                <a:solidFill>
                  <a:srgbClr val="FF5935"/>
                </a:solidFill>
              </a:rPr>
              <a:t>attributes</a:t>
            </a:r>
            <a:r>
              <a:rPr lang="en-US" altLang="en-US" sz="2000" dirty="0" smtClean="0"/>
              <a:t> of entities of the real world.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 smtClean="0"/>
              <a:t>Software </a:t>
            </a:r>
            <a:r>
              <a:rPr lang="en-US" altLang="en-US" sz="2000" i="1" dirty="0">
                <a:solidFill>
                  <a:srgbClr val="FF5935"/>
                </a:solidFill>
              </a:rPr>
              <a:t>metrics</a:t>
            </a:r>
            <a:r>
              <a:rPr lang="en-US" altLang="en-US" sz="2000" dirty="0" smtClean="0"/>
              <a:t> are units of </a:t>
            </a:r>
            <a:r>
              <a:rPr lang="en-US" altLang="en-US" sz="2000" i="1" dirty="0">
                <a:solidFill>
                  <a:srgbClr val="FF5935"/>
                </a:solidFill>
              </a:rPr>
              <a:t>measurement</a:t>
            </a:r>
            <a:r>
              <a:rPr lang="en-US" altLang="en-US" sz="2000" dirty="0" smtClean="0"/>
              <a:t> that are used to characterize (the </a:t>
            </a:r>
            <a:r>
              <a:rPr lang="en-US" altLang="en-US" sz="2000" u="sng" dirty="0">
                <a:solidFill>
                  <a:srgbClr val="C00000"/>
                </a:solidFill>
              </a:rPr>
              <a:t>4 P’s</a:t>
            </a:r>
            <a:r>
              <a:rPr lang="en-US" altLang="en-US" sz="2000" dirty="0" smtClean="0"/>
              <a:t>):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800" u="sng" dirty="0" smtClean="0">
                <a:solidFill>
                  <a:srgbClr val="C00000"/>
                </a:solidFill>
              </a:rPr>
              <a:t>Software products</a:t>
            </a:r>
            <a:r>
              <a:rPr lang="en-US" altLang="en-US" sz="1800" dirty="0" smtClean="0"/>
              <a:t>, e.g. designs, source code, and test cases.</a:t>
            </a:r>
            <a:r>
              <a:rPr lang="en-US" altLang="en-US" sz="1800" dirty="0"/>
              <a:t> </a:t>
            </a:r>
            <a:endParaRPr lang="en-US" altLang="en-US" sz="18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altLang="en-US" sz="1600" dirty="0" smtClean="0"/>
              <a:t>Metrics </a:t>
            </a:r>
            <a:r>
              <a:rPr lang="en-US" altLang="en-US" sz="1600" dirty="0"/>
              <a:t>d</a:t>
            </a:r>
            <a:r>
              <a:rPr lang="en-US" altLang="en-US" sz="1600" dirty="0" smtClean="0"/>
              <a:t>escribe </a:t>
            </a:r>
            <a:r>
              <a:rPr lang="en-US" altLang="en-US" sz="1600" dirty="0"/>
              <a:t>the characteristics of the product such as </a:t>
            </a:r>
            <a:r>
              <a:rPr lang="en-US" altLang="en-US" sz="1600" i="1" dirty="0">
                <a:solidFill>
                  <a:srgbClr val="FF5935"/>
                </a:solidFill>
              </a:rPr>
              <a:t>code</a:t>
            </a:r>
            <a:r>
              <a:rPr lang="en-US" altLang="en-US" sz="1600" dirty="0"/>
              <a:t> </a:t>
            </a:r>
            <a:r>
              <a:rPr lang="en-US" altLang="en-US" sz="1600" i="1" dirty="0">
                <a:solidFill>
                  <a:srgbClr val="FF5935"/>
                </a:solidFill>
              </a:rPr>
              <a:t>size</a:t>
            </a:r>
            <a:r>
              <a:rPr lang="en-US" altLang="en-US" sz="1600" dirty="0"/>
              <a:t>, </a:t>
            </a:r>
            <a:r>
              <a:rPr lang="en-US" altLang="en-US" sz="1600" i="1" dirty="0">
                <a:solidFill>
                  <a:srgbClr val="FF5935"/>
                </a:solidFill>
              </a:rPr>
              <a:t>complexity</a:t>
            </a:r>
            <a:r>
              <a:rPr lang="en-US" altLang="en-US" sz="1600" dirty="0"/>
              <a:t>, and </a:t>
            </a:r>
            <a:r>
              <a:rPr lang="en-US" altLang="en-US" sz="1600" i="1" dirty="0">
                <a:solidFill>
                  <a:srgbClr val="FF5935"/>
                </a:solidFill>
              </a:rPr>
              <a:t>performance</a:t>
            </a:r>
            <a:r>
              <a:rPr lang="en-US" altLang="en-US" sz="1600" dirty="0" smtClean="0"/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800" u="sng" dirty="0" smtClean="0">
                <a:solidFill>
                  <a:srgbClr val="C00000"/>
                </a:solidFill>
              </a:rPr>
              <a:t>Software process</a:t>
            </a:r>
            <a:r>
              <a:rPr lang="en-US" altLang="en-US" sz="1800" dirty="0" smtClean="0"/>
              <a:t>, e.g. the activities of analysis, designing, and coding. 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1700" dirty="0" smtClean="0"/>
              <a:t>Metrics used </a:t>
            </a:r>
            <a:r>
              <a:rPr lang="en-US" altLang="en-US" sz="1700" dirty="0"/>
              <a:t>to improve software development and maintenance. For example </a:t>
            </a:r>
            <a:r>
              <a:rPr lang="en-US" altLang="en-US" sz="1700" i="1" dirty="0">
                <a:solidFill>
                  <a:srgbClr val="FF5935"/>
                </a:solidFill>
              </a:rPr>
              <a:t>effectiveness</a:t>
            </a:r>
            <a:r>
              <a:rPr lang="en-US" altLang="en-US" sz="1700" dirty="0"/>
              <a:t> </a:t>
            </a:r>
            <a:r>
              <a:rPr lang="en-US" altLang="en-US" sz="1700" i="1" dirty="0">
                <a:solidFill>
                  <a:srgbClr val="FF5935"/>
                </a:solidFill>
              </a:rPr>
              <a:t>of defect removal </a:t>
            </a:r>
            <a:r>
              <a:rPr lang="en-US" altLang="en-US" sz="1700" dirty="0"/>
              <a:t>during development and the </a:t>
            </a:r>
            <a:r>
              <a:rPr lang="en-US" altLang="en-US" sz="1700" i="1" dirty="0">
                <a:solidFill>
                  <a:srgbClr val="FF5935"/>
                </a:solidFill>
              </a:rPr>
              <a:t>response time of the fix process</a:t>
            </a:r>
            <a:r>
              <a:rPr lang="en-US" altLang="en-US" sz="1700" dirty="0" smtClean="0"/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800" u="sng" dirty="0">
                <a:solidFill>
                  <a:srgbClr val="C00000"/>
                </a:solidFill>
              </a:rPr>
              <a:t>Software people</a:t>
            </a:r>
            <a:r>
              <a:rPr lang="en-US" altLang="en-US" sz="1800" dirty="0" smtClean="0"/>
              <a:t>, e.g. the </a:t>
            </a:r>
            <a:r>
              <a:rPr lang="en-US" altLang="en-US" sz="1700" i="1" dirty="0">
                <a:solidFill>
                  <a:srgbClr val="FF5935"/>
                </a:solidFill>
              </a:rPr>
              <a:t>efficiency</a:t>
            </a:r>
            <a:r>
              <a:rPr lang="en-US" altLang="en-US" sz="1800" dirty="0" smtClean="0"/>
              <a:t> of an individual tester, or the </a:t>
            </a:r>
            <a:r>
              <a:rPr lang="en-US" altLang="en-US" sz="1700" i="1" dirty="0">
                <a:solidFill>
                  <a:srgbClr val="FF5935"/>
                </a:solidFill>
              </a:rPr>
              <a:t>productivity</a:t>
            </a:r>
            <a:r>
              <a:rPr lang="en-US" altLang="en-US" sz="1800" dirty="0" smtClean="0"/>
              <a:t> of an individual designer.</a:t>
            </a:r>
            <a:r>
              <a:rPr lang="en-US" altLang="en-US" sz="1800" dirty="0"/>
              <a:t>  </a:t>
            </a:r>
            <a:endParaRPr lang="en-US" altLang="en-US" sz="16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altLang="en-US" sz="1800" u="sng" dirty="0">
                <a:solidFill>
                  <a:srgbClr val="C00000"/>
                </a:solidFill>
              </a:rPr>
              <a:t>Software project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1600" dirty="0" smtClean="0"/>
              <a:t>Metrics describe </a:t>
            </a:r>
            <a:r>
              <a:rPr lang="en-US" altLang="en-US" sz="1600" dirty="0"/>
              <a:t>the project characteristics and execution. For example </a:t>
            </a:r>
            <a:r>
              <a:rPr lang="en-US" altLang="en-US" sz="1600" i="1" dirty="0">
                <a:solidFill>
                  <a:srgbClr val="FF5935"/>
                </a:solidFill>
              </a:rPr>
              <a:t>the number of software developers</a:t>
            </a:r>
            <a:r>
              <a:rPr lang="en-US" altLang="en-US" sz="1600" dirty="0"/>
              <a:t>, </a:t>
            </a:r>
            <a:r>
              <a:rPr lang="en-US" altLang="en-US" sz="1600" i="1" dirty="0">
                <a:solidFill>
                  <a:srgbClr val="FF5935"/>
                </a:solidFill>
              </a:rPr>
              <a:t>cost</a:t>
            </a:r>
            <a:r>
              <a:rPr lang="en-US" altLang="en-US" sz="1600" dirty="0"/>
              <a:t>, and </a:t>
            </a:r>
            <a:r>
              <a:rPr lang="en-US" altLang="en-US" sz="1600" i="1" dirty="0" smtClean="0">
                <a:solidFill>
                  <a:srgbClr val="FF5935"/>
                </a:solidFill>
              </a:rPr>
              <a:t>schedule</a:t>
            </a:r>
            <a:r>
              <a:rPr lang="en-US" altLang="en-US" sz="16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/>
              <a:t>Some metrics </a:t>
            </a:r>
            <a:r>
              <a:rPr lang="en-US" altLang="en-US" sz="2000" dirty="0" smtClean="0"/>
              <a:t>may belong </a:t>
            </a:r>
            <a:r>
              <a:rPr lang="en-US" altLang="en-US" sz="2000" dirty="0"/>
              <a:t>to </a:t>
            </a:r>
            <a:r>
              <a:rPr lang="en-US" altLang="en-US" sz="2000" i="1" dirty="0">
                <a:solidFill>
                  <a:srgbClr val="FF5935"/>
                </a:solidFill>
              </a:rPr>
              <a:t>multiple categories</a:t>
            </a:r>
            <a:r>
              <a:rPr lang="en-US" altLang="en-US" sz="2000" dirty="0" smtClean="0"/>
              <a:t>.</a:t>
            </a: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686759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Professional Ethics</a:t>
            </a:r>
          </a:p>
        </p:txBody>
      </p:sp>
      <p:sp>
        <p:nvSpPr>
          <p:cNvPr id="296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dirty="0" smtClean="0"/>
              <a:t>Put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quality first</a:t>
            </a:r>
            <a:endParaRPr lang="en-US" altLang="en-US" sz="2000" dirty="0" smtClean="0"/>
          </a:p>
          <a:p>
            <a:r>
              <a:rPr lang="en-US" altLang="en-US" sz="2000" dirty="0" smtClean="0"/>
              <a:t>If you can’t test it,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don’t build it</a:t>
            </a:r>
          </a:p>
          <a:p>
            <a:r>
              <a:rPr lang="en-US" altLang="en-US" sz="2000" dirty="0" smtClean="0"/>
              <a:t>Begin test activities </a:t>
            </a:r>
            <a:r>
              <a:rPr lang="en-US" altLang="en-US" sz="2000" i="1" dirty="0">
                <a:solidFill>
                  <a:srgbClr val="FF5935"/>
                </a:solidFill>
              </a:rPr>
              <a:t>early</a:t>
            </a:r>
          </a:p>
          <a:p>
            <a:r>
              <a:rPr lang="en-US" altLang="en-US" sz="2000" u="sng" dirty="0" smtClean="0">
                <a:solidFill>
                  <a:srgbClr val="FF5935"/>
                </a:solidFill>
              </a:rPr>
              <a:t>Decouple</a:t>
            </a:r>
          </a:p>
          <a:p>
            <a:pPr lvl="1"/>
            <a:r>
              <a:rPr lang="en-US" altLang="en-US" sz="2000" u="sng" dirty="0">
                <a:solidFill>
                  <a:srgbClr val="FF5935"/>
                </a:solidFill>
              </a:rPr>
              <a:t>Designs</a:t>
            </a:r>
            <a:r>
              <a:rPr lang="en-US" altLang="en-US" sz="2000" dirty="0" smtClean="0"/>
              <a:t> should be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independent</a:t>
            </a:r>
            <a:r>
              <a:rPr lang="en-US" altLang="en-US" sz="2000" dirty="0" smtClean="0"/>
              <a:t> of language</a:t>
            </a:r>
          </a:p>
          <a:p>
            <a:pPr lvl="1"/>
            <a:r>
              <a:rPr lang="en-US" altLang="en-US" sz="2000" u="sng" dirty="0">
                <a:solidFill>
                  <a:srgbClr val="FF5935"/>
                </a:solidFill>
              </a:rPr>
              <a:t>Programs</a:t>
            </a:r>
            <a:r>
              <a:rPr lang="en-US" altLang="en-US" sz="2000" dirty="0" smtClean="0"/>
              <a:t> should be </a:t>
            </a:r>
            <a:r>
              <a:rPr lang="en-US" altLang="en-US" sz="2000" i="1" dirty="0">
                <a:solidFill>
                  <a:srgbClr val="FF5935"/>
                </a:solidFill>
              </a:rPr>
              <a:t>independent</a:t>
            </a:r>
            <a:r>
              <a:rPr lang="en-US" altLang="en-US" sz="2000" dirty="0" smtClean="0"/>
              <a:t> of environment</a:t>
            </a:r>
          </a:p>
          <a:p>
            <a:pPr lvl="1"/>
            <a:r>
              <a:rPr lang="en-US" altLang="en-US" sz="2000" dirty="0" smtClean="0"/>
              <a:t>Couplings are </a:t>
            </a:r>
            <a:r>
              <a:rPr lang="en-US" altLang="en-US" sz="2000" i="1" dirty="0">
                <a:solidFill>
                  <a:srgbClr val="FF5935"/>
                </a:solidFill>
                <a:ea typeface="+mn-ea"/>
                <a:cs typeface="+mn-cs"/>
              </a:rPr>
              <a:t>weaknesses</a:t>
            </a:r>
            <a:r>
              <a:rPr lang="en-US" altLang="en-US" sz="2000" dirty="0" smtClean="0"/>
              <a:t> in the software!</a:t>
            </a:r>
          </a:p>
          <a:p>
            <a:r>
              <a:rPr lang="en-US" altLang="en-US" sz="2000" u="sng" dirty="0">
                <a:solidFill>
                  <a:srgbClr val="FF5935"/>
                </a:solidFill>
              </a:rPr>
              <a:t>Don’t take shortcuts</a:t>
            </a:r>
          </a:p>
          <a:p>
            <a:pPr lvl="1"/>
            <a:r>
              <a:rPr lang="en-US" altLang="en-US" sz="2000" dirty="0" smtClean="0"/>
              <a:t>If you lose the argument you will </a:t>
            </a:r>
            <a:r>
              <a:rPr lang="en-US" altLang="en-US" sz="2000" i="1" dirty="0">
                <a:solidFill>
                  <a:srgbClr val="FF5935"/>
                </a:solidFill>
                <a:ea typeface="+mn-ea"/>
                <a:cs typeface="+mn-cs"/>
              </a:rPr>
              <a:t>gain respect</a:t>
            </a:r>
          </a:p>
          <a:p>
            <a:pPr lvl="1"/>
            <a:r>
              <a:rPr lang="en-US" altLang="en-US" sz="2000" u="sng" dirty="0" smtClean="0">
                <a:solidFill>
                  <a:srgbClr val="FF5935"/>
                </a:solidFill>
              </a:rPr>
              <a:t>Document</a:t>
            </a:r>
            <a:r>
              <a:rPr lang="en-US" altLang="en-US" sz="2000" dirty="0" smtClean="0">
                <a:solidFill>
                  <a:srgbClr val="FF5935"/>
                </a:solidFill>
              </a:rPr>
              <a:t> </a:t>
            </a:r>
            <a:r>
              <a:rPr lang="en-US" altLang="en-US" sz="2000" dirty="0" smtClean="0"/>
              <a:t>your objections</a:t>
            </a:r>
          </a:p>
          <a:p>
            <a:pPr lvl="1"/>
            <a:r>
              <a:rPr lang="en-US" altLang="en-US" sz="2000" u="sng" dirty="0">
                <a:solidFill>
                  <a:srgbClr val="FF5935"/>
                </a:solidFill>
              </a:rPr>
              <a:t>Vote</a:t>
            </a:r>
            <a:r>
              <a:rPr lang="en-US" altLang="en-US" sz="2000" dirty="0" smtClean="0"/>
              <a:t> with your feet</a:t>
            </a:r>
          </a:p>
          <a:p>
            <a:pPr lvl="1"/>
            <a:r>
              <a:rPr lang="en-US" altLang="en-US" sz="2000" dirty="0" smtClean="0"/>
              <a:t>Don’t be afraid to be </a:t>
            </a:r>
            <a:r>
              <a:rPr lang="en-US" altLang="en-US" sz="2000" i="1" dirty="0">
                <a:solidFill>
                  <a:srgbClr val="FF5935"/>
                </a:solidFill>
                <a:ea typeface="+mn-ea"/>
                <a:cs typeface="+mn-cs"/>
              </a:rPr>
              <a:t>right</a:t>
            </a:r>
            <a:r>
              <a:rPr lang="en-US" altLang="en-US" sz="2000" dirty="0" smtClean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57558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63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Software Quality </a:t>
            </a:r>
            <a:r>
              <a:rPr lang="en-US" sz="4400" dirty="0" smtClean="0"/>
              <a:t>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077200" cy="4530725"/>
          </a:xfrm>
        </p:spPr>
        <p:txBody>
          <a:bodyPr/>
          <a:lstStyle/>
          <a:p>
            <a:r>
              <a:rPr lang="en-US" sz="2400" dirty="0" smtClean="0"/>
              <a:t>Software </a:t>
            </a:r>
            <a:r>
              <a:rPr lang="en-US" sz="2400" dirty="0"/>
              <a:t>quality </a:t>
            </a:r>
            <a:r>
              <a:rPr lang="en-US" sz="2400"/>
              <a:t>metrics </a:t>
            </a:r>
            <a:r>
              <a:rPr lang="en-US" sz="2400" smtClean="0"/>
              <a:t>form a </a:t>
            </a:r>
            <a:r>
              <a:rPr lang="en-US" sz="2400" i="1" dirty="0">
                <a:solidFill>
                  <a:srgbClr val="FF5935"/>
                </a:solidFill>
              </a:rPr>
              <a:t>subset</a:t>
            </a:r>
            <a:r>
              <a:rPr lang="en-US" sz="2400" dirty="0"/>
              <a:t> </a:t>
            </a:r>
            <a:r>
              <a:rPr lang="en-US" sz="2400" dirty="0" smtClean="0"/>
              <a:t>of software </a:t>
            </a:r>
            <a:r>
              <a:rPr lang="en-US" sz="2400" dirty="0"/>
              <a:t>metrics that </a:t>
            </a:r>
            <a:r>
              <a:rPr lang="en-US" sz="2400" dirty="0" smtClean="0"/>
              <a:t>are more </a:t>
            </a:r>
            <a:r>
              <a:rPr lang="en-US" sz="2400" dirty="0"/>
              <a:t>closely associated with the </a:t>
            </a:r>
            <a:r>
              <a:rPr lang="en-US" sz="2400" i="1" dirty="0">
                <a:solidFill>
                  <a:srgbClr val="FF5935"/>
                </a:solidFill>
              </a:rPr>
              <a:t>process</a:t>
            </a:r>
            <a:r>
              <a:rPr lang="en-US" sz="2400" dirty="0" smtClean="0"/>
              <a:t> and </a:t>
            </a:r>
            <a:r>
              <a:rPr lang="en-US" sz="2400" dirty="0"/>
              <a:t>the </a:t>
            </a:r>
            <a:r>
              <a:rPr lang="en-US" sz="2400" i="1" dirty="0">
                <a:solidFill>
                  <a:srgbClr val="FF5935"/>
                </a:solidFill>
              </a:rPr>
              <a:t>product</a:t>
            </a:r>
            <a:r>
              <a:rPr lang="en-US" sz="2400" dirty="0"/>
              <a:t> metrics than with </a:t>
            </a:r>
            <a:r>
              <a:rPr lang="en-US" sz="2400" dirty="0" smtClean="0"/>
              <a:t>the project </a:t>
            </a:r>
            <a:r>
              <a:rPr lang="en-US" sz="2400" dirty="0"/>
              <a:t>metrics.</a:t>
            </a:r>
          </a:p>
          <a:p>
            <a:pPr lvl="1"/>
            <a:r>
              <a:rPr lang="en-US" sz="2000" dirty="0" smtClean="0"/>
              <a:t>Nonetheless</a:t>
            </a:r>
            <a:r>
              <a:rPr lang="en-US" sz="2000" dirty="0"/>
              <a:t>, the </a:t>
            </a:r>
            <a:r>
              <a:rPr lang="en-US" sz="2000" i="1" dirty="0">
                <a:solidFill>
                  <a:srgbClr val="FF5935"/>
                </a:solidFill>
                <a:ea typeface="+mn-ea"/>
                <a:cs typeface="+mn-cs"/>
              </a:rPr>
              <a:t>project parameters </a:t>
            </a:r>
            <a:r>
              <a:rPr lang="en-US" sz="2000" dirty="0"/>
              <a:t>such as </a:t>
            </a:r>
            <a:r>
              <a:rPr lang="en-US" sz="2000" dirty="0" smtClean="0"/>
              <a:t>the number </a:t>
            </a:r>
            <a:r>
              <a:rPr lang="en-US" sz="2000" dirty="0"/>
              <a:t>of developers and their skill levels, </a:t>
            </a:r>
            <a:r>
              <a:rPr lang="en-US" sz="2000" dirty="0" smtClean="0"/>
              <a:t>the schedule</a:t>
            </a:r>
            <a:r>
              <a:rPr lang="en-US" sz="2000" dirty="0"/>
              <a:t>, the size, and the organization </a:t>
            </a:r>
            <a:r>
              <a:rPr lang="en-US" sz="2000" dirty="0" smtClean="0"/>
              <a:t>structure certainly </a:t>
            </a:r>
            <a:r>
              <a:rPr lang="en-US" sz="2000" i="1" dirty="0">
                <a:solidFill>
                  <a:srgbClr val="FF5935"/>
                </a:solidFill>
              </a:rPr>
              <a:t>affect the quality </a:t>
            </a:r>
            <a:r>
              <a:rPr lang="en-US" sz="2000" dirty="0"/>
              <a:t>of the </a:t>
            </a:r>
            <a:r>
              <a:rPr lang="en-US" sz="2000" i="1" dirty="0">
                <a:solidFill>
                  <a:srgbClr val="FF5935"/>
                </a:solidFill>
              </a:rPr>
              <a:t>product</a:t>
            </a:r>
            <a:r>
              <a:rPr lang="en-US" sz="2000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Software Quality consists of two levels:</a:t>
            </a:r>
          </a:p>
          <a:p>
            <a:pPr lvl="1">
              <a:lnSpc>
                <a:spcPct val="90000"/>
              </a:lnSpc>
            </a:pPr>
            <a:r>
              <a:rPr lang="en-US" altLang="en-US" sz="2000" u="sng" dirty="0">
                <a:solidFill>
                  <a:srgbClr val="FF5935"/>
                </a:solidFill>
              </a:rPr>
              <a:t>Intrinsic</a:t>
            </a:r>
            <a:r>
              <a:rPr lang="en-US" altLang="en-US" sz="2000" dirty="0"/>
              <a:t> product quality</a:t>
            </a:r>
          </a:p>
          <a:p>
            <a:pPr lvl="1">
              <a:lnSpc>
                <a:spcPct val="90000"/>
              </a:lnSpc>
            </a:pPr>
            <a:r>
              <a:rPr lang="en-US" altLang="en-US" sz="2000" u="sng" dirty="0">
                <a:solidFill>
                  <a:srgbClr val="FF5935"/>
                </a:solidFill>
              </a:rPr>
              <a:t>Customer</a:t>
            </a:r>
            <a:r>
              <a:rPr lang="en-US" altLang="en-US" sz="2000" dirty="0"/>
              <a:t> </a:t>
            </a:r>
            <a:r>
              <a:rPr lang="en-US" altLang="en-US" sz="2000" dirty="0" smtClean="0"/>
              <a:t>satisfaction</a:t>
            </a:r>
            <a:endParaRPr lang="en-US" altLang="en-US" sz="2000" dirty="0"/>
          </a:p>
          <a:p>
            <a:pPr>
              <a:lnSpc>
                <a:spcPct val="90000"/>
              </a:lnSpc>
            </a:pPr>
            <a:r>
              <a:rPr lang="en-US" altLang="en-US" sz="2400" dirty="0"/>
              <a:t>The following metrics cover both levels: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/>
              <a:t>Mean time to failure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/>
              <a:t>Defect density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 smtClean="0"/>
              <a:t>…</a:t>
            </a:r>
            <a:endParaRPr lang="en-US" altLang="en-US" sz="2000" dirty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3607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Quality Attributes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/>
              <a:t>Is concerned with showing that the </a:t>
            </a:r>
            <a:r>
              <a:rPr lang="en-US" sz="2400" i="1" dirty="0" smtClean="0">
                <a:solidFill>
                  <a:srgbClr val="FF5935"/>
                </a:solidFill>
              </a:rPr>
              <a:t>requirements</a:t>
            </a:r>
            <a:r>
              <a:rPr lang="en-US" sz="2400" dirty="0" smtClean="0"/>
              <a:t> actually </a:t>
            </a:r>
            <a:r>
              <a:rPr lang="en-US" sz="2400" i="1" dirty="0">
                <a:solidFill>
                  <a:srgbClr val="FF5935"/>
                </a:solidFill>
              </a:rPr>
              <a:t>define</a:t>
            </a:r>
            <a:r>
              <a:rPr lang="en-US" sz="2400" dirty="0" smtClean="0"/>
              <a:t> the system that the </a:t>
            </a:r>
            <a:r>
              <a:rPr lang="en-US" sz="2400" i="1" dirty="0">
                <a:solidFill>
                  <a:srgbClr val="FF5935"/>
                </a:solidFill>
              </a:rPr>
              <a:t>customer</a:t>
            </a:r>
            <a:r>
              <a:rPr lang="en-US" sz="2400" dirty="0" smtClean="0"/>
              <a:t> </a:t>
            </a:r>
            <a:r>
              <a:rPr lang="en-US" sz="2400" i="1" dirty="0">
                <a:solidFill>
                  <a:srgbClr val="FF5935"/>
                </a:solidFill>
              </a:rPr>
              <a:t>wants</a:t>
            </a:r>
            <a:r>
              <a:rPr lang="en-US" sz="2400" dirty="0" smtClean="0"/>
              <a:t>.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Correctness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Un-ambiguity 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Completeness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Consistency (Internal and External)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Ranked (Importance and/or Stability)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Testability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Modifiability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Traceability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Understandability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Achievability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...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61182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Metrics</a:t>
            </a:r>
            <a:r>
              <a:rPr lang="en-US" sz="2800" dirty="0" smtClean="0"/>
              <a:t> (1/2)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8458200" cy="4530725"/>
          </a:xfrm>
        </p:spPr>
        <p:txBody>
          <a:bodyPr/>
          <a:lstStyle/>
          <a:p>
            <a:r>
              <a:rPr lang="en-US" sz="2200" dirty="0" smtClean="0"/>
              <a:t>Use Case Metrics—</a:t>
            </a:r>
            <a:r>
              <a:rPr lang="en-US" sz="2200" u="sng" dirty="0" smtClean="0">
                <a:solidFill>
                  <a:srgbClr val="FF5935"/>
                </a:solidFill>
              </a:rPr>
              <a:t>Examples</a:t>
            </a:r>
            <a:r>
              <a:rPr lang="en-US" sz="1800" dirty="0" smtClean="0"/>
              <a:t> (B. </a:t>
            </a:r>
            <a:r>
              <a:rPr lang="en-US" sz="1800" dirty="0" err="1" smtClean="0"/>
              <a:t>Bernárdez</a:t>
            </a:r>
            <a:r>
              <a:rPr lang="en-US" sz="1800" dirty="0" smtClean="0"/>
              <a:t> and A. </a:t>
            </a:r>
            <a:r>
              <a:rPr lang="en-US" sz="1800" dirty="0" err="1" smtClean="0"/>
              <a:t>Durán</a:t>
            </a:r>
            <a:r>
              <a:rPr lang="en-US" sz="1800" dirty="0" smtClean="0"/>
              <a:t>, 2004)</a:t>
            </a:r>
          </a:p>
          <a:p>
            <a:pPr lvl="1"/>
            <a:r>
              <a:rPr lang="en-US" sz="1800" u="sng" dirty="0" smtClean="0">
                <a:solidFill>
                  <a:srgbClr val="FF5935"/>
                </a:solidFill>
              </a:rPr>
              <a:t>NOS</a:t>
            </a:r>
            <a:r>
              <a:rPr lang="en-US" sz="1800" dirty="0" smtClean="0"/>
              <a:t>: Number of steps of the use case (NOS=NOAS+NOSS+NOUS)</a:t>
            </a:r>
          </a:p>
          <a:p>
            <a:pPr lvl="1"/>
            <a:r>
              <a:rPr lang="en-US" sz="1800" u="sng" dirty="0">
                <a:solidFill>
                  <a:srgbClr val="FF5935"/>
                </a:solidFill>
              </a:rPr>
              <a:t>NOAS</a:t>
            </a:r>
            <a:r>
              <a:rPr lang="en-US" sz="1800" dirty="0" smtClean="0"/>
              <a:t>: Number of actor action steps of the use case</a:t>
            </a:r>
          </a:p>
          <a:p>
            <a:pPr lvl="1"/>
            <a:r>
              <a:rPr lang="en-US" sz="1800" u="sng" dirty="0">
                <a:solidFill>
                  <a:srgbClr val="FF5935"/>
                </a:solidFill>
              </a:rPr>
              <a:t>NOSS</a:t>
            </a:r>
            <a:r>
              <a:rPr lang="en-US" sz="1800" dirty="0" smtClean="0"/>
              <a:t>: Number of system action steps of the use case</a:t>
            </a:r>
          </a:p>
          <a:p>
            <a:pPr lvl="1"/>
            <a:r>
              <a:rPr lang="en-US" sz="1800" u="sng" dirty="0">
                <a:solidFill>
                  <a:srgbClr val="FF5935"/>
                </a:solidFill>
              </a:rPr>
              <a:t>NOUS</a:t>
            </a:r>
            <a:r>
              <a:rPr lang="en-US" sz="1800" dirty="0" smtClean="0"/>
              <a:t>: Number of use case action steps of the use case (</a:t>
            </a:r>
            <a:r>
              <a:rPr lang="en-US" sz="1800" i="1" dirty="0" smtClean="0"/>
              <a:t>inclusions </a:t>
            </a:r>
            <a:r>
              <a:rPr lang="en-US" sz="1800" dirty="0" smtClean="0"/>
              <a:t>or </a:t>
            </a:r>
            <a:r>
              <a:rPr lang="en-US" sz="1800" i="1" dirty="0" smtClean="0"/>
              <a:t>extensions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u="sng" dirty="0">
                <a:solidFill>
                  <a:srgbClr val="FF5935"/>
                </a:solidFill>
              </a:rPr>
              <a:t>NOCS</a:t>
            </a:r>
            <a:r>
              <a:rPr lang="en-US" sz="1800" dirty="0" smtClean="0"/>
              <a:t>: Number of conditional steps of the use case</a:t>
            </a:r>
          </a:p>
          <a:p>
            <a:pPr lvl="1"/>
            <a:r>
              <a:rPr lang="en-US" sz="1800" u="sng" dirty="0">
                <a:solidFill>
                  <a:srgbClr val="FF5935"/>
                </a:solidFill>
              </a:rPr>
              <a:t>NOE</a:t>
            </a:r>
            <a:r>
              <a:rPr lang="en-US" sz="1800" dirty="0" smtClean="0"/>
              <a:t>: Number of exceptions of the use case</a:t>
            </a:r>
          </a:p>
          <a:p>
            <a:pPr lvl="1"/>
            <a:r>
              <a:rPr lang="en-US" sz="1800" u="sng" dirty="0">
                <a:solidFill>
                  <a:srgbClr val="FF5935"/>
                </a:solidFill>
              </a:rPr>
              <a:t>NOAS_RATE</a:t>
            </a:r>
            <a:r>
              <a:rPr lang="en-US" sz="1800" dirty="0" smtClean="0"/>
              <a:t>: Rate of actor action steps of the use case (NOAS/NOS)</a:t>
            </a:r>
          </a:p>
          <a:p>
            <a:pPr lvl="1"/>
            <a:r>
              <a:rPr lang="en-US" sz="1800" u="sng" dirty="0">
                <a:solidFill>
                  <a:srgbClr val="FF5935"/>
                </a:solidFill>
              </a:rPr>
              <a:t>NOSS_RATE</a:t>
            </a:r>
            <a:r>
              <a:rPr lang="en-US" sz="1800" dirty="0" smtClean="0"/>
              <a:t>: Rate of system action steps of the use case (NOSS/NOS)</a:t>
            </a:r>
          </a:p>
          <a:p>
            <a:pPr lvl="1"/>
            <a:r>
              <a:rPr lang="en-US" sz="1800" u="sng" dirty="0">
                <a:solidFill>
                  <a:srgbClr val="FF5935"/>
                </a:solidFill>
              </a:rPr>
              <a:t>NOUS_RATE</a:t>
            </a:r>
            <a:r>
              <a:rPr lang="en-US" sz="1800" dirty="0" smtClean="0"/>
              <a:t>: Rate of use case action steps of the use case (NOUS/NOS)</a:t>
            </a:r>
          </a:p>
          <a:p>
            <a:pPr lvl="1"/>
            <a:r>
              <a:rPr lang="en-US" sz="1800" u="sng" dirty="0">
                <a:solidFill>
                  <a:srgbClr val="FF5935"/>
                </a:solidFill>
              </a:rPr>
              <a:t>CC</a:t>
            </a:r>
            <a:r>
              <a:rPr lang="en-US" sz="1800" dirty="0" smtClean="0"/>
              <a:t>: </a:t>
            </a:r>
            <a:r>
              <a:rPr lang="en-US" sz="1800" dirty="0" err="1" smtClean="0"/>
              <a:t>Cyclomatic</a:t>
            </a:r>
            <a:r>
              <a:rPr lang="en-US" sz="1800" dirty="0" smtClean="0"/>
              <a:t> complexity of the use case (NOCS+NOE+1)</a:t>
            </a:r>
          </a:p>
          <a:p>
            <a:pPr lvl="1"/>
            <a:r>
              <a:rPr lang="en-US" sz="1800" dirty="0" smtClean="0"/>
              <a:t>…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96036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Metrics</a:t>
            </a:r>
            <a:r>
              <a:rPr lang="en-US" sz="2800" dirty="0" smtClean="0"/>
              <a:t> (2/2)</a:t>
            </a:r>
          </a:p>
        </p:txBody>
      </p:sp>
      <p:pic>
        <p:nvPicPr>
          <p:cNvPr id="1126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6888" y="2022475"/>
            <a:ext cx="6067425" cy="4530725"/>
          </a:xfrm>
          <a:noFill/>
        </p:spPr>
      </p:pic>
      <p:sp>
        <p:nvSpPr>
          <p:cNvPr id="84999" name="Rectangle 7"/>
          <p:cNvSpPr>
            <a:spLocks noChangeArrowheads="1"/>
          </p:cNvSpPr>
          <p:nvPr/>
        </p:nvSpPr>
        <p:spPr bwMode="auto">
          <a:xfrm>
            <a:off x="914400" y="1600200"/>
            <a:ext cx="8382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defTabSz="762000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200" dirty="0">
                <a:latin typeface="+mn-lt"/>
              </a:rPr>
              <a:t>Use Case Metrics—</a:t>
            </a:r>
            <a:r>
              <a:rPr lang="en-US" sz="2200" u="sng" dirty="0">
                <a:solidFill>
                  <a:srgbClr val="FF5935"/>
                </a:solidFill>
                <a:latin typeface="+mn-lt"/>
              </a:rPr>
              <a:t>Examples</a:t>
            </a:r>
            <a:r>
              <a:rPr lang="en-US" sz="2200" dirty="0">
                <a:latin typeface="+mn-lt"/>
              </a:rPr>
              <a:t> </a:t>
            </a:r>
            <a:r>
              <a:rPr lang="en-US" dirty="0">
                <a:latin typeface="+mn-lt"/>
              </a:rPr>
              <a:t>(B. </a:t>
            </a:r>
            <a:r>
              <a:rPr lang="en-US" dirty="0" err="1">
                <a:latin typeface="+mn-lt"/>
              </a:rPr>
              <a:t>Bernárdez</a:t>
            </a:r>
            <a:r>
              <a:rPr lang="en-US" dirty="0">
                <a:latin typeface="+mn-lt"/>
              </a:rPr>
              <a:t> and A. </a:t>
            </a:r>
            <a:r>
              <a:rPr lang="en-US" dirty="0" err="1">
                <a:latin typeface="+mn-lt"/>
              </a:rPr>
              <a:t>Durán</a:t>
            </a:r>
            <a:r>
              <a:rPr lang="en-US" dirty="0">
                <a:latin typeface="+mn-lt"/>
              </a:rPr>
              <a:t>, 2004)</a:t>
            </a:r>
          </a:p>
        </p:txBody>
      </p:sp>
    </p:spTree>
    <p:extLst>
      <p:ext uri="{BB962C8B-B14F-4D97-AF65-F5344CB8AC3E}">
        <p14:creationId xmlns:p14="http://schemas.microsoft.com/office/powerpoint/2010/main" val="222279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Design Quality Attributes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The FURPS Quality Attributes</a:t>
            </a:r>
          </a:p>
          <a:p>
            <a:pPr lvl="1">
              <a:lnSpc>
                <a:spcPct val="90000"/>
              </a:lnSpc>
            </a:pPr>
            <a:r>
              <a:rPr lang="en-US" altLang="en-US" b="1" dirty="0" smtClean="0">
                <a:solidFill>
                  <a:srgbClr val="FF5935"/>
                </a:solidFill>
              </a:rPr>
              <a:t>F</a:t>
            </a:r>
            <a:r>
              <a:rPr lang="en-US" altLang="en-US" dirty="0" smtClean="0"/>
              <a:t>unctionality</a:t>
            </a:r>
          </a:p>
          <a:p>
            <a:pPr lvl="1">
              <a:lnSpc>
                <a:spcPct val="90000"/>
              </a:lnSpc>
            </a:pPr>
            <a:r>
              <a:rPr lang="en-US" altLang="en-US" b="1" dirty="0">
                <a:solidFill>
                  <a:srgbClr val="FF5935"/>
                </a:solidFill>
              </a:rPr>
              <a:t>U</a:t>
            </a:r>
            <a:r>
              <a:rPr lang="en-US" altLang="en-US" dirty="0" smtClean="0"/>
              <a:t>sability</a:t>
            </a:r>
          </a:p>
          <a:p>
            <a:pPr lvl="1">
              <a:lnSpc>
                <a:spcPct val="90000"/>
              </a:lnSpc>
            </a:pPr>
            <a:r>
              <a:rPr lang="en-US" altLang="en-US" b="1" dirty="0">
                <a:solidFill>
                  <a:srgbClr val="FF5935"/>
                </a:solidFill>
              </a:rPr>
              <a:t>R</a:t>
            </a:r>
            <a:r>
              <a:rPr lang="en-US" altLang="en-US" dirty="0" smtClean="0"/>
              <a:t>eliability</a:t>
            </a:r>
          </a:p>
          <a:p>
            <a:pPr lvl="1">
              <a:lnSpc>
                <a:spcPct val="90000"/>
              </a:lnSpc>
            </a:pPr>
            <a:r>
              <a:rPr lang="en-US" altLang="en-US" b="1" dirty="0">
                <a:solidFill>
                  <a:srgbClr val="FF5935"/>
                </a:solidFill>
              </a:rPr>
              <a:t>P</a:t>
            </a:r>
            <a:r>
              <a:rPr lang="en-US" altLang="en-US" dirty="0" smtClean="0"/>
              <a:t>erformance</a:t>
            </a:r>
          </a:p>
          <a:p>
            <a:pPr lvl="1">
              <a:lnSpc>
                <a:spcPct val="90000"/>
              </a:lnSpc>
            </a:pPr>
            <a:r>
              <a:rPr lang="en-US" altLang="en-US" b="1" dirty="0">
                <a:solidFill>
                  <a:srgbClr val="FF5935"/>
                </a:solidFill>
              </a:rPr>
              <a:t>S</a:t>
            </a:r>
            <a:r>
              <a:rPr lang="en-US" altLang="en-US" dirty="0" smtClean="0"/>
              <a:t>upportability </a:t>
            </a:r>
          </a:p>
          <a:p>
            <a:pPr lvl="2">
              <a:lnSpc>
                <a:spcPct val="90000"/>
              </a:lnSpc>
            </a:pPr>
            <a:r>
              <a:rPr lang="en-US" altLang="en-US" dirty="0" smtClean="0"/>
              <a:t>Maintainability</a:t>
            </a:r>
          </a:p>
          <a:p>
            <a:pPr lvl="3">
              <a:lnSpc>
                <a:spcPct val="90000"/>
              </a:lnSpc>
            </a:pPr>
            <a:r>
              <a:rPr lang="en-US" altLang="en-US" dirty="0" smtClean="0"/>
              <a:t>Extensibility</a:t>
            </a:r>
          </a:p>
          <a:p>
            <a:pPr lvl="3">
              <a:lnSpc>
                <a:spcPct val="90000"/>
              </a:lnSpc>
            </a:pPr>
            <a:r>
              <a:rPr lang="en-US" altLang="en-US" dirty="0" smtClean="0"/>
              <a:t>Adaptability</a:t>
            </a:r>
          </a:p>
          <a:p>
            <a:pPr lvl="3">
              <a:lnSpc>
                <a:spcPct val="90000"/>
              </a:lnSpc>
            </a:pPr>
            <a:r>
              <a:rPr lang="en-US" altLang="en-US" dirty="0" smtClean="0"/>
              <a:t>Serviceability</a:t>
            </a:r>
          </a:p>
          <a:p>
            <a:pPr lvl="2">
              <a:lnSpc>
                <a:spcPct val="90000"/>
              </a:lnSpc>
            </a:pPr>
            <a:r>
              <a:rPr lang="en-US" altLang="en-US" dirty="0" smtClean="0"/>
              <a:t>Testability</a:t>
            </a:r>
          </a:p>
          <a:p>
            <a:pPr lvl="2">
              <a:lnSpc>
                <a:spcPct val="90000"/>
              </a:lnSpc>
            </a:pPr>
            <a:r>
              <a:rPr lang="en-US" altLang="en-US" dirty="0" smtClean="0"/>
              <a:t>Compatibility</a:t>
            </a:r>
          </a:p>
          <a:p>
            <a:pPr lvl="2">
              <a:lnSpc>
                <a:spcPct val="90000"/>
              </a:lnSpc>
            </a:pPr>
            <a:r>
              <a:rPr lang="en-US" altLang="en-US" dirty="0" smtClean="0"/>
              <a:t>Configurability</a:t>
            </a:r>
          </a:p>
        </p:txBody>
      </p:sp>
    </p:spTree>
    <p:extLst>
      <p:ext uri="{BB962C8B-B14F-4D97-AF65-F5344CB8AC3E}">
        <p14:creationId xmlns:p14="http://schemas.microsoft.com/office/powerpoint/2010/main" val="104300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Class-oriented Metrics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dirty="0" smtClean="0"/>
              <a:t>Proposed by </a:t>
            </a:r>
            <a:r>
              <a:rPr lang="en-US" altLang="en-US" sz="2400" dirty="0" err="1" smtClean="0"/>
              <a:t>Chidamber</a:t>
            </a:r>
            <a:r>
              <a:rPr lang="en-US" altLang="en-US" sz="2400" dirty="0" smtClean="0"/>
              <a:t> and </a:t>
            </a:r>
            <a:r>
              <a:rPr lang="en-US" altLang="en-US" sz="2400" dirty="0" err="1" smtClean="0"/>
              <a:t>Kemerer</a:t>
            </a:r>
            <a:r>
              <a:rPr lang="en-US" altLang="en-US" sz="2400" dirty="0" smtClean="0"/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 smtClean="0"/>
              <a:t>Weighted Methods per Class (</a:t>
            </a:r>
            <a:r>
              <a:rPr lang="en-US" altLang="en-US" sz="2000" u="sng" dirty="0" smtClean="0">
                <a:solidFill>
                  <a:srgbClr val="FF5935"/>
                </a:solidFill>
              </a:rPr>
              <a:t>WMC</a:t>
            </a:r>
            <a:r>
              <a:rPr lang="en-US" altLang="en-US" sz="2000" dirty="0" smtClean="0"/>
              <a:t>): This metric is the sum of the complexities of all the local methods.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 smtClean="0"/>
              <a:t>Depth of Inheritance Tree (</a:t>
            </a:r>
            <a:r>
              <a:rPr lang="en-US" altLang="en-US" sz="2000" u="sng" dirty="0">
                <a:solidFill>
                  <a:srgbClr val="FF5935"/>
                </a:solidFill>
              </a:rPr>
              <a:t>DIT</a:t>
            </a:r>
            <a:r>
              <a:rPr lang="en-US" altLang="en-US" sz="2000" dirty="0" smtClean="0"/>
              <a:t>): This metric is the total number of ancestor classes in the hierarchy that can affect a given class.  Classes with high DIT values are usually complex classes.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 smtClean="0"/>
              <a:t>Number Of Children (</a:t>
            </a:r>
            <a:r>
              <a:rPr lang="en-US" altLang="en-US" sz="2000" u="sng" dirty="0">
                <a:solidFill>
                  <a:srgbClr val="FF5935"/>
                </a:solidFill>
              </a:rPr>
              <a:t>NOC</a:t>
            </a:r>
            <a:r>
              <a:rPr lang="en-US" altLang="en-US" sz="2000" dirty="0" smtClean="0"/>
              <a:t>): This metric is the total number of immediate subclasses in the class hierarchy that inherit from a given class.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 smtClean="0"/>
              <a:t>Coupling Between Objects (</a:t>
            </a:r>
            <a:r>
              <a:rPr lang="en-US" altLang="en-US" sz="2000" u="sng" dirty="0">
                <a:solidFill>
                  <a:srgbClr val="FF5935"/>
                </a:solidFill>
              </a:rPr>
              <a:t>CBO</a:t>
            </a:r>
            <a:r>
              <a:rPr lang="en-US" altLang="en-US" sz="2000" dirty="0" smtClean="0"/>
              <a:t>): This metric is the total number of classes in the hierarchy to which a given class is linked and related.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 smtClean="0"/>
              <a:t>Response For a Class (</a:t>
            </a:r>
            <a:r>
              <a:rPr lang="en-US" altLang="en-US" sz="2000" u="sng" dirty="0">
                <a:solidFill>
                  <a:srgbClr val="FF5935"/>
                </a:solidFill>
              </a:rPr>
              <a:t>RFC</a:t>
            </a:r>
            <a:r>
              <a:rPr lang="en-US" altLang="en-US" sz="2000" dirty="0" smtClean="0"/>
              <a:t>): This metric is a measure of the set of methods that can be called by a local method in a given class.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 smtClean="0"/>
              <a:t>Lack of Cohesion of Methods (</a:t>
            </a:r>
            <a:r>
              <a:rPr lang="en-US" altLang="en-US" sz="2000" u="sng" dirty="0">
                <a:solidFill>
                  <a:srgbClr val="FF5935"/>
                </a:solidFill>
              </a:rPr>
              <a:t>LCOM</a:t>
            </a:r>
            <a:r>
              <a:rPr lang="en-US" altLang="en-US" sz="2000" dirty="0" smtClean="0"/>
              <a:t>): This metric is the count of pairs of the instance variable set. </a:t>
            </a:r>
          </a:p>
        </p:txBody>
      </p:sp>
    </p:spTree>
    <p:extLst>
      <p:ext uri="{BB962C8B-B14F-4D97-AF65-F5344CB8AC3E}">
        <p14:creationId xmlns:p14="http://schemas.microsoft.com/office/powerpoint/2010/main" val="1811525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O</a:t>
            </a:r>
            <a:r>
              <a:rPr lang="en-US" altLang="en-US" dirty="0" smtClean="0"/>
              <a:t>ther Class-oriented Metrics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2296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000" dirty="0" smtClean="0"/>
              <a:t>Number of Ancestor Classes (</a:t>
            </a:r>
            <a:r>
              <a:rPr lang="en-US" altLang="en-US" sz="2000" u="sng" dirty="0" smtClean="0">
                <a:solidFill>
                  <a:srgbClr val="FF5935"/>
                </a:solidFill>
              </a:rPr>
              <a:t>NAC</a:t>
            </a:r>
            <a:r>
              <a:rPr lang="en-US" altLang="en-US" sz="2000" dirty="0" smtClean="0"/>
              <a:t>):  This metric captures the number of classes that have potential influence on a given class because of the inheritance relation, since with multiple inheritance there might be two values for the DIT metric.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/>
              <a:t>Number of Local Methods (</a:t>
            </a:r>
            <a:r>
              <a:rPr lang="en-US" altLang="en-US" sz="2000" u="sng" dirty="0">
                <a:solidFill>
                  <a:srgbClr val="FF5935"/>
                </a:solidFill>
              </a:rPr>
              <a:t>NLM</a:t>
            </a:r>
            <a:r>
              <a:rPr lang="en-US" altLang="en-US" sz="2000" dirty="0" smtClean="0"/>
              <a:t>): This metric counts the number of local methods, which are accessible outside a given class (public methods).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/>
              <a:t>Class Method Complexity (</a:t>
            </a:r>
            <a:r>
              <a:rPr lang="en-US" altLang="en-US" sz="2000" u="sng" dirty="0">
                <a:solidFill>
                  <a:srgbClr val="FF5935"/>
                </a:solidFill>
              </a:rPr>
              <a:t>CMC</a:t>
            </a:r>
            <a:r>
              <a:rPr lang="en-US" altLang="en-US" sz="2000" dirty="0" smtClean="0"/>
              <a:t>): This metric is the summation of the internal structure complexity of all public and private local methods.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/>
              <a:t>Number of Descendent Classes (</a:t>
            </a:r>
            <a:r>
              <a:rPr lang="en-US" altLang="en-US" sz="2000" u="sng" dirty="0">
                <a:solidFill>
                  <a:srgbClr val="FF5935"/>
                </a:solidFill>
              </a:rPr>
              <a:t>NDC</a:t>
            </a:r>
            <a:r>
              <a:rPr lang="en-US" altLang="en-US" sz="2000" dirty="0" smtClean="0"/>
              <a:t>): This metric is proposed as an alternative to the NOC metric, since a class that inherits from more than one class can have different values of the NOC metric.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/>
              <a:t>Coupling Through Abstract data types (</a:t>
            </a:r>
            <a:r>
              <a:rPr lang="en-US" altLang="en-US" sz="2000" u="sng" dirty="0">
                <a:solidFill>
                  <a:srgbClr val="FF5935"/>
                </a:solidFill>
              </a:rPr>
              <a:t>CTA</a:t>
            </a:r>
            <a:r>
              <a:rPr lang="en-US" altLang="en-US" sz="2000" dirty="0" smtClean="0"/>
              <a:t>): This metric measures the total number of classes that are used as abstract data types in the data attribute declaration of a given class.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/>
              <a:t>Coupling Through Message passing (</a:t>
            </a:r>
            <a:r>
              <a:rPr lang="en-US" altLang="en-US" sz="2000" u="sng" dirty="0">
                <a:solidFill>
                  <a:srgbClr val="FF5935"/>
                </a:solidFill>
              </a:rPr>
              <a:t>CTM</a:t>
            </a:r>
            <a:r>
              <a:rPr lang="en-US" altLang="en-US" sz="2000" dirty="0" smtClean="0"/>
              <a:t>): This metric measures the number of different messages sent out from a class to other classes excluding the messages sent to objects created as local objects in the local methods of the class.</a:t>
            </a:r>
          </a:p>
        </p:txBody>
      </p:sp>
    </p:spTree>
    <p:extLst>
      <p:ext uri="{BB962C8B-B14F-4D97-AF65-F5344CB8AC3E}">
        <p14:creationId xmlns:p14="http://schemas.microsoft.com/office/powerpoint/2010/main" val="16694279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smtClean="0"/>
              <a:t>Code Metrics</a:t>
            </a:r>
            <a:endParaRPr lang="en-US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Halstead’s Software Science:  a comprehensive collection of metrics all predicated on the number (</a:t>
            </a:r>
            <a:r>
              <a:rPr lang="en-US" sz="2400" i="1" dirty="0" smtClean="0">
                <a:solidFill>
                  <a:srgbClr val="FF5935"/>
                </a:solidFill>
              </a:rPr>
              <a:t>count</a:t>
            </a:r>
            <a:r>
              <a:rPr lang="en-US" sz="2400" dirty="0" smtClean="0"/>
              <a:t> and </a:t>
            </a:r>
            <a:r>
              <a:rPr lang="en-US" sz="2400" i="1" dirty="0">
                <a:solidFill>
                  <a:srgbClr val="FF5935"/>
                </a:solidFill>
              </a:rPr>
              <a:t>occurrence</a:t>
            </a:r>
            <a:r>
              <a:rPr lang="en-US" sz="2400" dirty="0" smtClean="0"/>
              <a:t>) of </a:t>
            </a:r>
            <a:r>
              <a:rPr lang="en-US" sz="2400" i="1" dirty="0">
                <a:solidFill>
                  <a:srgbClr val="FF5935"/>
                </a:solidFill>
              </a:rPr>
              <a:t>operators</a:t>
            </a:r>
            <a:r>
              <a:rPr lang="en-US" sz="2400" dirty="0" smtClean="0"/>
              <a:t> and </a:t>
            </a:r>
            <a:r>
              <a:rPr lang="en-US" sz="2400" i="1" dirty="0">
                <a:solidFill>
                  <a:srgbClr val="FF5935"/>
                </a:solidFill>
              </a:rPr>
              <a:t>operands</a:t>
            </a:r>
            <a:r>
              <a:rPr lang="en-US" sz="2400" dirty="0" smtClean="0"/>
              <a:t> within a component or program</a:t>
            </a:r>
          </a:p>
          <a:p>
            <a:pPr lvl="1"/>
            <a:r>
              <a:rPr lang="en-US" sz="2200" dirty="0" smtClean="0"/>
              <a:t>It should be noted that Halstead’s “laws” have generated substantial </a:t>
            </a:r>
            <a:r>
              <a:rPr lang="en-US" sz="2200" i="1" dirty="0" smtClean="0">
                <a:solidFill>
                  <a:srgbClr val="FF5935"/>
                </a:solidFill>
              </a:rPr>
              <a:t>controversy</a:t>
            </a:r>
            <a:r>
              <a:rPr lang="en-US" sz="2200" dirty="0" smtClean="0"/>
              <a:t>, and many believe that the underlying theory has </a:t>
            </a:r>
            <a:r>
              <a:rPr lang="en-US" sz="2200" i="1" dirty="0" smtClean="0">
                <a:solidFill>
                  <a:srgbClr val="FF5935"/>
                </a:solidFill>
              </a:rPr>
              <a:t>flaws</a:t>
            </a:r>
            <a:r>
              <a:rPr lang="en-US" sz="2200" dirty="0" smtClean="0"/>
              <a:t>. However, experimental verification for selected programming languages has been performed (e.g. [FEL89]).</a:t>
            </a:r>
          </a:p>
        </p:txBody>
      </p:sp>
    </p:spTree>
    <p:extLst>
      <p:ext uri="{BB962C8B-B14F-4D97-AF65-F5344CB8AC3E}">
        <p14:creationId xmlns:p14="http://schemas.microsoft.com/office/powerpoint/2010/main" val="216777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Testing Metrics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Testing effort can also be </a:t>
            </a:r>
            <a:r>
              <a:rPr lang="en-US" sz="2400" i="1" dirty="0" smtClean="0">
                <a:solidFill>
                  <a:srgbClr val="FF5935"/>
                </a:solidFill>
              </a:rPr>
              <a:t>estimated</a:t>
            </a:r>
            <a:r>
              <a:rPr lang="en-US" sz="2400" dirty="0" smtClean="0">
                <a:solidFill>
                  <a:srgbClr val="FF5935"/>
                </a:solidFill>
              </a:rPr>
              <a:t> </a:t>
            </a:r>
            <a:r>
              <a:rPr lang="en-US" sz="2400" dirty="0" smtClean="0"/>
              <a:t>using metrics derived from (</a:t>
            </a:r>
            <a:r>
              <a:rPr lang="en-US" sz="2400" i="1" dirty="0" smtClean="0">
                <a:solidFill>
                  <a:srgbClr val="FF5935"/>
                </a:solidFill>
              </a:rPr>
              <a:t>code</a:t>
            </a:r>
            <a:r>
              <a:rPr lang="en-US" sz="2400" dirty="0" smtClean="0"/>
              <a:t>)) Halstead measures</a:t>
            </a: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en-US" sz="2400" dirty="0" smtClean="0"/>
              <a:t>Binder [BIN94] suggests a broad array of </a:t>
            </a:r>
            <a:r>
              <a:rPr lang="en-US" sz="2400" i="1" dirty="0" smtClean="0">
                <a:solidFill>
                  <a:srgbClr val="FF5935"/>
                </a:solidFill>
              </a:rPr>
              <a:t>design metrics</a:t>
            </a:r>
            <a:r>
              <a:rPr lang="en-US" sz="2400" dirty="0" smtClean="0"/>
              <a:t> that have a direct influence on the “testability” of an OO system. 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US" sz="2400" dirty="0" smtClean="0"/>
              <a:t>Lack of cohesion in methods (</a:t>
            </a:r>
            <a:r>
              <a:rPr lang="en-US" sz="2400" u="sng" dirty="0" smtClean="0">
                <a:solidFill>
                  <a:srgbClr val="FF5935"/>
                </a:solidFill>
              </a:rPr>
              <a:t>LCOM</a:t>
            </a:r>
            <a:r>
              <a:rPr lang="en-US" sz="2400" dirty="0" smtClean="0"/>
              <a:t>). 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US" sz="2400" dirty="0" smtClean="0"/>
              <a:t>Percent public and protected (</a:t>
            </a:r>
            <a:r>
              <a:rPr lang="en-US" sz="2400" u="sng" dirty="0">
                <a:solidFill>
                  <a:srgbClr val="FF5935"/>
                </a:solidFill>
              </a:rPr>
              <a:t>PAP</a:t>
            </a:r>
            <a:r>
              <a:rPr lang="en-US" sz="2400" dirty="0" smtClean="0"/>
              <a:t>). 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US" sz="2400" dirty="0" smtClean="0"/>
              <a:t>Public access to data members (</a:t>
            </a:r>
            <a:r>
              <a:rPr lang="en-US" sz="2400" u="sng" dirty="0">
                <a:solidFill>
                  <a:srgbClr val="FF5935"/>
                </a:solidFill>
              </a:rPr>
              <a:t>PAD</a:t>
            </a:r>
            <a:r>
              <a:rPr lang="en-US" sz="2400" dirty="0" smtClean="0"/>
              <a:t>).  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US" sz="2400" dirty="0" smtClean="0"/>
              <a:t>Number of root classes (</a:t>
            </a:r>
            <a:r>
              <a:rPr lang="en-US" sz="2400" u="sng" dirty="0">
                <a:solidFill>
                  <a:srgbClr val="FF5935"/>
                </a:solidFill>
              </a:rPr>
              <a:t>NOR</a:t>
            </a:r>
            <a:r>
              <a:rPr lang="en-US" sz="2400" dirty="0" smtClean="0"/>
              <a:t>).  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US" sz="2400" dirty="0" smtClean="0"/>
              <a:t>Fan-in (</a:t>
            </a:r>
            <a:r>
              <a:rPr lang="en-US" sz="2400" u="sng" dirty="0">
                <a:solidFill>
                  <a:srgbClr val="FF5935"/>
                </a:solidFill>
              </a:rPr>
              <a:t>FIN</a:t>
            </a:r>
            <a:r>
              <a:rPr lang="en-US" sz="2400" dirty="0" smtClean="0"/>
              <a:t>).  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US" sz="2400" dirty="0" smtClean="0"/>
              <a:t>Number of children (</a:t>
            </a:r>
            <a:r>
              <a:rPr lang="en-US" sz="2400" u="sng" dirty="0" smtClean="0">
                <a:solidFill>
                  <a:srgbClr val="FF5935"/>
                </a:solidFill>
              </a:rPr>
              <a:t>NOC</a:t>
            </a:r>
            <a:r>
              <a:rPr lang="en-US" sz="2400" dirty="0" smtClean="0"/>
              <a:t>) and depth of the inheritance tree (</a:t>
            </a:r>
            <a:r>
              <a:rPr lang="en-US" sz="2400" u="sng" dirty="0">
                <a:solidFill>
                  <a:srgbClr val="FF5935"/>
                </a:solidFill>
              </a:rPr>
              <a:t>DIT</a:t>
            </a:r>
            <a:r>
              <a:rPr lang="en-US" sz="2400" dirty="0" smtClean="0"/>
              <a:t>). 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41883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Test Effort Estimation</a:t>
            </a:r>
            <a:r>
              <a:rPr lang="en-US" sz="2800" dirty="0" smtClean="0"/>
              <a:t> (1/2)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 </a:t>
            </a:r>
            <a:r>
              <a:rPr lang="en-US" sz="2400" i="1" dirty="0">
                <a:solidFill>
                  <a:srgbClr val="FF5935"/>
                </a:solidFill>
              </a:rPr>
              <a:t>number of test cases </a:t>
            </a:r>
            <a:r>
              <a:rPr lang="en-US" sz="2400" i="1" u="sng" dirty="0">
                <a:solidFill>
                  <a:srgbClr val="FF0000"/>
                </a:solidFill>
              </a:rPr>
              <a:t>created</a:t>
            </a:r>
            <a:r>
              <a:rPr lang="en-US" sz="2400" dirty="0"/>
              <a:t> by </a:t>
            </a:r>
            <a:r>
              <a:rPr lang="en-US" sz="2400" i="1" dirty="0">
                <a:solidFill>
                  <a:srgbClr val="FF5935"/>
                </a:solidFill>
              </a:rPr>
              <a:t>one person </a:t>
            </a:r>
            <a:r>
              <a:rPr lang="en-US" sz="2400" dirty="0"/>
              <a:t>in </a:t>
            </a:r>
            <a:r>
              <a:rPr lang="en-US" sz="2400" i="1" dirty="0">
                <a:solidFill>
                  <a:srgbClr val="FF5935"/>
                </a:solidFill>
              </a:rPr>
              <a:t>one </a:t>
            </a:r>
            <a:r>
              <a:rPr lang="en-US" sz="2400" i="1" dirty="0">
                <a:solidFill>
                  <a:srgbClr val="FF5935"/>
                </a:solidFill>
              </a:rPr>
              <a:t>day</a:t>
            </a:r>
            <a:endParaRPr lang="en-US" sz="2400" i="1" dirty="0">
              <a:solidFill>
                <a:srgbClr val="FF5935"/>
              </a:solidFill>
            </a:endParaRPr>
          </a:p>
          <a:p>
            <a:r>
              <a:rPr lang="en-US" sz="2400" dirty="0"/>
              <a:t>The </a:t>
            </a:r>
            <a:r>
              <a:rPr lang="en-US" sz="2400" i="1" dirty="0">
                <a:solidFill>
                  <a:srgbClr val="FF5935"/>
                </a:solidFill>
              </a:rPr>
              <a:t>number of test cases </a:t>
            </a:r>
            <a:r>
              <a:rPr lang="en-US" sz="2400" i="1" u="sng" dirty="0">
                <a:solidFill>
                  <a:srgbClr val="FF0000"/>
                </a:solidFill>
              </a:rPr>
              <a:t>executed</a:t>
            </a:r>
            <a:r>
              <a:rPr lang="en-US" sz="2400" dirty="0"/>
              <a:t> by </a:t>
            </a:r>
            <a:r>
              <a:rPr lang="en-US" sz="2400" i="1" dirty="0">
                <a:solidFill>
                  <a:srgbClr val="FF5935"/>
                </a:solidFill>
              </a:rPr>
              <a:t>one person </a:t>
            </a:r>
            <a:r>
              <a:rPr lang="en-US" sz="2400" dirty="0"/>
              <a:t>in </a:t>
            </a:r>
            <a:r>
              <a:rPr lang="en-US" sz="2400" i="1" dirty="0">
                <a:solidFill>
                  <a:srgbClr val="FF5935"/>
                </a:solidFill>
              </a:rPr>
              <a:t>one day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7" name="Picture 4" descr="effo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865562"/>
            <a:ext cx="6586538" cy="237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992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dirty="0" smtClean="0"/>
              <a:t>Introduction</a:t>
            </a:r>
            <a:r>
              <a:rPr lang="en-US" altLang="en-US" sz="2800" dirty="0" smtClean="0"/>
              <a:t> (1/3)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 smtClean="0"/>
              <a:t>Quality is defined as </a:t>
            </a:r>
          </a:p>
          <a:p>
            <a:pPr lvl="1"/>
            <a:r>
              <a:rPr lang="en-US" altLang="en-US" sz="2400" dirty="0" smtClean="0"/>
              <a:t>“</a:t>
            </a:r>
            <a:r>
              <a:rPr lang="en-US" altLang="en-US" sz="2400" i="1" dirty="0" smtClean="0"/>
              <a:t>a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characteristic</a:t>
            </a:r>
            <a:r>
              <a:rPr lang="en-US" altLang="en-US" sz="2400" i="1" dirty="0" smtClean="0"/>
              <a:t> or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attribute</a:t>
            </a:r>
            <a:r>
              <a:rPr lang="en-US" altLang="en-US" sz="2400" i="1" dirty="0" smtClean="0"/>
              <a:t> of something.</a:t>
            </a:r>
            <a:r>
              <a:rPr lang="en-US" altLang="en-US" sz="2400" dirty="0" smtClean="0"/>
              <a:t>” </a:t>
            </a:r>
          </a:p>
          <a:p>
            <a:pPr lvl="1"/>
            <a:r>
              <a:rPr lang="en-US" altLang="en-US" sz="2400" dirty="0" smtClean="0"/>
              <a:t>“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degree</a:t>
            </a:r>
            <a:r>
              <a:rPr lang="en-US" altLang="en-US" sz="2400" i="1" dirty="0" smtClean="0"/>
              <a:t> to which a set of inherent (existing) characteristics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fulfils requirements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“</a:t>
            </a:r>
          </a:p>
          <a:p>
            <a:r>
              <a:rPr lang="en-US" altLang="en-US" sz="2400" dirty="0" smtClean="0"/>
              <a:t>As an attribute of an item, quality refers to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measurable</a:t>
            </a:r>
            <a:r>
              <a:rPr lang="en-US" altLang="en-US" sz="2400" dirty="0" smtClean="0"/>
              <a:t> characteristics—things we are able to compare to known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standards</a:t>
            </a:r>
            <a:r>
              <a:rPr lang="en-US" altLang="en-US" sz="2400" dirty="0" smtClean="0"/>
              <a:t>.</a:t>
            </a:r>
          </a:p>
          <a:p>
            <a:r>
              <a:rPr lang="en-US" altLang="en-US" sz="2400" dirty="0" smtClean="0"/>
              <a:t>Software Quality Management (SQM) is concerned with ensuring that the required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level of quality</a:t>
            </a:r>
            <a:r>
              <a:rPr lang="en-US" altLang="en-US" sz="2400" dirty="0" smtClean="0"/>
              <a:t> is </a:t>
            </a:r>
            <a:r>
              <a:rPr lang="en-US" altLang="en-US" sz="2400" i="1" dirty="0">
                <a:solidFill>
                  <a:srgbClr val="FF5935"/>
                </a:solidFill>
              </a:rPr>
              <a:t>achieved</a:t>
            </a:r>
            <a:r>
              <a:rPr lang="en-US" altLang="en-US" sz="2400" dirty="0" smtClean="0"/>
              <a:t> in a software product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i="1" dirty="0" smtClean="0">
                <a:solidFill>
                  <a:srgbClr val="FF5935"/>
                </a:solidFill>
              </a:rPr>
              <a:t>User satisfaction = compliant product + good quality + </a:t>
            </a:r>
            <a:br>
              <a:rPr lang="en-US" altLang="en-US" sz="2000" i="1" dirty="0" smtClean="0">
                <a:solidFill>
                  <a:srgbClr val="FF5935"/>
                </a:solidFill>
              </a:rPr>
            </a:br>
            <a:r>
              <a:rPr lang="en-US" altLang="en-US" sz="2000" i="1" dirty="0" smtClean="0">
                <a:solidFill>
                  <a:srgbClr val="FF5935"/>
                </a:solidFill>
              </a:rPr>
              <a:t>delivery within budget and schedule</a:t>
            </a:r>
          </a:p>
        </p:txBody>
      </p:sp>
    </p:spTree>
    <p:extLst>
      <p:ext uri="{BB962C8B-B14F-4D97-AF65-F5344CB8AC3E}">
        <p14:creationId xmlns:p14="http://schemas.microsoft.com/office/powerpoint/2010/main" val="64267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dirty="0">
                <a:solidFill>
                  <a:srgbClr val="330033"/>
                </a:solidFill>
              </a:rPr>
              <a:t>Test Effort Estimation</a:t>
            </a:r>
            <a:r>
              <a:rPr lang="en-US" sz="2800" dirty="0">
                <a:solidFill>
                  <a:srgbClr val="330033"/>
                </a:solidFill>
              </a:rPr>
              <a:t> </a:t>
            </a:r>
            <a:r>
              <a:rPr lang="en-US" sz="2800" dirty="0" smtClean="0">
                <a:solidFill>
                  <a:srgbClr val="330033"/>
                </a:solidFill>
              </a:rPr>
              <a:t>(2/2</a:t>
            </a:r>
            <a:r>
              <a:rPr lang="en-US" sz="2800" dirty="0">
                <a:solidFill>
                  <a:srgbClr val="330033"/>
                </a:solidFill>
              </a:rPr>
              <a:t>)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5844" name="Picture 5" descr="effo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84325"/>
            <a:ext cx="7899400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482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Product Quality </a:t>
            </a:r>
            <a:r>
              <a:rPr lang="en-US" altLang="en-US" dirty="0" smtClean="0"/>
              <a:t>Metrics</a:t>
            </a:r>
            <a:r>
              <a:rPr lang="en-US" altLang="en-US" sz="2800" dirty="0" smtClean="0"/>
              <a:t> (1/4)</a:t>
            </a:r>
          </a:p>
        </p:txBody>
      </p:sp>
      <p:sp>
        <p:nvSpPr>
          <p:cNvPr id="8195" name="Rectangle 9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305800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400" dirty="0" smtClean="0"/>
              <a:t>Mean </a:t>
            </a:r>
            <a:r>
              <a:rPr lang="en-US" altLang="en-US" sz="2400" dirty="0"/>
              <a:t>time to failure (MTTF)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 smtClean="0"/>
              <a:t>Safety-critical </a:t>
            </a:r>
            <a:r>
              <a:rPr lang="en-US" altLang="en-US" sz="2400" dirty="0"/>
              <a:t>systems</a:t>
            </a:r>
          </a:p>
          <a:p>
            <a:pPr lvl="2">
              <a:lnSpc>
                <a:spcPct val="80000"/>
              </a:lnSpc>
            </a:pPr>
            <a:r>
              <a:rPr lang="en-US" altLang="en-US" sz="1800" dirty="0" smtClean="0"/>
              <a:t>airline </a:t>
            </a:r>
            <a:r>
              <a:rPr lang="en-US" altLang="en-US" sz="1800" dirty="0"/>
              <a:t>traffic control systems, avionics, and weapons.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 smtClean="0"/>
              <a:t>U.S</a:t>
            </a:r>
            <a:r>
              <a:rPr lang="en-US" altLang="en-US" sz="2400" dirty="0"/>
              <a:t>. government mandates that its air traffic </a:t>
            </a:r>
            <a:r>
              <a:rPr lang="en-US" altLang="en-US" sz="2400" dirty="0" smtClean="0"/>
              <a:t>control system </a:t>
            </a:r>
            <a:r>
              <a:rPr lang="en-US" altLang="en-US" sz="2400" dirty="0"/>
              <a:t>cannot be unavailable for more than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three seconds</a:t>
            </a:r>
            <a:r>
              <a:rPr lang="en-US" altLang="en-US" sz="2400" dirty="0" smtClean="0"/>
              <a:t> </a:t>
            </a:r>
            <a:r>
              <a:rPr lang="en-US" altLang="en-US" sz="2400" dirty="0"/>
              <a:t>per year</a:t>
            </a:r>
            <a:r>
              <a:rPr lang="en-US" altLang="en-US" sz="2400" dirty="0" smtClean="0"/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965" y="3560217"/>
            <a:ext cx="7367235" cy="322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36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Product Quality Metrics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(2/4)</a:t>
            </a:r>
            <a:endParaRPr lang="en-US" altLang="en-US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 smtClean="0"/>
              <a:t>Defect </a:t>
            </a:r>
            <a:r>
              <a:rPr lang="en-US" altLang="en-US" sz="2400" i="1" dirty="0">
                <a:solidFill>
                  <a:srgbClr val="FF5935"/>
                </a:solidFill>
              </a:rPr>
              <a:t>density</a:t>
            </a:r>
          </a:p>
          <a:p>
            <a:pPr lvl="1"/>
            <a:r>
              <a:rPr lang="en-US" altLang="en-US" sz="2200" dirty="0" smtClean="0"/>
              <a:t>Observed </a:t>
            </a:r>
            <a:r>
              <a:rPr lang="en-US" altLang="en-US" sz="2200" dirty="0"/>
              <a:t>failures can be used to approximate </a:t>
            </a:r>
            <a:r>
              <a:rPr lang="en-US" altLang="en-US" sz="2200" dirty="0" smtClean="0"/>
              <a:t>the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number </a:t>
            </a:r>
            <a:r>
              <a:rPr lang="en-US" altLang="en-US" sz="2200" i="1" dirty="0">
                <a:solidFill>
                  <a:srgbClr val="FF5935"/>
                </a:solidFill>
              </a:rPr>
              <a:t>of defects </a:t>
            </a:r>
            <a:r>
              <a:rPr lang="en-US" altLang="en-US" sz="2200" dirty="0"/>
              <a:t>in the software (</a:t>
            </a:r>
            <a:r>
              <a:rPr lang="en-US" altLang="en-US" sz="2200" i="1" dirty="0">
                <a:solidFill>
                  <a:srgbClr val="FF5935"/>
                </a:solidFill>
              </a:rPr>
              <a:t>numerator</a:t>
            </a:r>
            <a:r>
              <a:rPr lang="en-US" altLang="en-US" sz="2200" dirty="0"/>
              <a:t>).</a:t>
            </a:r>
          </a:p>
          <a:p>
            <a:pPr lvl="1"/>
            <a:r>
              <a:rPr lang="en-US" altLang="en-US" sz="2200" dirty="0" smtClean="0"/>
              <a:t>The </a:t>
            </a:r>
            <a:r>
              <a:rPr lang="en-US" altLang="en-US" sz="2200" i="1" dirty="0">
                <a:solidFill>
                  <a:srgbClr val="FF5935"/>
                </a:solidFill>
              </a:rPr>
              <a:t>denominator</a:t>
            </a:r>
            <a:r>
              <a:rPr lang="en-US" altLang="en-US" sz="2200" dirty="0"/>
              <a:t> is the </a:t>
            </a:r>
            <a:r>
              <a:rPr lang="en-US" altLang="en-US" sz="2200" i="1" dirty="0">
                <a:solidFill>
                  <a:srgbClr val="FF5935"/>
                </a:solidFill>
              </a:rPr>
              <a:t>size</a:t>
            </a:r>
            <a:r>
              <a:rPr lang="en-US" altLang="en-US" sz="2200" dirty="0"/>
              <a:t> of the software, </a:t>
            </a:r>
            <a:r>
              <a:rPr lang="en-US" altLang="en-US" sz="2200" dirty="0" smtClean="0"/>
              <a:t>usually expressed </a:t>
            </a:r>
            <a:r>
              <a:rPr lang="en-US" altLang="en-US" sz="2200" dirty="0"/>
              <a:t>in </a:t>
            </a:r>
            <a:r>
              <a:rPr lang="en-US" altLang="en-US" sz="2200" i="1" dirty="0">
                <a:solidFill>
                  <a:srgbClr val="FF5935"/>
                </a:solidFill>
              </a:rPr>
              <a:t>thousand lines of code </a:t>
            </a:r>
            <a:r>
              <a:rPr lang="en-US" altLang="en-US" sz="2200" dirty="0"/>
              <a:t>(KLOC) or in </a:t>
            </a:r>
            <a:r>
              <a:rPr lang="en-US" altLang="en-US" sz="2200" dirty="0" smtClean="0"/>
              <a:t>the number </a:t>
            </a:r>
            <a:r>
              <a:rPr lang="en-US" altLang="en-US" sz="2200" dirty="0"/>
              <a:t>of </a:t>
            </a:r>
            <a:r>
              <a:rPr lang="en-US" altLang="en-US" sz="2200" i="1" dirty="0">
                <a:solidFill>
                  <a:srgbClr val="FF5935"/>
                </a:solidFill>
              </a:rPr>
              <a:t>function points</a:t>
            </a:r>
            <a:r>
              <a:rPr lang="en-US" altLang="en-US" sz="2200" dirty="0" smtClean="0"/>
              <a:t>.</a:t>
            </a:r>
          </a:p>
          <a:p>
            <a:pPr lvl="2"/>
            <a:r>
              <a:rPr lang="en-US" sz="1800" dirty="0"/>
              <a:t>Function points: A </a:t>
            </a:r>
            <a:r>
              <a:rPr lang="en-US" sz="1800" i="1" dirty="0">
                <a:solidFill>
                  <a:srgbClr val="FF5935"/>
                </a:solidFill>
              </a:rPr>
              <a:t>collection of </a:t>
            </a:r>
            <a:r>
              <a:rPr lang="en-US" sz="1800" i="1" dirty="0" smtClean="0">
                <a:solidFill>
                  <a:srgbClr val="FF5935"/>
                </a:solidFill>
              </a:rPr>
              <a:t>executable statements </a:t>
            </a:r>
            <a:r>
              <a:rPr lang="en-US" sz="1800" dirty="0"/>
              <a:t>that performs a </a:t>
            </a:r>
            <a:r>
              <a:rPr lang="en-US" sz="1800" i="1" dirty="0">
                <a:solidFill>
                  <a:srgbClr val="FF5935"/>
                </a:solidFill>
              </a:rPr>
              <a:t>certain </a:t>
            </a:r>
            <a:r>
              <a:rPr lang="en-US" sz="1800" i="1" dirty="0" smtClean="0">
                <a:solidFill>
                  <a:srgbClr val="FF5935"/>
                </a:solidFill>
              </a:rPr>
              <a:t>task </a:t>
            </a:r>
            <a:r>
              <a:rPr lang="en-US" sz="1800" dirty="0" smtClean="0"/>
              <a:t>(e.g., write to a file), together </a:t>
            </a:r>
            <a:r>
              <a:rPr lang="en-US" sz="1800" dirty="0"/>
              <a:t>with declarations of the </a:t>
            </a:r>
            <a:r>
              <a:rPr lang="en-US" sz="1800" dirty="0" smtClean="0"/>
              <a:t>formal parameters </a:t>
            </a:r>
            <a:r>
              <a:rPr lang="en-US" sz="1800" dirty="0"/>
              <a:t>and local variables manipulated </a:t>
            </a:r>
            <a:r>
              <a:rPr lang="en-US" sz="1800" dirty="0" smtClean="0"/>
              <a:t>by those </a:t>
            </a:r>
            <a:r>
              <a:rPr lang="en-US" sz="1800" dirty="0"/>
              <a:t>statements</a:t>
            </a:r>
            <a:r>
              <a:rPr lang="en-US" sz="1800" dirty="0" smtClean="0"/>
              <a:t>.</a:t>
            </a:r>
          </a:p>
          <a:p>
            <a:pPr lvl="2"/>
            <a:r>
              <a:rPr lang="en-US" sz="1800" u="sng" dirty="0">
                <a:solidFill>
                  <a:srgbClr val="FF5935"/>
                </a:solidFill>
              </a:rPr>
              <a:t>How to count </a:t>
            </a:r>
            <a:r>
              <a:rPr lang="en-US" sz="1800" dirty="0"/>
              <a:t>the Lines of Code metric?</a:t>
            </a:r>
          </a:p>
          <a:p>
            <a:pPr lvl="3"/>
            <a:r>
              <a:rPr lang="en-US" sz="1600" dirty="0"/>
              <a:t>executable lines.</a:t>
            </a:r>
          </a:p>
          <a:p>
            <a:pPr lvl="3"/>
            <a:r>
              <a:rPr lang="en-US" sz="1600" dirty="0"/>
              <a:t>executable lines plus data definitions.</a:t>
            </a:r>
          </a:p>
          <a:p>
            <a:pPr lvl="3"/>
            <a:r>
              <a:rPr lang="en-US" sz="1600" dirty="0"/>
              <a:t>executable lines, data definitions, and comments.</a:t>
            </a:r>
          </a:p>
          <a:p>
            <a:pPr lvl="3"/>
            <a:r>
              <a:rPr lang="en-US" sz="1600" dirty="0"/>
              <a:t>executable lines, data definitions, comments, and job control language.</a:t>
            </a:r>
            <a:endParaRPr lang="en-US" altLang="en-US" sz="1600" i="1" dirty="0">
              <a:solidFill>
                <a:srgbClr val="FF5935"/>
              </a:solidFill>
            </a:endParaRPr>
          </a:p>
          <a:p>
            <a:pPr lvl="3"/>
            <a:endParaRPr lang="en-US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16690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400" dirty="0"/>
              <a:t>Product Quality Metrics</a:t>
            </a:r>
            <a:r>
              <a:rPr lang="en-US" altLang="en-US" sz="3200" dirty="0"/>
              <a:t> </a:t>
            </a:r>
            <a:r>
              <a:rPr lang="en-US" altLang="en-US" sz="3200" dirty="0" smtClean="0"/>
              <a:t>(3/4)</a:t>
            </a:r>
            <a:endParaRPr lang="en-US" alt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153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200" dirty="0" smtClean="0"/>
              <a:t>Customer </a:t>
            </a:r>
            <a:r>
              <a:rPr lang="en-US" altLang="en-US" sz="2200" dirty="0"/>
              <a:t>problems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 smtClean="0"/>
              <a:t>Measures </a:t>
            </a:r>
            <a:r>
              <a:rPr lang="en-US" altLang="en-US" sz="2000" dirty="0"/>
              <a:t>the problems </a:t>
            </a:r>
            <a:r>
              <a:rPr lang="en-US" altLang="en-US" sz="2000" i="1" dirty="0">
                <a:solidFill>
                  <a:srgbClr val="FF5935"/>
                </a:solidFill>
              </a:rPr>
              <a:t>customers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encounter </a:t>
            </a:r>
            <a:r>
              <a:rPr lang="en-US" altLang="en-US" sz="2000" dirty="0" smtClean="0"/>
              <a:t>when </a:t>
            </a:r>
            <a:r>
              <a:rPr lang="en-US" altLang="en-US" sz="2000" dirty="0"/>
              <a:t>using the product.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/>
              <a:t>F</a:t>
            </a:r>
            <a:r>
              <a:rPr lang="en-US" altLang="en-US" sz="2000" dirty="0" smtClean="0"/>
              <a:t>rom </a:t>
            </a:r>
            <a:r>
              <a:rPr lang="en-US" altLang="en-US" sz="2000" dirty="0"/>
              <a:t>the customers' standpoint, all </a:t>
            </a:r>
            <a:r>
              <a:rPr lang="en-US" altLang="en-US" sz="2000" dirty="0" smtClean="0"/>
              <a:t>problems they </a:t>
            </a:r>
            <a:r>
              <a:rPr lang="en-US" altLang="en-US" sz="2000" dirty="0"/>
              <a:t>encounter while using the </a:t>
            </a:r>
            <a:r>
              <a:rPr lang="en-US" altLang="en-US" sz="2000" dirty="0" smtClean="0"/>
              <a:t>software product</a:t>
            </a:r>
            <a:r>
              <a:rPr lang="en-US" altLang="en-US" sz="2000" dirty="0"/>
              <a:t>, not just the </a:t>
            </a:r>
            <a:r>
              <a:rPr lang="en-US" altLang="en-US" sz="2000" i="1" dirty="0">
                <a:solidFill>
                  <a:srgbClr val="FF5935"/>
                </a:solidFill>
              </a:rPr>
              <a:t>valid defects</a:t>
            </a:r>
            <a:r>
              <a:rPr lang="en-US" altLang="en-US" sz="2000" dirty="0"/>
              <a:t>, are </a:t>
            </a:r>
            <a:r>
              <a:rPr lang="en-US" altLang="en-US" sz="2000" dirty="0" smtClean="0"/>
              <a:t>problems with </a:t>
            </a:r>
            <a:r>
              <a:rPr lang="en-US" altLang="en-US" sz="2000" dirty="0"/>
              <a:t>the software.</a:t>
            </a:r>
          </a:p>
          <a:p>
            <a:pPr lvl="2">
              <a:lnSpc>
                <a:spcPct val="90000"/>
              </a:lnSpc>
            </a:pPr>
            <a:r>
              <a:rPr lang="en-US" altLang="en-US" sz="1800" dirty="0" smtClean="0"/>
              <a:t>For </a:t>
            </a:r>
            <a:r>
              <a:rPr lang="en-US" altLang="en-US" sz="1800" dirty="0"/>
              <a:t>example: </a:t>
            </a:r>
            <a:r>
              <a:rPr lang="en-US" altLang="en-US" sz="1800" i="1" dirty="0">
                <a:solidFill>
                  <a:srgbClr val="FF5935"/>
                </a:solidFill>
              </a:rPr>
              <a:t>usability problems</a:t>
            </a:r>
            <a:r>
              <a:rPr lang="en-US" altLang="en-US" sz="1800" dirty="0"/>
              <a:t>, </a:t>
            </a:r>
            <a:r>
              <a:rPr lang="en-US" altLang="en-US" sz="1800" dirty="0" smtClean="0"/>
              <a:t>unclear documentation </a:t>
            </a:r>
            <a:r>
              <a:rPr lang="en-US" altLang="en-US" sz="1800" dirty="0"/>
              <a:t>or information, duplicates of </a:t>
            </a:r>
            <a:r>
              <a:rPr lang="en-US" altLang="en-US" sz="1800" dirty="0" smtClean="0"/>
              <a:t>valid defects</a:t>
            </a:r>
            <a:r>
              <a:rPr lang="en-US" altLang="en-US" sz="1800" dirty="0"/>
              <a:t>, or </a:t>
            </a:r>
            <a:r>
              <a:rPr lang="en-US" altLang="en-US" sz="1800" i="1" dirty="0">
                <a:solidFill>
                  <a:srgbClr val="FF5935"/>
                </a:solidFill>
              </a:rPr>
              <a:t>user errors</a:t>
            </a:r>
            <a:r>
              <a:rPr lang="en-US" altLang="en-US" sz="1800" dirty="0" smtClean="0"/>
              <a:t>.</a:t>
            </a:r>
          </a:p>
          <a:p>
            <a:pPr lvl="1"/>
            <a:r>
              <a:rPr lang="en-US" sz="2000" dirty="0"/>
              <a:t>Measured by customer </a:t>
            </a:r>
            <a:r>
              <a:rPr lang="en-US" sz="2000" i="1" dirty="0">
                <a:solidFill>
                  <a:srgbClr val="FF5935"/>
                </a:solidFill>
              </a:rPr>
              <a:t>survey data </a:t>
            </a:r>
            <a:r>
              <a:rPr lang="en-US" sz="2000" dirty="0"/>
              <a:t>via the </a:t>
            </a:r>
            <a:r>
              <a:rPr lang="en-US" sz="2000" dirty="0" smtClean="0"/>
              <a:t>five-point scale</a:t>
            </a:r>
            <a:r>
              <a:rPr lang="en-US" sz="2000" dirty="0"/>
              <a:t>: </a:t>
            </a:r>
            <a:r>
              <a:rPr lang="en-US" sz="2000" dirty="0" smtClean="0"/>
              <a:t>Completely satisfied</a:t>
            </a:r>
            <a:r>
              <a:rPr lang="en-US" sz="2000" dirty="0"/>
              <a:t>, Satisfied, Neutral, Dissatisfied </a:t>
            </a:r>
            <a:r>
              <a:rPr lang="en-US" sz="2000" dirty="0" smtClean="0"/>
              <a:t>and Completely dissatisfied</a:t>
            </a:r>
            <a:r>
              <a:rPr lang="en-US" sz="2000" dirty="0"/>
              <a:t>.</a:t>
            </a:r>
          </a:p>
          <a:p>
            <a:pPr lvl="2"/>
            <a:r>
              <a:rPr lang="en-US" sz="1800" dirty="0" smtClean="0"/>
              <a:t>Percent </a:t>
            </a:r>
            <a:r>
              <a:rPr lang="en-US" sz="1800" dirty="0"/>
              <a:t>of completely satisfied customers</a:t>
            </a:r>
          </a:p>
          <a:p>
            <a:pPr lvl="2"/>
            <a:r>
              <a:rPr lang="en-US" sz="1800" dirty="0" smtClean="0"/>
              <a:t>Percent </a:t>
            </a:r>
            <a:r>
              <a:rPr lang="en-US" sz="1800" dirty="0"/>
              <a:t>of satisfied customers (satisfied and completely satisfied)</a:t>
            </a:r>
          </a:p>
          <a:p>
            <a:pPr lvl="2"/>
            <a:r>
              <a:rPr lang="en-US" sz="1800" dirty="0" smtClean="0"/>
              <a:t>Percent </a:t>
            </a:r>
            <a:r>
              <a:rPr lang="en-US" sz="1800" dirty="0"/>
              <a:t>of dissatisfied customers (dissatisfied and </a:t>
            </a:r>
            <a:r>
              <a:rPr lang="en-US" sz="1800" dirty="0" smtClean="0"/>
              <a:t>completely dissatisfied</a:t>
            </a:r>
            <a:r>
              <a:rPr lang="en-US" sz="1800" dirty="0"/>
              <a:t>)</a:t>
            </a:r>
          </a:p>
          <a:p>
            <a:pPr lvl="2"/>
            <a:r>
              <a:rPr lang="en-US" sz="1800" dirty="0" smtClean="0"/>
              <a:t>Percent </a:t>
            </a:r>
            <a:r>
              <a:rPr lang="en-US" sz="1800" dirty="0"/>
              <a:t>of unsatisfied (neutral, dissatisfied, and </a:t>
            </a:r>
            <a:r>
              <a:rPr lang="en-US" sz="1800" dirty="0" smtClean="0"/>
              <a:t>completely dissatisfied</a:t>
            </a:r>
            <a:r>
              <a:rPr lang="en-US" sz="1800" dirty="0"/>
              <a:t>)</a:t>
            </a:r>
            <a:endParaRPr lang="en-US" alt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58944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Product Quality Metrics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(4/4)</a:t>
            </a:r>
            <a:endParaRPr lang="en-US" altLang="en-US" dirty="0" smtClean="0"/>
          </a:p>
        </p:txBody>
      </p:sp>
      <p:sp>
        <p:nvSpPr>
          <p:cNvPr id="12291" name="Rectangle 1027"/>
          <p:cNvSpPr>
            <a:spLocks noGrp="1" noChangeArrowheads="1"/>
          </p:cNvSpPr>
          <p:nvPr>
            <p:ph idx="1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200" dirty="0"/>
              <a:t>Customer </a:t>
            </a:r>
            <a:r>
              <a:rPr lang="en-US" sz="2200" dirty="0" smtClean="0"/>
              <a:t>satisfaction </a:t>
            </a:r>
            <a:r>
              <a:rPr lang="en-US" sz="2000" dirty="0" smtClean="0"/>
              <a:t>(</a:t>
            </a:r>
            <a:r>
              <a:rPr lang="en-US" sz="2000" i="1" dirty="0" smtClean="0"/>
              <a:t>cont.</a:t>
            </a:r>
            <a:r>
              <a:rPr lang="en-US" sz="2000" dirty="0" smtClean="0"/>
              <a:t>)</a:t>
            </a:r>
            <a:endParaRPr lang="en-US" sz="2200" dirty="0"/>
          </a:p>
          <a:p>
            <a:pPr lvl="1"/>
            <a:r>
              <a:rPr lang="en-US" sz="2000" dirty="0" smtClean="0"/>
              <a:t>Some </a:t>
            </a:r>
            <a:r>
              <a:rPr lang="en-US" sz="2000" dirty="0"/>
              <a:t>companies use the net satisfaction index (</a:t>
            </a:r>
            <a:r>
              <a:rPr lang="en-US" sz="2000" u="sng" dirty="0" smtClean="0">
                <a:solidFill>
                  <a:srgbClr val="FF5935"/>
                </a:solidFill>
              </a:rPr>
              <a:t>NSI</a:t>
            </a:r>
            <a:r>
              <a:rPr lang="en-US" sz="2000" dirty="0" smtClean="0"/>
              <a:t>) to </a:t>
            </a:r>
            <a:r>
              <a:rPr lang="en-US" sz="2000" dirty="0"/>
              <a:t>facilitate comparisons across product.</a:t>
            </a:r>
          </a:p>
          <a:p>
            <a:pPr lvl="1"/>
            <a:r>
              <a:rPr lang="en-US" sz="2000" dirty="0" smtClean="0"/>
              <a:t>The </a:t>
            </a:r>
            <a:r>
              <a:rPr lang="en-US" sz="2000" dirty="0"/>
              <a:t>NSI has the following weighting factors:</a:t>
            </a:r>
          </a:p>
          <a:p>
            <a:pPr lvl="2"/>
            <a:r>
              <a:rPr lang="en-US" sz="1800" dirty="0" smtClean="0"/>
              <a:t>Completely </a:t>
            </a:r>
            <a:r>
              <a:rPr lang="en-US" sz="1800" dirty="0"/>
              <a:t>satisfied = 100%</a:t>
            </a:r>
          </a:p>
          <a:p>
            <a:pPr lvl="2"/>
            <a:r>
              <a:rPr lang="en-US" sz="1800" dirty="0" smtClean="0"/>
              <a:t>Satisfied </a:t>
            </a:r>
            <a:r>
              <a:rPr lang="en-US" sz="1800" dirty="0"/>
              <a:t>= 75%</a:t>
            </a:r>
          </a:p>
          <a:p>
            <a:pPr lvl="2"/>
            <a:r>
              <a:rPr lang="en-US" sz="1800" dirty="0" smtClean="0"/>
              <a:t>Neutral </a:t>
            </a:r>
            <a:r>
              <a:rPr lang="en-US" sz="1800" dirty="0"/>
              <a:t>= 50%</a:t>
            </a:r>
          </a:p>
          <a:p>
            <a:pPr lvl="2"/>
            <a:r>
              <a:rPr lang="en-US" sz="1800" dirty="0" smtClean="0"/>
              <a:t>Dissatisfied </a:t>
            </a:r>
            <a:r>
              <a:rPr lang="en-US" sz="1800" dirty="0"/>
              <a:t>= 25%</a:t>
            </a:r>
          </a:p>
          <a:p>
            <a:pPr lvl="2"/>
            <a:r>
              <a:rPr lang="en-US" sz="1800" dirty="0" smtClean="0"/>
              <a:t>Completely </a:t>
            </a:r>
            <a:r>
              <a:rPr lang="en-US" sz="1800" dirty="0"/>
              <a:t>dissatisfied = 0%</a:t>
            </a:r>
          </a:p>
          <a:p>
            <a:pPr lvl="1"/>
            <a:r>
              <a:rPr lang="en-US" sz="2000" dirty="0" smtClean="0"/>
              <a:t>This </a:t>
            </a:r>
            <a:r>
              <a:rPr lang="en-US" sz="2000" dirty="0"/>
              <a:t>weighting approach may mask the </a:t>
            </a:r>
            <a:r>
              <a:rPr lang="en-US" sz="2000" dirty="0" smtClean="0"/>
              <a:t>satisfaction profile </a:t>
            </a:r>
            <a:r>
              <a:rPr lang="en-US" sz="2000" dirty="0"/>
              <a:t>of one's customer set.</a:t>
            </a:r>
          </a:p>
          <a:p>
            <a:pPr lvl="2"/>
            <a:r>
              <a:rPr lang="en-US" sz="1800" dirty="0" smtClean="0"/>
              <a:t>It </a:t>
            </a:r>
            <a:r>
              <a:rPr lang="en-US" sz="1800" dirty="0"/>
              <a:t>is inferior to the simple approach of calculating percentage </a:t>
            </a:r>
            <a:r>
              <a:rPr lang="en-US" sz="1800" dirty="0" smtClean="0"/>
              <a:t>of specific </a:t>
            </a:r>
            <a:r>
              <a:rPr lang="en-US" sz="1800" dirty="0"/>
              <a:t>categories.</a:t>
            </a:r>
          </a:p>
          <a:p>
            <a:pPr lvl="2"/>
            <a:r>
              <a:rPr lang="en-US" sz="1800" dirty="0" smtClean="0"/>
              <a:t>A </a:t>
            </a:r>
            <a:r>
              <a:rPr lang="en-US" sz="1800" dirty="0"/>
              <a:t>weighted index is for </a:t>
            </a:r>
            <a:r>
              <a:rPr lang="en-US" sz="1800" i="1" dirty="0">
                <a:solidFill>
                  <a:srgbClr val="FF5935"/>
                </a:solidFill>
              </a:rPr>
              <a:t>data summary </a:t>
            </a:r>
            <a:r>
              <a:rPr lang="en-US" sz="1800" dirty="0"/>
              <a:t>when </a:t>
            </a:r>
            <a:r>
              <a:rPr lang="en-US" sz="1800" i="1" dirty="0">
                <a:solidFill>
                  <a:srgbClr val="FF5935"/>
                </a:solidFill>
              </a:rPr>
              <a:t>multiple </a:t>
            </a:r>
            <a:r>
              <a:rPr lang="en-US" sz="1800" i="1" dirty="0" smtClean="0">
                <a:solidFill>
                  <a:srgbClr val="FF5935"/>
                </a:solidFill>
              </a:rPr>
              <a:t>indicators</a:t>
            </a:r>
            <a:r>
              <a:rPr lang="en-US" sz="1800" dirty="0" smtClean="0"/>
              <a:t> are </a:t>
            </a:r>
            <a:r>
              <a:rPr lang="en-US" sz="1800" dirty="0"/>
              <a:t>too cumbersome to be shown</a:t>
            </a:r>
            <a:r>
              <a:rPr lang="en-US" sz="1800" dirty="0" smtClean="0"/>
              <a:t>.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66770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Maintenance Metrics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848600" cy="4530725"/>
          </a:xfrm>
        </p:spPr>
        <p:txBody>
          <a:bodyPr/>
          <a:lstStyle/>
          <a:p>
            <a:r>
              <a:rPr lang="en-US" sz="2400" dirty="0" smtClean="0"/>
              <a:t>Backlog </a:t>
            </a:r>
            <a:r>
              <a:rPr lang="en-US" sz="2400" dirty="0"/>
              <a:t>Management </a:t>
            </a:r>
            <a:r>
              <a:rPr lang="en-US" sz="2400" dirty="0" smtClean="0"/>
              <a:t>Index (</a:t>
            </a:r>
            <a:r>
              <a:rPr lang="en-US" sz="2400" u="sng" dirty="0" smtClean="0">
                <a:solidFill>
                  <a:srgbClr val="FF5935"/>
                </a:solidFill>
              </a:rPr>
              <a:t>BMI</a:t>
            </a:r>
            <a:r>
              <a:rPr lang="en-US" sz="2400" dirty="0" smtClean="0"/>
              <a:t>)</a:t>
            </a:r>
            <a:endParaRPr lang="en-US" sz="2400" dirty="0"/>
          </a:p>
          <a:p>
            <a:pPr lvl="1"/>
            <a:r>
              <a:rPr lang="en-US" sz="2000" dirty="0" smtClean="0"/>
              <a:t>A </a:t>
            </a:r>
            <a:r>
              <a:rPr lang="en-US" sz="2000" dirty="0"/>
              <a:t>simple count of reported </a:t>
            </a:r>
            <a:r>
              <a:rPr lang="en-US" sz="2000" i="1" dirty="0">
                <a:solidFill>
                  <a:srgbClr val="FF5935"/>
                </a:solidFill>
              </a:rPr>
              <a:t>problems</a:t>
            </a:r>
            <a:r>
              <a:rPr lang="en-US" sz="2000" dirty="0"/>
              <a:t> </a:t>
            </a:r>
            <a:r>
              <a:rPr lang="en-US" sz="2000" dirty="0" smtClean="0"/>
              <a:t>(</a:t>
            </a:r>
            <a:r>
              <a:rPr lang="en-US" sz="2000" i="1" dirty="0" smtClean="0">
                <a:solidFill>
                  <a:srgbClr val="FF5935"/>
                </a:solidFill>
              </a:rPr>
              <a:t>updates</a:t>
            </a:r>
            <a:r>
              <a:rPr lang="en-US" sz="2000" dirty="0" smtClean="0"/>
              <a:t>) that remain </a:t>
            </a:r>
            <a:r>
              <a:rPr lang="en-US" sz="2000" dirty="0"/>
              <a:t>at the end of each month or </a:t>
            </a:r>
            <a:r>
              <a:rPr lang="en-US" sz="2000" dirty="0" smtClean="0"/>
              <a:t>each week.</a:t>
            </a:r>
          </a:p>
          <a:p>
            <a:pPr lvl="1"/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pPr lvl="1"/>
            <a:r>
              <a:rPr lang="en-US" sz="2000" dirty="0"/>
              <a:t>If BMI &gt; 100%, the backlog is </a:t>
            </a:r>
            <a:r>
              <a:rPr lang="en-US" sz="2000" dirty="0" smtClean="0"/>
              <a:t>reduced</a:t>
            </a:r>
          </a:p>
          <a:p>
            <a:r>
              <a:rPr lang="en-US" sz="2400" dirty="0"/>
              <a:t>Fix Response Time and Fix Responsiveness</a:t>
            </a:r>
          </a:p>
          <a:p>
            <a:pPr lvl="1"/>
            <a:r>
              <a:rPr lang="en-US" sz="2000" dirty="0" smtClean="0"/>
              <a:t>Mean </a:t>
            </a:r>
            <a:r>
              <a:rPr lang="en-US" sz="2000" dirty="0"/>
              <a:t>time of all </a:t>
            </a:r>
            <a:r>
              <a:rPr lang="en-US" sz="2000" i="1" dirty="0">
                <a:solidFill>
                  <a:srgbClr val="FF5935"/>
                </a:solidFill>
              </a:rPr>
              <a:t>problems</a:t>
            </a:r>
            <a:r>
              <a:rPr lang="en-US" sz="2000" dirty="0"/>
              <a:t> </a:t>
            </a:r>
            <a:r>
              <a:rPr lang="en-US" sz="2000" dirty="0" smtClean="0"/>
              <a:t>(</a:t>
            </a:r>
            <a:r>
              <a:rPr lang="en-US" sz="2000" i="1" dirty="0" smtClean="0">
                <a:solidFill>
                  <a:srgbClr val="FF5935"/>
                </a:solidFill>
              </a:rPr>
              <a:t>updates</a:t>
            </a:r>
            <a:r>
              <a:rPr lang="en-US" sz="2000" dirty="0" smtClean="0"/>
              <a:t>) from </a:t>
            </a:r>
            <a:r>
              <a:rPr lang="en-US" sz="2000" dirty="0"/>
              <a:t>open </a:t>
            </a:r>
            <a:r>
              <a:rPr lang="en-US" sz="2000" dirty="0" smtClean="0"/>
              <a:t>to closed</a:t>
            </a:r>
            <a:r>
              <a:rPr lang="en-US" sz="2000" dirty="0"/>
              <a:t>.</a:t>
            </a:r>
          </a:p>
          <a:p>
            <a:pPr lvl="1"/>
            <a:r>
              <a:rPr lang="en-US" sz="2000" dirty="0" smtClean="0"/>
              <a:t>Usually </a:t>
            </a:r>
            <a:r>
              <a:rPr lang="en-US" sz="2000" dirty="0"/>
              <a:t>depends on the severity of </a:t>
            </a:r>
            <a:r>
              <a:rPr lang="en-US" sz="2000" dirty="0" smtClean="0"/>
              <a:t>the problems</a:t>
            </a:r>
            <a:r>
              <a:rPr lang="en-US" sz="2000" dirty="0"/>
              <a:t>.</a:t>
            </a:r>
          </a:p>
          <a:p>
            <a:pPr lvl="2"/>
            <a:r>
              <a:rPr lang="en-US" sz="1800" dirty="0" smtClean="0"/>
              <a:t>Less </a:t>
            </a:r>
            <a:r>
              <a:rPr lang="en-US" sz="1800" dirty="0"/>
              <a:t>for severe problems and more for </a:t>
            </a:r>
            <a:r>
              <a:rPr lang="en-US" sz="1800" dirty="0" smtClean="0"/>
              <a:t>minor problems</a:t>
            </a:r>
            <a:r>
              <a:rPr lang="en-US" sz="1800" dirty="0"/>
              <a:t>.</a:t>
            </a:r>
            <a:endParaRPr lang="en-US" sz="18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903723"/>
            <a:ext cx="5638800" cy="906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21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330033"/>
                </a:solidFill>
              </a:rPr>
              <a:t>Introduction</a:t>
            </a:r>
            <a:r>
              <a:rPr lang="en-US" altLang="en-US" sz="2800" dirty="0">
                <a:solidFill>
                  <a:srgbClr val="330033"/>
                </a:solidFill>
              </a:rPr>
              <a:t> </a:t>
            </a:r>
            <a:r>
              <a:rPr lang="en-US" altLang="en-US" sz="2800" dirty="0" smtClean="0">
                <a:solidFill>
                  <a:srgbClr val="330033"/>
                </a:solidFill>
              </a:rPr>
              <a:t>(2/3)</a:t>
            </a:r>
            <a:endParaRPr lang="en-US" alt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001000" cy="4530725"/>
          </a:xfrm>
        </p:spPr>
        <p:txBody>
          <a:bodyPr/>
          <a:lstStyle/>
          <a:p>
            <a:r>
              <a:rPr lang="en-US" altLang="en-US" sz="2200" dirty="0" smtClean="0"/>
              <a:t>SQM involves defining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quality</a:t>
            </a:r>
            <a:r>
              <a:rPr lang="en-US" altLang="en-US" sz="2200" dirty="0" smtClean="0"/>
              <a:t>, along with appropriate quality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standards</a:t>
            </a:r>
            <a:r>
              <a:rPr lang="en-US" altLang="en-US" sz="2200" dirty="0" smtClean="0">
                <a:solidFill>
                  <a:srgbClr val="FF5935"/>
                </a:solidFill>
              </a:rPr>
              <a:t> </a:t>
            </a:r>
            <a:r>
              <a:rPr lang="en-US" altLang="en-US" sz="2200" dirty="0" smtClean="0"/>
              <a:t>and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procedures</a:t>
            </a:r>
            <a:r>
              <a:rPr lang="en-US" altLang="en-US" sz="2200" dirty="0" smtClean="0">
                <a:solidFill>
                  <a:srgbClr val="FF5935"/>
                </a:solidFill>
              </a:rPr>
              <a:t> </a:t>
            </a:r>
            <a:r>
              <a:rPr lang="en-US" altLang="en-US" sz="2200" dirty="0" smtClean="0"/>
              <a:t>and ensuring that these are followed</a:t>
            </a:r>
          </a:p>
          <a:p>
            <a:pPr lvl="1"/>
            <a:r>
              <a:rPr lang="en-US" altLang="en-US" sz="2000" dirty="0" smtClean="0"/>
              <a:t>A quality management </a:t>
            </a:r>
            <a:r>
              <a:rPr lang="en-US" altLang="en-US" sz="2000" i="1" dirty="0">
                <a:solidFill>
                  <a:srgbClr val="FF5935"/>
                </a:solidFill>
              </a:rPr>
              <a:t>approach</a:t>
            </a:r>
          </a:p>
          <a:p>
            <a:pPr lvl="1"/>
            <a:r>
              <a:rPr lang="en-US" altLang="en-US" sz="2000" dirty="0" smtClean="0"/>
              <a:t>Effective software engineering technology (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methods</a:t>
            </a:r>
            <a:r>
              <a:rPr lang="en-US" altLang="en-US" sz="2000" dirty="0" smtClean="0"/>
              <a:t> and </a:t>
            </a:r>
            <a:r>
              <a:rPr lang="en-US" altLang="en-US" sz="2000" i="1" dirty="0">
                <a:solidFill>
                  <a:srgbClr val="FF5935"/>
                </a:solidFill>
              </a:rPr>
              <a:t>tools</a:t>
            </a:r>
            <a:r>
              <a:rPr lang="en-US" altLang="en-US" sz="2000" dirty="0" smtClean="0"/>
              <a:t>)</a:t>
            </a:r>
          </a:p>
          <a:p>
            <a:pPr lvl="1"/>
            <a:r>
              <a:rPr lang="en-US" altLang="en-US" sz="2000" dirty="0" smtClean="0"/>
              <a:t>Formal technical </a:t>
            </a:r>
            <a:r>
              <a:rPr lang="en-US" altLang="en-US" sz="2000" i="1" dirty="0">
                <a:solidFill>
                  <a:srgbClr val="FF5935"/>
                </a:solidFill>
              </a:rPr>
              <a:t>reviews</a:t>
            </a:r>
            <a:r>
              <a:rPr lang="en-US" altLang="en-US" sz="2000" dirty="0" smtClean="0"/>
              <a:t> that are applied </a:t>
            </a:r>
            <a:r>
              <a:rPr lang="en-US" altLang="en-US" sz="2000" i="1" dirty="0">
                <a:solidFill>
                  <a:srgbClr val="FF5935"/>
                </a:solidFill>
              </a:rPr>
              <a:t>throughout</a:t>
            </a:r>
            <a:r>
              <a:rPr lang="en-US" altLang="en-US" sz="2000" dirty="0" smtClean="0"/>
              <a:t> the software engineering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process</a:t>
            </a:r>
          </a:p>
          <a:p>
            <a:pPr lvl="1"/>
            <a:r>
              <a:rPr lang="en-US" altLang="en-US" sz="2000" dirty="0" smtClean="0"/>
              <a:t>A multi-tiered </a:t>
            </a:r>
            <a:r>
              <a:rPr lang="en-US" altLang="en-US" sz="2000" i="1" dirty="0">
                <a:solidFill>
                  <a:srgbClr val="FF5935"/>
                </a:solidFill>
              </a:rPr>
              <a:t>testing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strategy</a:t>
            </a:r>
          </a:p>
          <a:p>
            <a:pPr lvl="1"/>
            <a:r>
              <a:rPr lang="en-US" altLang="en-US" sz="2000" dirty="0" smtClean="0"/>
              <a:t>Control of software </a:t>
            </a:r>
            <a:r>
              <a:rPr lang="en-US" altLang="en-US" sz="2000" i="1" dirty="0">
                <a:solidFill>
                  <a:srgbClr val="FF5935"/>
                </a:solidFill>
              </a:rPr>
              <a:t>documentation</a:t>
            </a:r>
            <a:r>
              <a:rPr lang="en-US" altLang="en-US" sz="2000" dirty="0" smtClean="0"/>
              <a:t> and the changes made to it</a:t>
            </a:r>
          </a:p>
          <a:p>
            <a:pPr lvl="1"/>
            <a:r>
              <a:rPr lang="en-US" altLang="en-US" sz="2000" dirty="0" smtClean="0"/>
              <a:t>A </a:t>
            </a:r>
            <a:r>
              <a:rPr lang="en-US" altLang="en-US" sz="2000" i="1" dirty="0">
                <a:solidFill>
                  <a:srgbClr val="FF5935"/>
                </a:solidFill>
              </a:rPr>
              <a:t>procedure</a:t>
            </a:r>
            <a:r>
              <a:rPr lang="en-US" altLang="en-US" sz="2000" dirty="0" smtClean="0"/>
              <a:t> to ensure that </a:t>
            </a:r>
            <a:r>
              <a:rPr lang="en-US" altLang="en-US" sz="2000" i="1" dirty="0">
                <a:solidFill>
                  <a:srgbClr val="FF5935"/>
                </a:solidFill>
              </a:rPr>
              <a:t>compliance</a:t>
            </a:r>
            <a:r>
              <a:rPr lang="en-US" altLang="en-US" sz="2000" dirty="0" smtClean="0"/>
              <a:t> with software development </a:t>
            </a:r>
            <a:r>
              <a:rPr lang="en-US" altLang="en-US" sz="2000" i="1" dirty="0">
                <a:solidFill>
                  <a:srgbClr val="FF5935"/>
                </a:solidFill>
              </a:rPr>
              <a:t>standards</a:t>
            </a:r>
            <a:r>
              <a:rPr lang="en-US" altLang="en-US" sz="2000" dirty="0" smtClean="0"/>
              <a:t> (when applicable)</a:t>
            </a:r>
          </a:p>
          <a:p>
            <a:pPr lvl="1"/>
            <a:r>
              <a:rPr lang="en-US" altLang="en-US" sz="2000" dirty="0" smtClean="0">
                <a:solidFill>
                  <a:srgbClr val="FF5935"/>
                </a:solidFill>
              </a:rPr>
              <a:t>Measurement</a:t>
            </a:r>
            <a:r>
              <a:rPr lang="en-US" altLang="en-US" sz="2000" dirty="0" smtClean="0"/>
              <a:t> and </a:t>
            </a:r>
            <a:r>
              <a:rPr lang="en-US" altLang="en-US" sz="2000" i="1" dirty="0">
                <a:solidFill>
                  <a:srgbClr val="FF5935"/>
                </a:solidFill>
              </a:rPr>
              <a:t>reporting</a:t>
            </a:r>
            <a:r>
              <a:rPr lang="en-US" altLang="en-US" sz="2000" dirty="0" smtClean="0"/>
              <a:t> mechanisms</a:t>
            </a:r>
          </a:p>
          <a:p>
            <a:r>
              <a:rPr lang="en-US" altLang="en-US" sz="2200" dirty="0" smtClean="0"/>
              <a:t>SQM Should aim to develop a ‘</a:t>
            </a:r>
            <a:r>
              <a:rPr lang="en-US" altLang="en-US" sz="2200" i="1" u="sng" dirty="0" smtClean="0">
                <a:solidFill>
                  <a:srgbClr val="FF5935"/>
                </a:solidFill>
              </a:rPr>
              <a:t>quality culture</a:t>
            </a:r>
            <a:r>
              <a:rPr lang="en-US" altLang="en-US" sz="2200" dirty="0" smtClean="0"/>
              <a:t>’ where quality is seen as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everyone’s responsibility</a:t>
            </a:r>
          </a:p>
        </p:txBody>
      </p:sp>
    </p:spTree>
    <p:extLst>
      <p:ext uri="{BB962C8B-B14F-4D97-AF65-F5344CB8AC3E}">
        <p14:creationId xmlns:p14="http://schemas.microsoft.com/office/powerpoint/2010/main" val="354682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Introduction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(3/3)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077200" cy="4530725"/>
          </a:xfrm>
        </p:spPr>
        <p:txBody>
          <a:bodyPr/>
          <a:lstStyle/>
          <a:p>
            <a:r>
              <a:rPr lang="en-US" sz="2400" dirty="0" smtClean="0"/>
              <a:t>Quality </a:t>
            </a:r>
            <a:r>
              <a:rPr lang="en-US" sz="2400" i="1" dirty="0">
                <a:solidFill>
                  <a:srgbClr val="FF5935"/>
                </a:solidFill>
              </a:rPr>
              <a:t>cannot</a:t>
            </a:r>
            <a:r>
              <a:rPr lang="en-US" sz="2400" dirty="0"/>
              <a:t> be added to a piece </a:t>
            </a:r>
            <a:r>
              <a:rPr lang="en-US" sz="2400" dirty="0" smtClean="0"/>
              <a:t>of software </a:t>
            </a:r>
            <a:r>
              <a:rPr lang="en-US" sz="2400" dirty="0"/>
              <a:t>after you have built it.</a:t>
            </a:r>
          </a:p>
          <a:p>
            <a:pPr lvl="1"/>
            <a:r>
              <a:rPr lang="en-US" sz="2200" dirty="0" smtClean="0"/>
              <a:t>Quality </a:t>
            </a:r>
            <a:r>
              <a:rPr lang="en-US" sz="2200" dirty="0"/>
              <a:t>must be </a:t>
            </a:r>
            <a:r>
              <a:rPr lang="en-US" sz="2200" i="1" dirty="0">
                <a:solidFill>
                  <a:srgbClr val="FF5935"/>
                </a:solidFill>
              </a:rPr>
              <a:t>built into </a:t>
            </a:r>
            <a:r>
              <a:rPr lang="en-US" sz="2200" dirty="0"/>
              <a:t>the software </a:t>
            </a:r>
            <a:r>
              <a:rPr lang="en-US" sz="2200" dirty="0" smtClean="0"/>
              <a:t>from the </a:t>
            </a:r>
            <a:r>
              <a:rPr lang="en-US" sz="2200" i="1" dirty="0">
                <a:solidFill>
                  <a:srgbClr val="FF5935"/>
                </a:solidFill>
              </a:rPr>
              <a:t>beginning</a:t>
            </a:r>
            <a:r>
              <a:rPr lang="en-US" sz="2200" dirty="0"/>
              <a:t>.</a:t>
            </a:r>
          </a:p>
          <a:p>
            <a:r>
              <a:rPr lang="en-US" sz="2400" dirty="0" smtClean="0"/>
              <a:t>Two </a:t>
            </a:r>
            <a:r>
              <a:rPr lang="en-US" sz="2400" dirty="0"/>
              <a:t>sources of </a:t>
            </a:r>
            <a:r>
              <a:rPr lang="en-US" sz="2400" i="1" dirty="0">
                <a:solidFill>
                  <a:srgbClr val="FF5935"/>
                </a:solidFill>
              </a:rPr>
              <a:t>constraints</a:t>
            </a:r>
            <a:r>
              <a:rPr lang="en-US" sz="2400" dirty="0"/>
              <a:t> that </a:t>
            </a:r>
            <a:r>
              <a:rPr lang="en-US" sz="2400" dirty="0" smtClean="0"/>
              <a:t>require specialized </a:t>
            </a:r>
            <a:r>
              <a:rPr lang="en-US" sz="2400" dirty="0"/>
              <a:t>methods:</a:t>
            </a:r>
          </a:p>
          <a:p>
            <a:pPr lvl="1"/>
            <a:r>
              <a:rPr lang="en-US" sz="2200" dirty="0" smtClean="0"/>
              <a:t>Non-functional </a:t>
            </a:r>
            <a:r>
              <a:rPr lang="en-US" sz="2200" i="1" dirty="0">
                <a:solidFill>
                  <a:srgbClr val="FF5935"/>
                </a:solidFill>
              </a:rPr>
              <a:t>requirements</a:t>
            </a:r>
            <a:r>
              <a:rPr lang="en-US" sz="2200" dirty="0"/>
              <a:t> that come </a:t>
            </a:r>
            <a:r>
              <a:rPr lang="en-US" sz="2200" dirty="0" smtClean="0"/>
              <a:t>from the </a:t>
            </a:r>
            <a:r>
              <a:rPr lang="en-US" sz="2200" dirty="0"/>
              <a:t>client and their application domain.</a:t>
            </a:r>
          </a:p>
          <a:p>
            <a:pPr lvl="1"/>
            <a:r>
              <a:rPr lang="en-US" sz="2200" dirty="0" smtClean="0"/>
              <a:t>Constraints </a:t>
            </a:r>
            <a:r>
              <a:rPr lang="en-US" sz="2200" dirty="0"/>
              <a:t>that come from </a:t>
            </a:r>
            <a:r>
              <a:rPr lang="en-US" sz="2200" i="1" dirty="0" smtClean="0">
                <a:solidFill>
                  <a:srgbClr val="FF5935"/>
                </a:solidFill>
              </a:rPr>
              <a:t>quality standards</a:t>
            </a:r>
          </a:p>
          <a:p>
            <a:r>
              <a:rPr lang="en-US" sz="2400" dirty="0"/>
              <a:t>Achieving quality pervades</a:t>
            </a:r>
          </a:p>
          <a:p>
            <a:pPr lvl="1"/>
            <a:r>
              <a:rPr lang="en-US" sz="2200" dirty="0" smtClean="0"/>
              <a:t>Software engineering </a:t>
            </a:r>
            <a:r>
              <a:rPr lang="en-US" sz="2200" i="1" dirty="0" smtClean="0">
                <a:solidFill>
                  <a:srgbClr val="FF5935"/>
                </a:solidFill>
              </a:rPr>
              <a:t>people</a:t>
            </a:r>
            <a:r>
              <a:rPr lang="en-US" sz="2200" dirty="0" smtClean="0"/>
              <a:t>, </a:t>
            </a:r>
            <a:r>
              <a:rPr lang="en-US" sz="2200" i="1" dirty="0">
                <a:solidFill>
                  <a:srgbClr val="FF5935"/>
                </a:solidFill>
              </a:rPr>
              <a:t>processes</a:t>
            </a:r>
            <a:r>
              <a:rPr lang="en-US" sz="2200" dirty="0"/>
              <a:t>, </a:t>
            </a:r>
            <a:r>
              <a:rPr lang="en-US" sz="2200" i="1" dirty="0">
                <a:solidFill>
                  <a:srgbClr val="FF5935"/>
                </a:solidFill>
              </a:rPr>
              <a:t>methods</a:t>
            </a:r>
            <a:r>
              <a:rPr lang="en-US" sz="2200" dirty="0" smtClean="0"/>
              <a:t>, and </a:t>
            </a:r>
            <a:r>
              <a:rPr lang="en-US" sz="2200" i="1" dirty="0">
                <a:solidFill>
                  <a:srgbClr val="FF5935"/>
                </a:solidFill>
              </a:rPr>
              <a:t>tools</a:t>
            </a:r>
          </a:p>
          <a:p>
            <a:pPr lvl="1"/>
            <a:r>
              <a:rPr lang="en-US" sz="2200" dirty="0" smtClean="0"/>
              <a:t>One </a:t>
            </a:r>
            <a:r>
              <a:rPr lang="en-US" sz="2200" dirty="0"/>
              <a:t>of the main aims of </a:t>
            </a:r>
            <a:r>
              <a:rPr lang="en-US" sz="2200" i="1" dirty="0">
                <a:solidFill>
                  <a:srgbClr val="FF5935"/>
                </a:solidFill>
              </a:rPr>
              <a:t>project management</a:t>
            </a:r>
            <a:r>
              <a:rPr lang="en-US" sz="2200" dirty="0" smtClean="0"/>
              <a:t>.</a:t>
            </a:r>
            <a:endParaRPr lang="en-US" sz="2200" i="1" dirty="0">
              <a:solidFill>
                <a:srgbClr val="FF5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10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Quality Costs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200" dirty="0" smtClean="0"/>
              <a:t>Prevention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/>
              <a:t>Quality planning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/>
              <a:t>Formal technical reviews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/>
              <a:t>Test equipment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/>
              <a:t>Training</a:t>
            </a:r>
          </a:p>
          <a:p>
            <a:pPr>
              <a:lnSpc>
                <a:spcPct val="90000"/>
              </a:lnSpc>
            </a:pPr>
            <a:r>
              <a:rPr lang="en-US" altLang="en-US" sz="2200" dirty="0" smtClean="0"/>
              <a:t>Appraisal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/>
              <a:t>In-process and inter-process inspection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/>
              <a:t>Equipment calibration and maintenance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/>
              <a:t>Testing</a:t>
            </a:r>
          </a:p>
          <a:p>
            <a:pPr>
              <a:lnSpc>
                <a:spcPct val="90000"/>
              </a:lnSpc>
            </a:pPr>
            <a:r>
              <a:rPr lang="en-US" altLang="en-US" sz="2200" dirty="0" smtClean="0"/>
              <a:t>Failure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/>
              <a:t>Internal</a:t>
            </a:r>
          </a:p>
          <a:p>
            <a:pPr lvl="2">
              <a:lnSpc>
                <a:spcPct val="90000"/>
              </a:lnSpc>
            </a:pPr>
            <a:r>
              <a:rPr lang="en-US" altLang="en-US" sz="1900" dirty="0" smtClean="0"/>
              <a:t>Rework, repair, failure mode analysis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/>
              <a:t>External</a:t>
            </a:r>
          </a:p>
          <a:p>
            <a:pPr lvl="2">
              <a:lnSpc>
                <a:spcPct val="90000"/>
              </a:lnSpc>
            </a:pPr>
            <a:r>
              <a:rPr lang="en-US" altLang="en-US" sz="1900" dirty="0" smtClean="0"/>
              <a:t>Compliant resolution, product return and replacement, help line support, warranty work</a:t>
            </a:r>
          </a:p>
        </p:txBody>
      </p:sp>
    </p:spTree>
    <p:extLst>
      <p:ext uri="{BB962C8B-B14F-4D97-AF65-F5344CB8AC3E}">
        <p14:creationId xmlns:p14="http://schemas.microsoft.com/office/powerpoint/2010/main" val="100198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SQM Activities</a:t>
            </a:r>
            <a:endParaRPr lang="en-US" altLang="en-US" sz="2800" dirty="0" smtClean="0"/>
          </a:p>
        </p:txBody>
      </p:sp>
      <p:sp>
        <p:nvSpPr>
          <p:cNvPr id="8195" name="Rectangle 9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305800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200" dirty="0" smtClean="0"/>
              <a:t>SQM is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coordinated</a:t>
            </a:r>
            <a:r>
              <a:rPr lang="en-US" altLang="en-US" sz="2200" dirty="0" smtClean="0"/>
              <a:t> activities to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direct</a:t>
            </a:r>
            <a:r>
              <a:rPr lang="en-US" altLang="en-US" sz="2200" dirty="0" smtClean="0"/>
              <a:t> and </a:t>
            </a:r>
            <a:r>
              <a:rPr lang="en-US" altLang="en-US" sz="2200" i="1" dirty="0">
                <a:solidFill>
                  <a:srgbClr val="FF5935"/>
                </a:solidFill>
              </a:rPr>
              <a:t>control</a:t>
            </a:r>
            <a:r>
              <a:rPr lang="en-US" altLang="en-US" sz="2200" dirty="0" smtClean="0"/>
              <a:t> an organization with regard to quality.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 smtClean="0"/>
              <a:t>Quality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assurance</a:t>
            </a:r>
            <a:r>
              <a:rPr lang="en-US" altLang="en-US" sz="2000" dirty="0" smtClean="0"/>
              <a:t> (</a:t>
            </a:r>
            <a:r>
              <a:rPr lang="en-US" altLang="en-US" sz="2000" u="sng" dirty="0" smtClean="0">
                <a:solidFill>
                  <a:srgbClr val="FF5935"/>
                </a:solidFill>
              </a:rPr>
              <a:t>organization</a:t>
            </a:r>
            <a:r>
              <a:rPr lang="en-US" altLang="en-US" sz="2000" dirty="0" smtClean="0"/>
              <a:t> level)</a:t>
            </a:r>
          </a:p>
          <a:p>
            <a:pPr lvl="2">
              <a:lnSpc>
                <a:spcPct val="80000"/>
              </a:lnSpc>
            </a:pPr>
            <a:r>
              <a:rPr lang="en-US" altLang="en-US" sz="1800" dirty="0" smtClean="0"/>
              <a:t>focusing on providing </a:t>
            </a:r>
            <a:r>
              <a:rPr lang="en-US" altLang="en-US" sz="1800" i="1" dirty="0" smtClean="0">
                <a:solidFill>
                  <a:srgbClr val="FF5935"/>
                </a:solidFill>
              </a:rPr>
              <a:t>confidence</a:t>
            </a:r>
            <a:r>
              <a:rPr lang="en-US" altLang="en-US" sz="1800" dirty="0" smtClean="0"/>
              <a:t> that quality requirements will be fulfilled—establish organizational </a:t>
            </a:r>
            <a:r>
              <a:rPr lang="en-US" altLang="en-US" sz="1800" i="1" dirty="0" smtClean="0">
                <a:solidFill>
                  <a:srgbClr val="FF5935"/>
                </a:solidFill>
              </a:rPr>
              <a:t>procedures</a:t>
            </a:r>
            <a:r>
              <a:rPr lang="en-US" altLang="en-US" sz="1800" dirty="0" smtClean="0"/>
              <a:t> and </a:t>
            </a:r>
            <a:r>
              <a:rPr lang="en-US" altLang="en-US" sz="1800" i="1" dirty="0">
                <a:solidFill>
                  <a:srgbClr val="FF5935"/>
                </a:solidFill>
              </a:rPr>
              <a:t>standards</a:t>
            </a:r>
            <a:r>
              <a:rPr lang="en-US" altLang="en-US" sz="1800" dirty="0" smtClean="0"/>
              <a:t> for quality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/>
              <a:t>Quality </a:t>
            </a:r>
            <a:r>
              <a:rPr lang="en-US" altLang="en-US" sz="2000" i="1" dirty="0">
                <a:solidFill>
                  <a:srgbClr val="FF5935"/>
                </a:solidFill>
              </a:rPr>
              <a:t>planning</a:t>
            </a:r>
            <a:r>
              <a:rPr lang="en-US" altLang="en-US" sz="2000" dirty="0"/>
              <a:t> (</a:t>
            </a:r>
            <a:r>
              <a:rPr lang="en-US" altLang="en-US" sz="2000" u="sng" dirty="0">
                <a:solidFill>
                  <a:srgbClr val="FF5935"/>
                </a:solidFill>
              </a:rPr>
              <a:t>project</a:t>
            </a:r>
            <a:r>
              <a:rPr lang="en-US" altLang="en-US" sz="2000" dirty="0"/>
              <a:t> level)</a:t>
            </a:r>
          </a:p>
          <a:p>
            <a:pPr lvl="2">
              <a:lnSpc>
                <a:spcPct val="80000"/>
              </a:lnSpc>
            </a:pPr>
            <a:r>
              <a:rPr lang="en-US" altLang="en-US" sz="1800" dirty="0" smtClean="0"/>
              <a:t>focusing on setting quality </a:t>
            </a:r>
            <a:r>
              <a:rPr lang="en-US" altLang="en-US" sz="1800" i="1" dirty="0">
                <a:solidFill>
                  <a:srgbClr val="FF5935"/>
                </a:solidFill>
              </a:rPr>
              <a:t>objectives</a:t>
            </a:r>
            <a:r>
              <a:rPr lang="en-US" altLang="en-US" sz="1800" dirty="0" smtClean="0"/>
              <a:t> and specifying necessary operational processes and related resources to fulfill the quality objectives—select applicable procedures and standards for a particular project and modify these as required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/>
              <a:t>Quality </a:t>
            </a:r>
            <a:r>
              <a:rPr lang="en-US" altLang="en-US" sz="2000" i="1" dirty="0">
                <a:solidFill>
                  <a:srgbClr val="FF5935"/>
                </a:solidFill>
              </a:rPr>
              <a:t>control</a:t>
            </a:r>
            <a:r>
              <a:rPr lang="en-US" altLang="en-US" sz="2000" dirty="0"/>
              <a:t> (</a:t>
            </a:r>
            <a:r>
              <a:rPr lang="en-US" altLang="en-US" sz="2000" u="sng" dirty="0">
                <a:solidFill>
                  <a:srgbClr val="FF5935"/>
                </a:solidFill>
              </a:rPr>
              <a:t>project</a:t>
            </a:r>
            <a:r>
              <a:rPr lang="en-US" altLang="en-US" sz="2000" dirty="0"/>
              <a:t> level)</a:t>
            </a:r>
          </a:p>
          <a:p>
            <a:pPr lvl="2">
              <a:lnSpc>
                <a:spcPct val="80000"/>
              </a:lnSpc>
            </a:pPr>
            <a:r>
              <a:rPr lang="en-US" altLang="en-US" sz="1800" dirty="0" smtClean="0"/>
              <a:t>focusing on fulfilling quality </a:t>
            </a:r>
            <a:r>
              <a:rPr lang="en-US" altLang="en-US" sz="1800" i="1" dirty="0">
                <a:solidFill>
                  <a:srgbClr val="FF5935"/>
                </a:solidFill>
              </a:rPr>
              <a:t>requirements</a:t>
            </a:r>
            <a:r>
              <a:rPr lang="en-US" altLang="en-US" sz="1800" dirty="0"/>
              <a:t>—ensure</a:t>
            </a:r>
            <a:r>
              <a:rPr lang="en-US" altLang="en-US" sz="1800" dirty="0" smtClean="0"/>
              <a:t> that procedures and standards are followed by the software development team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/>
              <a:t>Quality </a:t>
            </a:r>
            <a:r>
              <a:rPr lang="en-US" altLang="en-US" sz="2000" i="1" dirty="0">
                <a:solidFill>
                  <a:srgbClr val="FF5935"/>
                </a:solidFill>
              </a:rPr>
              <a:t>improvement</a:t>
            </a:r>
            <a:r>
              <a:rPr lang="en-US" altLang="en-US" sz="2000" dirty="0"/>
              <a:t> (</a:t>
            </a:r>
            <a:r>
              <a:rPr lang="en-US" altLang="en-US" sz="2000" u="sng" dirty="0">
                <a:solidFill>
                  <a:srgbClr val="FF5935"/>
                </a:solidFill>
              </a:rPr>
              <a:t>organization</a:t>
            </a:r>
            <a:r>
              <a:rPr lang="en-US" altLang="en-US" sz="2000" dirty="0"/>
              <a:t> level)</a:t>
            </a:r>
          </a:p>
          <a:p>
            <a:pPr lvl="2">
              <a:lnSpc>
                <a:spcPct val="80000"/>
              </a:lnSpc>
            </a:pPr>
            <a:r>
              <a:rPr lang="en-US" altLang="en-US" sz="1800" dirty="0" smtClean="0"/>
              <a:t>focusing on </a:t>
            </a:r>
            <a:r>
              <a:rPr lang="en-US" altLang="en-US" sz="1800" i="1" dirty="0">
                <a:solidFill>
                  <a:srgbClr val="FF5935"/>
                </a:solidFill>
              </a:rPr>
              <a:t>increasing the ability </a:t>
            </a:r>
            <a:r>
              <a:rPr lang="en-US" altLang="en-US" sz="1800" dirty="0" smtClean="0"/>
              <a:t>to fulfill quality requirements —closes the loop by </a:t>
            </a:r>
            <a:r>
              <a:rPr lang="en-US" altLang="en-US" sz="1800" dirty="0" err="1" smtClean="0"/>
              <a:t>incorp</a:t>
            </a:r>
            <a:r>
              <a:rPr lang="en-US" altLang="en-US" sz="1800" dirty="0" smtClean="0"/>
              <a:t>. project quality control feedback </a:t>
            </a:r>
          </a:p>
          <a:p>
            <a:pPr>
              <a:lnSpc>
                <a:spcPct val="80000"/>
              </a:lnSpc>
            </a:pPr>
            <a:r>
              <a:rPr lang="en-US" altLang="en-US" sz="2200" dirty="0"/>
              <a:t>Quality management should be separate from project management to ensure </a:t>
            </a:r>
            <a:r>
              <a:rPr lang="en-US" altLang="en-US" sz="2200" i="1" dirty="0">
                <a:solidFill>
                  <a:srgbClr val="FF5935"/>
                </a:solidFill>
              </a:rPr>
              <a:t>independence</a:t>
            </a:r>
          </a:p>
          <a:p>
            <a:pPr>
              <a:lnSpc>
                <a:spcPct val="80000"/>
              </a:lnSpc>
            </a:pPr>
            <a:endParaRPr lang="en-US" alt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91937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Quality Assurance</a:t>
            </a:r>
            <a:r>
              <a:rPr lang="en-US" altLang="en-US" sz="2800" dirty="0" smtClean="0"/>
              <a:t> (1/2)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229600" cy="4530725"/>
          </a:xfrm>
        </p:spPr>
        <p:txBody>
          <a:bodyPr/>
          <a:lstStyle/>
          <a:p>
            <a:r>
              <a:rPr lang="en-US" altLang="en-US" sz="2200" dirty="0" smtClean="0"/>
              <a:t>{</a:t>
            </a:r>
            <a:r>
              <a:rPr lang="en-US" altLang="en-US" sz="2200" i="1" dirty="0" smtClean="0"/>
              <a:t>Sometimes looked at as covering the whole SQM spectrum</a:t>
            </a:r>
            <a:r>
              <a:rPr lang="en-US" altLang="en-US" sz="2200" dirty="0" smtClean="0"/>
              <a:t>}</a:t>
            </a:r>
          </a:p>
          <a:p>
            <a:r>
              <a:rPr lang="en-US" altLang="en-US" sz="2200" dirty="0" smtClean="0"/>
              <a:t>Defines the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internal</a:t>
            </a:r>
            <a:r>
              <a:rPr lang="en-US" altLang="en-US" sz="2200" dirty="0" smtClean="0"/>
              <a:t> standards</a:t>
            </a:r>
          </a:p>
          <a:p>
            <a:r>
              <a:rPr lang="en-US" altLang="en-US" sz="2200" dirty="0" smtClean="0"/>
              <a:t>Defines the </a:t>
            </a:r>
            <a:r>
              <a:rPr lang="en-US" altLang="en-US" sz="2200" i="1" dirty="0">
                <a:solidFill>
                  <a:srgbClr val="FF5935"/>
                </a:solidFill>
              </a:rPr>
              <a:t>external</a:t>
            </a:r>
            <a:r>
              <a:rPr lang="en-US" altLang="en-US" sz="2200" dirty="0" smtClean="0"/>
              <a:t> standards</a:t>
            </a:r>
          </a:p>
          <a:p>
            <a:r>
              <a:rPr lang="en-US" altLang="en-US" sz="2200" dirty="0" smtClean="0"/>
              <a:t>Define the </a:t>
            </a:r>
            <a:r>
              <a:rPr lang="en-US" altLang="en-US" sz="2200" i="1" dirty="0">
                <a:solidFill>
                  <a:srgbClr val="FF5935"/>
                </a:solidFill>
              </a:rPr>
              <a:t>generic</a:t>
            </a:r>
            <a:r>
              <a:rPr lang="en-US" altLang="en-US" sz="2200" dirty="0" smtClean="0"/>
              <a:t> quality </a:t>
            </a:r>
            <a:r>
              <a:rPr lang="en-US" altLang="en-US" sz="2200" i="1" dirty="0">
                <a:solidFill>
                  <a:srgbClr val="FF5935"/>
                </a:solidFill>
              </a:rPr>
              <a:t>model</a:t>
            </a:r>
          </a:p>
          <a:p>
            <a:r>
              <a:rPr lang="en-US" altLang="en-US" sz="2200" dirty="0" smtClean="0"/>
              <a:t>Participates in the development of the software </a:t>
            </a:r>
            <a:r>
              <a:rPr lang="en-US" altLang="en-US" sz="2200" i="1" dirty="0">
                <a:solidFill>
                  <a:srgbClr val="FF5935"/>
                </a:solidFill>
              </a:rPr>
              <a:t>process(</a:t>
            </a:r>
            <a:r>
              <a:rPr lang="en-US" altLang="en-US" sz="2200" i="1" dirty="0" err="1">
                <a:solidFill>
                  <a:srgbClr val="FF5935"/>
                </a:solidFill>
              </a:rPr>
              <a:t>es</a:t>
            </a:r>
            <a:r>
              <a:rPr lang="en-US" altLang="en-US" sz="2200" i="1" dirty="0">
                <a:solidFill>
                  <a:srgbClr val="FF5935"/>
                </a:solidFill>
              </a:rPr>
              <a:t>)</a:t>
            </a:r>
          </a:p>
          <a:p>
            <a:r>
              <a:rPr lang="en-US" altLang="en-US" sz="2200" dirty="0" smtClean="0"/>
              <a:t>Defines the quality </a:t>
            </a:r>
            <a:r>
              <a:rPr lang="en-US" altLang="en-US" sz="2200" i="1" dirty="0">
                <a:solidFill>
                  <a:srgbClr val="FF5935"/>
                </a:solidFill>
              </a:rPr>
              <a:t>assessment</a:t>
            </a:r>
            <a:r>
              <a:rPr lang="en-US" altLang="en-US" sz="2200" dirty="0" smtClean="0"/>
              <a:t> process</a:t>
            </a:r>
          </a:p>
          <a:p>
            <a:pPr lvl="1"/>
            <a:r>
              <a:rPr lang="en-US" altLang="en-US" sz="2200" dirty="0" smtClean="0"/>
              <a:t>Evaluations to be performed</a:t>
            </a:r>
          </a:p>
          <a:p>
            <a:pPr lvl="1"/>
            <a:r>
              <a:rPr lang="en-US" altLang="en-US" sz="2200" dirty="0" smtClean="0"/>
              <a:t>Audits and reviews to be performed</a:t>
            </a:r>
          </a:p>
          <a:p>
            <a:pPr lvl="1"/>
            <a:r>
              <a:rPr lang="en-US" altLang="en-US" sz="2200" dirty="0" smtClean="0"/>
              <a:t>Procedures for error reporting and tracking</a:t>
            </a:r>
          </a:p>
          <a:p>
            <a:pPr lvl="1"/>
            <a:r>
              <a:rPr lang="en-US" altLang="en-US" sz="2200" dirty="0" smtClean="0"/>
              <a:t>Documents to be produced by the SQM team</a:t>
            </a:r>
          </a:p>
          <a:p>
            <a:r>
              <a:rPr lang="en-US" altLang="en-US" sz="2200" dirty="0" smtClean="0"/>
              <a:t>Develops the necessary </a:t>
            </a:r>
            <a:r>
              <a:rPr lang="en-US" altLang="en-US" sz="2200" i="1" dirty="0">
                <a:solidFill>
                  <a:srgbClr val="FF5935"/>
                </a:solidFill>
              </a:rPr>
              <a:t>forms</a:t>
            </a:r>
            <a:r>
              <a:rPr lang="en-US" altLang="en-US" sz="2200" dirty="0" smtClean="0"/>
              <a:t> for </a:t>
            </a:r>
            <a:r>
              <a:rPr lang="en-US" altLang="en-US" sz="2200" i="1" dirty="0">
                <a:solidFill>
                  <a:srgbClr val="FF5935"/>
                </a:solidFill>
              </a:rPr>
              <a:t>reporting</a:t>
            </a:r>
            <a:r>
              <a:rPr lang="en-US" altLang="en-US" sz="2200" dirty="0" smtClean="0"/>
              <a:t> and </a:t>
            </a:r>
            <a:r>
              <a:rPr lang="en-US" altLang="en-US" sz="2200" i="1" dirty="0">
                <a:solidFill>
                  <a:srgbClr val="FF5935"/>
                </a:solidFill>
              </a:rPr>
              <a:t>tracking</a:t>
            </a:r>
          </a:p>
        </p:txBody>
      </p:sp>
    </p:spTree>
    <p:extLst>
      <p:ext uri="{BB962C8B-B14F-4D97-AF65-F5344CB8AC3E}">
        <p14:creationId xmlns:p14="http://schemas.microsoft.com/office/powerpoint/2010/main" val="152097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Quality Assurance</a:t>
            </a:r>
            <a:r>
              <a:rPr lang="en-US" altLang="en-US" sz="2800" dirty="0">
                <a:solidFill>
                  <a:srgbClr val="330033"/>
                </a:solidFill>
              </a:rPr>
              <a:t> </a:t>
            </a:r>
            <a:r>
              <a:rPr lang="en-US" altLang="en-US" sz="2800" dirty="0" smtClean="0">
                <a:solidFill>
                  <a:srgbClr val="330033"/>
                </a:solidFill>
              </a:rPr>
              <a:t>(2/2)</a:t>
            </a:r>
            <a:endParaRPr lang="en-US" alt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000" dirty="0" smtClean="0"/>
              <a:t>Software standards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Key to </a:t>
            </a:r>
            <a:r>
              <a:rPr lang="en-US" altLang="en-US" sz="1800" i="1" dirty="0">
                <a:solidFill>
                  <a:srgbClr val="FF5935"/>
                </a:solidFill>
              </a:rPr>
              <a:t>effective</a:t>
            </a:r>
            <a:r>
              <a:rPr lang="en-US" altLang="en-US" sz="1800" dirty="0" smtClean="0"/>
              <a:t> quality management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May be </a:t>
            </a:r>
            <a:r>
              <a:rPr lang="en-US" altLang="en-US" sz="1800" i="1" dirty="0" smtClean="0">
                <a:solidFill>
                  <a:srgbClr val="FF5935"/>
                </a:solidFill>
              </a:rPr>
              <a:t>international</a:t>
            </a:r>
            <a:r>
              <a:rPr lang="en-US" altLang="en-US" sz="1800" dirty="0" smtClean="0"/>
              <a:t>, </a:t>
            </a:r>
            <a:r>
              <a:rPr lang="en-US" altLang="en-US" sz="1800" i="1" dirty="0">
                <a:solidFill>
                  <a:srgbClr val="FF5935"/>
                </a:solidFill>
              </a:rPr>
              <a:t>national</a:t>
            </a:r>
            <a:r>
              <a:rPr lang="en-US" altLang="en-US" sz="1800" dirty="0" smtClean="0"/>
              <a:t>, </a:t>
            </a:r>
            <a:r>
              <a:rPr lang="en-US" altLang="en-US" sz="1800" i="1" dirty="0">
                <a:solidFill>
                  <a:srgbClr val="FF5935"/>
                </a:solidFill>
              </a:rPr>
              <a:t>organizational</a:t>
            </a:r>
            <a:r>
              <a:rPr lang="en-US" altLang="en-US" sz="1800" dirty="0" smtClean="0"/>
              <a:t> or </a:t>
            </a:r>
            <a:r>
              <a:rPr lang="en-US" altLang="en-US" sz="1800" i="1" dirty="0">
                <a:solidFill>
                  <a:srgbClr val="FF5935"/>
                </a:solidFill>
              </a:rPr>
              <a:t>project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Product standards define </a:t>
            </a:r>
            <a:r>
              <a:rPr lang="en-US" altLang="en-US" sz="1800" i="1" dirty="0">
                <a:solidFill>
                  <a:srgbClr val="FF5935"/>
                </a:solidFill>
              </a:rPr>
              <a:t>characteristics</a:t>
            </a:r>
            <a:r>
              <a:rPr lang="en-US" altLang="en-US" sz="1800" dirty="0" smtClean="0"/>
              <a:t> that all components should exhibit e.g. a common programming style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Process standards define how the software process should be </a:t>
            </a:r>
            <a:r>
              <a:rPr lang="en-US" altLang="en-US" sz="1800" i="1" dirty="0">
                <a:solidFill>
                  <a:srgbClr val="FF5935"/>
                </a:solidFill>
              </a:rPr>
              <a:t>enacted</a:t>
            </a:r>
          </a:p>
          <a:p>
            <a:pPr>
              <a:lnSpc>
                <a:spcPct val="90000"/>
              </a:lnSpc>
            </a:pPr>
            <a:r>
              <a:rPr lang="en-US" altLang="en-US" sz="2000" dirty="0" smtClean="0"/>
              <a:t>Importance of standards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Encapsulation of </a:t>
            </a:r>
            <a:r>
              <a:rPr lang="en-US" altLang="en-US" sz="1800" i="1" dirty="0">
                <a:solidFill>
                  <a:srgbClr val="FF5935"/>
                </a:solidFill>
              </a:rPr>
              <a:t>best practice</a:t>
            </a:r>
            <a:r>
              <a:rPr lang="en-US" altLang="en-US" sz="1800" dirty="0" smtClean="0"/>
              <a:t>. Avoids repetition of past mistakes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Framework for QA process—it involves checking standard </a:t>
            </a:r>
            <a:r>
              <a:rPr lang="en-US" altLang="en-US" sz="1800" i="1" dirty="0">
                <a:solidFill>
                  <a:srgbClr val="FF5935"/>
                </a:solidFill>
              </a:rPr>
              <a:t>compliance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Provide </a:t>
            </a:r>
            <a:r>
              <a:rPr lang="en-US" altLang="en-US" sz="1800" i="1" dirty="0">
                <a:solidFill>
                  <a:srgbClr val="FF5935"/>
                </a:solidFill>
              </a:rPr>
              <a:t>continuity</a:t>
            </a:r>
            <a:r>
              <a:rPr lang="en-US" altLang="en-US" sz="1800" dirty="0" smtClean="0"/>
              <a:t>. New </a:t>
            </a:r>
            <a:r>
              <a:rPr lang="en-US" altLang="en-US" sz="1800" i="1" dirty="0">
                <a:solidFill>
                  <a:srgbClr val="FF5935"/>
                </a:solidFill>
              </a:rPr>
              <a:t>staff</a:t>
            </a:r>
            <a:r>
              <a:rPr lang="en-US" altLang="en-US" sz="1800" dirty="0" smtClean="0"/>
              <a:t> can understand the organization by understanding the standards applied</a:t>
            </a:r>
          </a:p>
          <a:p>
            <a:pPr>
              <a:lnSpc>
                <a:spcPct val="90000"/>
              </a:lnSpc>
            </a:pPr>
            <a:r>
              <a:rPr lang="en-US" altLang="en-US" sz="2000" dirty="0"/>
              <a:t>Problems with the standards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>
                <a:solidFill>
                  <a:srgbClr val="FF5935"/>
                </a:solidFill>
              </a:rPr>
              <a:t>Not</a:t>
            </a:r>
            <a:r>
              <a:rPr lang="en-US" altLang="en-US" sz="1800" dirty="0"/>
              <a:t> seen as </a:t>
            </a:r>
            <a:r>
              <a:rPr lang="en-US" altLang="en-US" sz="1800" i="1" dirty="0">
                <a:solidFill>
                  <a:srgbClr val="FF5935"/>
                </a:solidFill>
              </a:rPr>
              <a:t>relevant</a:t>
            </a:r>
            <a:r>
              <a:rPr lang="en-US" altLang="en-US" sz="1800" dirty="0"/>
              <a:t> and </a:t>
            </a:r>
            <a:r>
              <a:rPr lang="en-US" altLang="en-US" sz="1800" i="1" dirty="0">
                <a:solidFill>
                  <a:srgbClr val="FF5935"/>
                </a:solidFill>
              </a:rPr>
              <a:t>up-to-date</a:t>
            </a:r>
            <a:r>
              <a:rPr lang="en-US" altLang="en-US" sz="1800" dirty="0"/>
              <a:t> by software engineers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/>
              <a:t>Involve too much </a:t>
            </a:r>
            <a:r>
              <a:rPr lang="en-US" altLang="en-US" sz="1800" i="1" dirty="0">
                <a:solidFill>
                  <a:srgbClr val="FF5935"/>
                </a:solidFill>
              </a:rPr>
              <a:t>bureaucratic</a:t>
            </a:r>
            <a:r>
              <a:rPr lang="en-US" altLang="en-US" sz="1800" dirty="0"/>
              <a:t> form filling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/>
              <a:t>Unsupported by software tools so </a:t>
            </a:r>
            <a:r>
              <a:rPr lang="en-US" altLang="en-US" sz="1800" i="1" dirty="0">
                <a:solidFill>
                  <a:srgbClr val="FF5935"/>
                </a:solidFill>
              </a:rPr>
              <a:t>tedious</a:t>
            </a:r>
            <a:r>
              <a:rPr lang="en-US" altLang="en-US" sz="1800" dirty="0"/>
              <a:t> manual work is involved to maintain </a:t>
            </a:r>
            <a:r>
              <a:rPr lang="en-US" altLang="en-US" sz="1800" dirty="0" smtClean="0"/>
              <a:t>standards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402602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107731</TotalTime>
  <Words>2616</Words>
  <Application>Microsoft Office PowerPoint</Application>
  <PresentationFormat>On-screen Show (4:3)</PresentationFormat>
  <Paragraphs>338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宋体</vt:lpstr>
      <vt:lpstr>Arial</vt:lpstr>
      <vt:lpstr>Tahoma</vt:lpstr>
      <vt:lpstr>Times New Roman</vt:lpstr>
      <vt:lpstr>Times New Roman (Arabic)</vt:lpstr>
      <vt:lpstr>Wingdings</vt:lpstr>
      <vt:lpstr>Layers</vt:lpstr>
      <vt:lpstr>Module 8</vt:lpstr>
      <vt:lpstr>Professional Ethics</vt:lpstr>
      <vt:lpstr>Introduction (1/3)</vt:lpstr>
      <vt:lpstr>Introduction (2/3)</vt:lpstr>
      <vt:lpstr>Introduction (3/3)</vt:lpstr>
      <vt:lpstr>Quality Costs</vt:lpstr>
      <vt:lpstr>SQM Activities</vt:lpstr>
      <vt:lpstr>Quality Assurance (1/2)</vt:lpstr>
      <vt:lpstr>Quality Assurance (2/2)</vt:lpstr>
      <vt:lpstr>Quality Planning</vt:lpstr>
      <vt:lpstr>Quality Models--Example</vt:lpstr>
      <vt:lpstr>McCall’s Quality Model</vt:lpstr>
      <vt:lpstr>Quality Control</vt:lpstr>
      <vt:lpstr>Quality Improvement</vt:lpstr>
      <vt:lpstr>Principal Product Quality Factors (1/2)</vt:lpstr>
      <vt:lpstr>Principal Product Quality Factors (2/2)</vt:lpstr>
      <vt:lpstr>Measuring Quality</vt:lpstr>
      <vt:lpstr>Measurement and Metrics (1/2)</vt:lpstr>
      <vt:lpstr>Measurement and Metrics (2/2)</vt:lpstr>
      <vt:lpstr>Software Quality Metrics</vt:lpstr>
      <vt:lpstr>Requirements Quality Attributes</vt:lpstr>
      <vt:lpstr>Requirements Metrics (1/2)</vt:lpstr>
      <vt:lpstr>Requirements Metrics (2/2)</vt:lpstr>
      <vt:lpstr>Design Quality Attributes</vt:lpstr>
      <vt:lpstr>Class-oriented Metrics</vt:lpstr>
      <vt:lpstr>Other Class-oriented Metrics</vt:lpstr>
      <vt:lpstr>Code Metrics</vt:lpstr>
      <vt:lpstr>Testing Metrics</vt:lpstr>
      <vt:lpstr>Test Effort Estimation (1/2)</vt:lpstr>
      <vt:lpstr>Test Effort Estimation (2/2)</vt:lpstr>
      <vt:lpstr>Product Quality Metrics (1/4)</vt:lpstr>
      <vt:lpstr>Product Quality Metrics (2/4)</vt:lpstr>
      <vt:lpstr>Product Quality Metrics (3/4)</vt:lpstr>
      <vt:lpstr>Product Quality Metrics (4/4)</vt:lpstr>
      <vt:lpstr>Maintenance Metrics</vt:lpstr>
    </vt:vector>
  </TitlesOfParts>
  <Company>Goerge Mason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Quality Management</dc:title>
  <dc:creator>Moataz Ahmed</dc:creator>
  <cp:lastModifiedBy>Mac</cp:lastModifiedBy>
  <cp:revision>356</cp:revision>
  <cp:lastPrinted>1999-09-12T15:28:30Z</cp:lastPrinted>
  <dcterms:created xsi:type="dcterms:W3CDTF">1996-06-10T05:36:32Z</dcterms:created>
  <dcterms:modified xsi:type="dcterms:W3CDTF">2020-12-08T05:37:44Z</dcterms:modified>
</cp:coreProperties>
</file>