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35"/>
  </p:notesMasterIdLst>
  <p:handoutMasterIdLst>
    <p:handoutMasterId r:id="rId36"/>
  </p:handoutMasterIdLst>
  <p:sldIdLst>
    <p:sldId id="352" r:id="rId2"/>
    <p:sldId id="355" r:id="rId3"/>
    <p:sldId id="395" r:id="rId4"/>
    <p:sldId id="398" r:id="rId5"/>
    <p:sldId id="399" r:id="rId6"/>
    <p:sldId id="420" r:id="rId7"/>
    <p:sldId id="421" r:id="rId8"/>
    <p:sldId id="422" r:id="rId9"/>
    <p:sldId id="424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356" r:id="rId19"/>
    <p:sldId id="357" r:id="rId20"/>
    <p:sldId id="359" r:id="rId21"/>
    <p:sldId id="360" r:id="rId22"/>
    <p:sldId id="361" r:id="rId23"/>
    <p:sldId id="362" r:id="rId24"/>
    <p:sldId id="363" r:id="rId25"/>
    <p:sldId id="364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689" autoAdjust="0"/>
  </p:normalViewPr>
  <p:slideViewPr>
    <p:cSldViewPr showGuides="1">
      <p:cViewPr varScale="1">
        <p:scale>
          <a:sx n="86" d="100"/>
          <a:sy n="86" d="100"/>
        </p:scale>
        <p:origin x="1170" y="60"/>
      </p:cViewPr>
      <p:guideLst>
        <p:guide orient="horz" pos="960"/>
        <p:guide pos="302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9.xml"/><Relationship Id="rId1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70F94D36-8E76-473A-9E78-B02BF637909D}" type="slidenum">
              <a:rPr lang="en-US" altLang="en-US" sz="1000" b="0">
                <a:solidFill>
                  <a:schemeClr val="tx1"/>
                </a:solidFill>
              </a:rPr>
              <a:pPr/>
              <a:t>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22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0448ED8-D31B-4869-94AD-4640938ACAE4}" type="slidenum">
              <a:rPr lang="zh-CN" altLang="en-US" sz="1000" b="0">
                <a:solidFill>
                  <a:schemeClr val="tx1"/>
                </a:solidFill>
              </a:rPr>
              <a:pPr/>
              <a:t>15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9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F8FC5E1-B573-4AD2-847B-634EB1E862A3}" type="slidenum">
              <a:rPr lang="zh-CN" altLang="en-US" sz="1000" b="0">
                <a:solidFill>
                  <a:schemeClr val="tx1"/>
                </a:solidFill>
              </a:rPr>
              <a:pPr/>
              <a:t>16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933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E317F38-1C38-491C-9339-BD6AEE27A88D}" type="slidenum">
              <a:rPr lang="zh-CN" altLang="en-US" sz="1000" b="0">
                <a:solidFill>
                  <a:schemeClr val="tx1"/>
                </a:solidFill>
              </a:rPr>
              <a:pPr/>
              <a:t>17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31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83E53DB1-7378-406F-A57B-744289095FF9}" type="slidenum">
              <a:rPr lang="zh-CN" altLang="en-US" sz="1000" b="0">
                <a:solidFill>
                  <a:schemeClr val="tx1"/>
                </a:solidFill>
              </a:rPr>
              <a:pPr/>
              <a:t>18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49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FBB58784-0CD3-4F99-BA85-4C10BDB10535}" type="slidenum">
              <a:rPr lang="zh-CN" altLang="en-US" sz="1000" b="0">
                <a:solidFill>
                  <a:schemeClr val="tx1"/>
                </a:solidFill>
              </a:rPr>
              <a:pPr/>
              <a:t>19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10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B39A507-3475-47B5-86EC-1AE591CBBCA8}" type="slidenum">
              <a:rPr lang="en-US" altLang="en-US" sz="1000" b="0">
                <a:solidFill>
                  <a:schemeClr val="tx1"/>
                </a:solidFill>
              </a:rPr>
              <a:pPr/>
              <a:t>20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06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C070E81D-146E-4DC5-B5E1-05DBC82A6E5F}" type="slidenum">
              <a:rPr lang="en-US" altLang="en-US" sz="1000" b="0">
                <a:solidFill>
                  <a:schemeClr val="tx1"/>
                </a:solidFill>
              </a:rPr>
              <a:pPr/>
              <a:t>21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73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0E5D9FE-F2D4-4A1D-8A56-1D3202584375}" type="slidenum">
              <a:rPr lang="en-US" altLang="en-US" sz="1000" b="0">
                <a:solidFill>
                  <a:schemeClr val="tx1"/>
                </a:solidFill>
              </a:rPr>
              <a:pPr/>
              <a:t>22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6FE1F33-777D-4E66-84DE-370A6865FFF8}" type="slidenum">
              <a:rPr lang="en-US" altLang="en-US" sz="1000" b="0">
                <a:solidFill>
                  <a:schemeClr val="tx1"/>
                </a:solidFill>
              </a:rPr>
              <a:pPr/>
              <a:t>23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588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23600B1-D5A6-4E24-B67C-E4AD2D58B5FA}" type="slidenum">
              <a:rPr lang="en-US" altLang="en-US" sz="1000" b="0">
                <a:solidFill>
                  <a:schemeClr val="tx1"/>
                </a:solidFill>
              </a:rPr>
              <a:pPr/>
              <a:t>24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89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0CDBC2A4-F28A-4055-9AD3-34A64BB49C10}" type="slidenum">
              <a:rPr lang="zh-CN" altLang="en-US" sz="1000" b="0">
                <a:solidFill>
                  <a:schemeClr val="tx1"/>
                </a:solidFill>
              </a:rPr>
              <a:pPr/>
              <a:t>4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67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0A770C8-9854-4D2A-BEE0-D7721EDB8CE9}" type="slidenum">
              <a:rPr lang="en-US" altLang="en-US" sz="1000" b="0">
                <a:solidFill>
                  <a:schemeClr val="tx1"/>
                </a:solidFill>
              </a:rPr>
              <a:pPr/>
              <a:t>25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50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2FAF967-F6F4-4195-B8C8-6ECD82942ABE}" type="slidenum">
              <a:rPr lang="zh-CN" altLang="en-US" sz="1000" b="0">
                <a:solidFill>
                  <a:schemeClr val="tx1"/>
                </a:solidFill>
              </a:rPr>
              <a:pPr/>
              <a:t>26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2182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9CF2111-EBC1-4FF5-B83D-D0AAF3E8FEAE}" type="slidenum">
              <a:rPr lang="en-US" altLang="en-US" sz="1000" b="0">
                <a:solidFill>
                  <a:schemeClr val="tx1"/>
                </a:solidFill>
              </a:rPr>
              <a:pPr/>
              <a:t>27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377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038B776-DF35-4433-B8A9-E348D03C9CF1}" type="slidenum">
              <a:rPr lang="en-US" altLang="en-US" sz="1000" b="0">
                <a:solidFill>
                  <a:schemeClr val="tx1"/>
                </a:solidFill>
              </a:rPr>
              <a:pPr/>
              <a:t>28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742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816A2F48-5C96-4450-9053-A5E9D5876407}" type="slidenum">
              <a:rPr lang="en-US" altLang="en-US" sz="1000" b="0">
                <a:solidFill>
                  <a:schemeClr val="tx1"/>
                </a:solidFill>
              </a:rPr>
              <a:pPr/>
              <a:t>29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2164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0EB524B-6EA5-4AF3-9826-DAC2B2A6546C}" type="slidenum">
              <a:rPr lang="en-US" altLang="en-US" sz="1000" b="0">
                <a:solidFill>
                  <a:schemeClr val="tx1"/>
                </a:solidFill>
              </a:rPr>
              <a:pPr/>
              <a:t>30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96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3DFCC6D4-FB20-47E8-9802-8857D9B33841}" type="slidenum">
              <a:rPr lang="en-US" altLang="en-US" sz="1000" b="0">
                <a:solidFill>
                  <a:schemeClr val="tx1"/>
                </a:solidFill>
              </a:rPr>
              <a:pPr/>
              <a:t>31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778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6CA8881-30F7-4708-9928-ACDBA00CBC9D}" type="slidenum">
              <a:rPr lang="en-US" altLang="en-US" sz="1000" b="0">
                <a:solidFill>
                  <a:schemeClr val="tx1"/>
                </a:solidFill>
              </a:rPr>
              <a:pPr/>
              <a:t>32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70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67E2D75-5BCD-4867-BE3F-8DDA0DB520FF}" type="slidenum">
              <a:rPr lang="zh-CN" altLang="en-US" sz="1000" b="0">
                <a:solidFill>
                  <a:schemeClr val="tx1"/>
                </a:solidFill>
              </a:rPr>
              <a:pPr/>
              <a:t>33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89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17274C3-0000-42EF-B0ED-26CA0AF7D420}" type="slidenum">
              <a:rPr lang="zh-CN" altLang="en-US" sz="1000" b="0">
                <a:solidFill>
                  <a:schemeClr val="tx1"/>
                </a:solidFill>
              </a:rPr>
              <a:pPr/>
              <a:t>5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31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34D0ACF-2CE4-432E-AB2A-74728458BD23}" type="slidenum">
              <a:rPr lang="zh-CN" altLang="en-US" sz="1000" b="0">
                <a:solidFill>
                  <a:schemeClr val="tx1"/>
                </a:solidFill>
              </a:rPr>
              <a:pPr/>
              <a:t>6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1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19DBCE38-7EDA-4C25-9AEE-B2F3B8226549}" type="slidenum">
              <a:rPr lang="zh-CN" altLang="en-US" sz="1000" b="0">
                <a:solidFill>
                  <a:schemeClr val="tx1"/>
                </a:solidFill>
              </a:rPr>
              <a:pPr/>
              <a:t>7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63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45EF5D0-ACC2-4572-83A5-8943DBBBAB83}" type="slidenum">
              <a:rPr lang="zh-CN" altLang="en-US" sz="1000" b="0">
                <a:solidFill>
                  <a:schemeClr val="tx1"/>
                </a:solidFill>
              </a:rPr>
              <a:pPr/>
              <a:t>9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93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88E8FD6-0844-4242-B800-126DF924773C}" type="slidenum">
              <a:rPr lang="zh-CN" altLang="en-US" sz="1000" b="0">
                <a:solidFill>
                  <a:schemeClr val="tx1"/>
                </a:solidFill>
              </a:rPr>
              <a:pPr/>
              <a:t>10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019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A8393937-FC64-43EA-9E3F-75E4C4CA7F4B}" type="slidenum">
              <a:rPr lang="zh-CN" altLang="en-US" sz="1000" b="0">
                <a:solidFill>
                  <a:schemeClr val="tx1"/>
                </a:solidFill>
              </a:rPr>
              <a:pPr/>
              <a:t>12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92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22E0D6D-70F2-4007-B05F-EE9A8B30265F}" type="slidenum">
              <a:rPr lang="zh-CN" altLang="en-US" sz="1000" b="0">
                <a:solidFill>
                  <a:schemeClr val="tx1"/>
                </a:solidFill>
              </a:rPr>
              <a:pPr/>
              <a:t>13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18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6838"/>
            <a:ext cx="7772400" cy="915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8113" y="1085850"/>
            <a:ext cx="8867775" cy="5178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475" y="6361113"/>
            <a:ext cx="3732213" cy="344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Software Testing  (Ch 2), www.introsoftwaretesting.com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538" y="6350000"/>
            <a:ext cx="2895600" cy="35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Ammann &amp; Offutt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3425" y="6338888"/>
            <a:ext cx="1905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EEED-B704-46D2-AA7E-70661F02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080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SWE-06-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</a:t>
            </a:r>
            <a:r>
              <a:rPr lang="en-US" altLang="en-US" dirty="0"/>
              <a:t>6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7010400" cy="1600200"/>
          </a:xfrm>
        </p:spPr>
        <p:txBody>
          <a:bodyPr/>
          <a:lstStyle/>
          <a:p>
            <a:pPr eaLnBrk="1" hangingPunct="1"/>
            <a:r>
              <a:rPr lang="en-US" altLang="en-US" dirty="0"/>
              <a:t>Practical </a:t>
            </a:r>
            <a:r>
              <a:rPr lang="en-US" altLang="en-US" dirty="0" smtClean="0"/>
              <a:t>Considerations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Managing Test Artifacts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 smtClean="0"/>
              <a:t>Don’t fail because of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lack of organization</a:t>
            </a:r>
          </a:p>
          <a:p>
            <a:pPr lvl="1"/>
            <a:endParaRPr lang="en-US" altLang="en-US" sz="2400" dirty="0" smtClean="0"/>
          </a:p>
          <a:p>
            <a:r>
              <a:rPr lang="en-US" altLang="en-US" sz="2400" dirty="0" smtClean="0"/>
              <a:t>Keep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track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of:</a:t>
            </a:r>
          </a:p>
          <a:p>
            <a:pPr lvl="1"/>
            <a:r>
              <a:rPr lang="en-US" altLang="en-US" sz="2400" dirty="0" smtClean="0"/>
              <a:t>Test design documents</a:t>
            </a:r>
          </a:p>
          <a:p>
            <a:pPr lvl="1"/>
            <a:r>
              <a:rPr lang="en-US" altLang="en-US" sz="2400" dirty="0" smtClean="0"/>
              <a:t>Tests</a:t>
            </a:r>
          </a:p>
          <a:p>
            <a:pPr lvl="1"/>
            <a:r>
              <a:rPr lang="en-US" altLang="en-US" sz="2400" dirty="0" smtClean="0"/>
              <a:t>Test results</a:t>
            </a:r>
          </a:p>
          <a:p>
            <a:pPr lvl="1"/>
            <a:r>
              <a:rPr lang="en-US" altLang="en-US" sz="2400" dirty="0" smtClean="0"/>
              <a:t>Automated support</a:t>
            </a:r>
          </a:p>
          <a:p>
            <a:pPr lvl="1"/>
            <a:endParaRPr lang="en-US" altLang="en-US" sz="2400" dirty="0" smtClean="0"/>
          </a:p>
          <a:p>
            <a:r>
              <a:rPr lang="en-US" altLang="en-US" sz="2400" dirty="0" smtClean="0"/>
              <a:t>Use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configuration control</a:t>
            </a:r>
          </a:p>
          <a:p>
            <a:pPr lvl="1"/>
            <a:endParaRPr lang="en-US" altLang="en-US" sz="2400" dirty="0" smtClean="0"/>
          </a:p>
          <a:p>
            <a:r>
              <a:rPr lang="en-US" altLang="en-US" sz="2400" dirty="0" smtClean="0"/>
              <a:t>Keep track of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source of tests </a:t>
            </a:r>
            <a:r>
              <a:rPr lang="en-US" altLang="en-US" sz="2400" dirty="0" smtClean="0"/>
              <a:t>– when the source changes, the tests must also change</a:t>
            </a:r>
          </a:p>
        </p:txBody>
      </p:sp>
    </p:spTree>
    <p:extLst>
      <p:ext uri="{BB962C8B-B14F-4D97-AF65-F5344CB8AC3E}">
        <p14:creationId xmlns:p14="http://schemas.microsoft.com/office/powerpoint/2010/main" val="196444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Professional Ethics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Put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quality first </a:t>
            </a:r>
            <a:r>
              <a:rPr lang="en-US" altLang="en-US" sz="2800" dirty="0" smtClean="0"/>
              <a:t>: Even if you lose the argument, you will gain respect</a:t>
            </a:r>
          </a:p>
          <a:p>
            <a:r>
              <a:rPr lang="en-US" altLang="en-US" sz="2800" dirty="0" smtClean="0"/>
              <a:t>Don’t be afraid to be </a:t>
            </a:r>
            <a:r>
              <a:rPr lang="en-US" altLang="en-US" i="1" dirty="0">
                <a:solidFill>
                  <a:srgbClr val="FF5935"/>
                </a:solidFill>
              </a:rPr>
              <a:t>right</a:t>
            </a:r>
            <a:r>
              <a:rPr lang="en-US" altLang="en-US" sz="2800" dirty="0" smtClean="0"/>
              <a:t>!</a:t>
            </a:r>
          </a:p>
          <a:p>
            <a:r>
              <a:rPr lang="en-US" altLang="en-US" sz="2800" dirty="0" smtClean="0"/>
              <a:t>If you can’t test it, </a:t>
            </a:r>
            <a:r>
              <a:rPr lang="en-US" altLang="en-US" i="1" dirty="0">
                <a:solidFill>
                  <a:srgbClr val="FF5935"/>
                </a:solidFill>
              </a:rPr>
              <a:t>don’t build it</a:t>
            </a:r>
          </a:p>
          <a:p>
            <a:r>
              <a:rPr lang="en-US" altLang="en-US" sz="2800" dirty="0" smtClean="0"/>
              <a:t>Begin test activities </a:t>
            </a:r>
            <a:r>
              <a:rPr lang="en-US" altLang="en-US" i="1" dirty="0">
                <a:solidFill>
                  <a:srgbClr val="FF5935"/>
                </a:solidFill>
              </a:rPr>
              <a:t>early</a:t>
            </a:r>
            <a:r>
              <a:rPr lang="en-US" altLang="en-US" sz="2800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altLang="en-US" i="1" dirty="0">
                <a:solidFill>
                  <a:srgbClr val="FF5935"/>
                </a:solidFill>
              </a:rPr>
              <a:t>Don’t take shortcuts</a:t>
            </a:r>
          </a:p>
          <a:p>
            <a:r>
              <a:rPr lang="en-US" altLang="en-US" i="1" dirty="0">
                <a:solidFill>
                  <a:srgbClr val="FF5935"/>
                </a:solidFill>
              </a:rPr>
              <a:t>Document</a:t>
            </a:r>
            <a:r>
              <a:rPr lang="en-US" altLang="en-US" sz="2800" dirty="0" smtClean="0"/>
              <a:t> your objections</a:t>
            </a:r>
          </a:p>
        </p:txBody>
      </p:sp>
    </p:spTree>
    <p:extLst>
      <p:ext uri="{BB962C8B-B14F-4D97-AF65-F5344CB8AC3E}">
        <p14:creationId xmlns:p14="http://schemas.microsoft.com/office/powerpoint/2010/main" val="29027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Integration and Testing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200400"/>
            <a:ext cx="8229600" cy="4530725"/>
          </a:xfrm>
        </p:spPr>
        <p:txBody>
          <a:bodyPr/>
          <a:lstStyle/>
          <a:p>
            <a:r>
              <a:rPr lang="en-US" altLang="en-US" sz="2400" dirty="0" smtClean="0"/>
              <a:t>The least that could be said is that it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risky</a:t>
            </a:r>
          </a:p>
          <a:p>
            <a:r>
              <a:rPr lang="en-US" altLang="en-US" sz="2400" dirty="0" smtClean="0"/>
              <a:t>The usual method is to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start </a:t>
            </a:r>
            <a:r>
              <a:rPr lang="en-US" altLang="en-US" sz="2400" i="1" dirty="0">
                <a:solidFill>
                  <a:srgbClr val="FF5935"/>
                </a:solidFill>
              </a:rPr>
              <a:t>small</a:t>
            </a:r>
            <a:r>
              <a:rPr lang="en-US" altLang="en-US" sz="2400" dirty="0" smtClean="0"/>
              <a:t>, with a few classes that have been tested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thoroughly</a:t>
            </a:r>
          </a:p>
          <a:p>
            <a:pPr lvl="1"/>
            <a:r>
              <a:rPr lang="en-US" altLang="en-US" sz="2200" dirty="0" smtClean="0"/>
              <a:t>Add a small number of new classes</a:t>
            </a:r>
          </a:p>
          <a:p>
            <a:pPr lvl="1"/>
            <a:r>
              <a:rPr lang="en-US" altLang="en-US" sz="2200" dirty="0" smtClean="0"/>
              <a:t>Test the connections between the new classes and pre-integrated classes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Integration testing</a:t>
            </a:r>
            <a:r>
              <a:rPr lang="en-US" altLang="en-US" sz="2400" dirty="0" smtClean="0"/>
              <a:t>: testing interfaces between classes</a:t>
            </a:r>
          </a:p>
          <a:p>
            <a:pPr lvl="1"/>
            <a:r>
              <a:rPr lang="en-US" altLang="en-US" sz="2200" dirty="0" smtClean="0"/>
              <a:t>Classes should have already been tested in isolation (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unit testing</a:t>
            </a:r>
            <a:r>
              <a:rPr lang="en-US" altLang="en-US" sz="2200" dirty="0" smtClean="0"/>
              <a:t>)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952500" y="1665288"/>
            <a:ext cx="7962900" cy="1382712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 dirty="0">
                <a:solidFill>
                  <a:schemeClr val="tx2"/>
                </a:solidFill>
              </a:rPr>
              <a:t>Big Bang Integration</a:t>
            </a:r>
            <a:endParaRPr lang="en-US" sz="2400" dirty="0">
              <a:solidFill>
                <a:schemeClr val="tx1"/>
              </a:solidFill>
            </a:endParaRP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Throw all the classes together, compile the whole program, and system test it</a:t>
            </a:r>
          </a:p>
        </p:txBody>
      </p:sp>
    </p:spTree>
    <p:extLst>
      <p:ext uri="{BB962C8B-B14F-4D97-AF65-F5344CB8AC3E}">
        <p14:creationId xmlns:p14="http://schemas.microsoft.com/office/powerpoint/2010/main" val="63397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 autoUpdateAnimBg="0"/>
      <p:bldP spid="282628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Methods, Classes, Packages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en-US" sz="2400" u="sng" dirty="0" smtClean="0">
                <a:solidFill>
                  <a:srgbClr val="FF5935"/>
                </a:solidFill>
              </a:rPr>
              <a:t>Integration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can be done at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method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level, the </a:t>
            </a:r>
            <a:r>
              <a:rPr lang="en-US" altLang="en-US" sz="2400" i="1" dirty="0">
                <a:solidFill>
                  <a:srgbClr val="FF5935"/>
                </a:solidFill>
              </a:rPr>
              <a:t>class</a:t>
            </a:r>
            <a:r>
              <a:rPr lang="en-US" altLang="en-US" sz="2400" dirty="0" smtClean="0"/>
              <a:t> level, </a:t>
            </a:r>
            <a:r>
              <a:rPr lang="en-US" altLang="en-US" sz="2400" i="1" dirty="0">
                <a:solidFill>
                  <a:srgbClr val="FF5935"/>
                </a:solidFill>
              </a:rPr>
              <a:t>package</a:t>
            </a:r>
            <a:r>
              <a:rPr lang="en-US" altLang="en-US" sz="2400" dirty="0" smtClean="0"/>
              <a:t> level, or at </a:t>
            </a:r>
            <a:r>
              <a:rPr lang="en-US" altLang="en-US" sz="2400" i="1" dirty="0">
                <a:solidFill>
                  <a:srgbClr val="FF5935"/>
                </a:solidFill>
              </a:rPr>
              <a:t>higher</a:t>
            </a:r>
            <a:r>
              <a:rPr lang="en-US" altLang="en-US" sz="2400" dirty="0" smtClean="0"/>
              <a:t> levels of abstraction</a:t>
            </a:r>
          </a:p>
          <a:p>
            <a:r>
              <a:rPr lang="en-US" altLang="en-US" sz="2400" dirty="0" smtClean="0"/>
              <a:t>That is, </a:t>
            </a:r>
            <a:r>
              <a:rPr lang="en-US" altLang="en-US" sz="2400" u="sng" dirty="0" smtClean="0">
                <a:solidFill>
                  <a:srgbClr val="FF5935"/>
                </a:solidFill>
              </a:rPr>
              <a:t>integration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/>
              <a:t>can be done at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component </a:t>
            </a:r>
            <a:r>
              <a:rPr lang="en-US" altLang="en-US" sz="2400" dirty="0" smtClean="0"/>
              <a:t>level</a:t>
            </a:r>
          </a:p>
          <a:p>
            <a:r>
              <a:rPr lang="en-US" altLang="en-US" sz="2400" dirty="0" smtClean="0"/>
              <a:t>We use the word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component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in a generic sense</a:t>
            </a:r>
          </a:p>
          <a:p>
            <a:pPr lvl="1"/>
            <a:r>
              <a:rPr lang="en-US" altLang="en-US" sz="2400" dirty="0" smtClean="0"/>
              <a:t>Any</a:t>
            </a:r>
            <a:r>
              <a:rPr lang="en-US" altLang="en-US" sz="2400" i="1" dirty="0" smtClean="0"/>
              <a:t>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piece of a program </a:t>
            </a:r>
            <a:r>
              <a:rPr lang="en-US" altLang="en-US" sz="2400" i="1" dirty="0" smtClean="0"/>
              <a:t>that can be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tested independently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Integration testing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is done in several ways</a:t>
            </a:r>
          </a:p>
          <a:p>
            <a:pPr lvl="1"/>
            <a:r>
              <a:rPr lang="en-US" altLang="en-US" sz="2400" dirty="0" smtClean="0"/>
              <a:t>Evaluating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two specific components</a:t>
            </a:r>
          </a:p>
          <a:p>
            <a:pPr lvl="1"/>
            <a:r>
              <a:rPr lang="en-US" altLang="en-US" sz="2400" dirty="0" smtClean="0"/>
              <a:t>Testing integration aspects of the </a:t>
            </a:r>
            <a:r>
              <a:rPr lang="en-US" altLang="en-US" sz="2400" i="1" dirty="0">
                <a:solidFill>
                  <a:srgbClr val="FF5935"/>
                </a:solidFill>
              </a:rPr>
              <a:t>full system</a:t>
            </a:r>
          </a:p>
          <a:p>
            <a:pPr lvl="1"/>
            <a:r>
              <a:rPr lang="en-US" altLang="en-US" sz="2400" dirty="0" smtClean="0"/>
              <a:t>Putting the system together “</a:t>
            </a:r>
            <a:r>
              <a:rPr lang="en-US" altLang="en-US" sz="2400" i="1" dirty="0">
                <a:solidFill>
                  <a:srgbClr val="FF5935"/>
                </a:solidFill>
              </a:rPr>
              <a:t>piece by piece</a:t>
            </a:r>
            <a:r>
              <a:rPr lang="en-US" altLang="en-US" sz="2400" dirty="0" smtClean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2988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Software Scaffolding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4932362" cy="5257800"/>
          </a:xfrm>
        </p:spPr>
        <p:txBody>
          <a:bodyPr/>
          <a:lstStyle/>
          <a:p>
            <a:r>
              <a:rPr lang="en-US" altLang="en-US" sz="2400" u="sng" dirty="0" smtClean="0">
                <a:solidFill>
                  <a:srgbClr val="FF5935"/>
                </a:solidFill>
              </a:rPr>
              <a:t>Scaffolding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extra</a:t>
            </a:r>
            <a:r>
              <a:rPr lang="en-US" altLang="en-US" sz="2400" dirty="0" smtClean="0"/>
              <a:t> software components that are created to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support integration and testing</a:t>
            </a:r>
          </a:p>
          <a:p>
            <a:pPr lvl="1"/>
            <a:endParaRPr lang="en-US" altLang="en-US" sz="2400" dirty="0" smtClean="0"/>
          </a:p>
          <a:p>
            <a:r>
              <a:rPr lang="en-US" altLang="en-US" sz="2400" dirty="0" smtClean="0"/>
              <a:t>A </a:t>
            </a:r>
            <a:r>
              <a:rPr lang="en-US" altLang="en-US" sz="2400" i="1" u="sng" dirty="0" smtClean="0">
                <a:solidFill>
                  <a:srgbClr val="FF5935"/>
                </a:solidFill>
              </a:rPr>
              <a:t>stub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emulates the results of a call to a method that has not been implemented or integrated yet</a:t>
            </a:r>
          </a:p>
          <a:p>
            <a:pPr lvl="1"/>
            <a:endParaRPr lang="en-US" altLang="en-US" sz="2400" dirty="0" smtClean="0"/>
          </a:p>
          <a:p>
            <a:r>
              <a:rPr lang="en-US" altLang="en-US" sz="2400" dirty="0" smtClean="0"/>
              <a:t>A </a:t>
            </a:r>
            <a:r>
              <a:rPr lang="en-US" altLang="en-US" sz="2400" i="1" u="sng" dirty="0">
                <a:solidFill>
                  <a:srgbClr val="FF5935"/>
                </a:solidFill>
              </a:rPr>
              <a:t>driver</a:t>
            </a:r>
            <a:r>
              <a:rPr lang="en-US" altLang="en-US" sz="2400" dirty="0" smtClean="0"/>
              <a:t> emulates a method that makes calls to a component that is being tested</a:t>
            </a:r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5889625" y="3549650"/>
            <a:ext cx="2797175" cy="88265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Component Under Test</a:t>
            </a:r>
          </a:p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(example: ADT)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167438" y="1752600"/>
            <a:ext cx="2243137" cy="1765300"/>
            <a:chOff x="3673" y="837"/>
            <a:chExt cx="1413" cy="1112"/>
          </a:xfrm>
          <a:solidFill>
            <a:schemeClr val="accent5"/>
          </a:solidFill>
        </p:grpSpPr>
        <p:sp>
          <p:nvSpPr>
            <p:cNvPr id="17420" name="Text Box 6"/>
            <p:cNvSpPr txBox="1">
              <a:spLocks noChangeArrowheads="1"/>
            </p:cNvSpPr>
            <p:nvPr/>
          </p:nvSpPr>
          <p:spPr bwMode="auto">
            <a:xfrm>
              <a:off x="3673" y="837"/>
              <a:ext cx="1413" cy="748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u="sng" dirty="0">
                  <a:solidFill>
                    <a:schemeClr val="tx1"/>
                  </a:solidFill>
                </a:rPr>
                <a:t>Driver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tx1"/>
                  </a:solidFill>
                </a:rPr>
                <a:t>Makes calls to methods in CUT</a:t>
              </a:r>
            </a:p>
          </p:txBody>
        </p:sp>
        <p:sp>
          <p:nvSpPr>
            <p:cNvPr id="17421" name="Line 8"/>
            <p:cNvSpPr>
              <a:spLocks noChangeShapeType="1"/>
            </p:cNvSpPr>
            <p:nvPr/>
          </p:nvSpPr>
          <p:spPr bwMode="auto">
            <a:xfrm>
              <a:off x="4379" y="1580"/>
              <a:ext cx="0" cy="3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167438" y="4435475"/>
            <a:ext cx="2243137" cy="1795462"/>
            <a:chOff x="3673" y="2527"/>
            <a:chExt cx="1413" cy="1131"/>
          </a:xfrm>
          <a:solidFill>
            <a:schemeClr val="accent5"/>
          </a:solidFill>
        </p:grpSpPr>
        <p:sp>
          <p:nvSpPr>
            <p:cNvPr id="17418" name="Text Box 7"/>
            <p:cNvSpPr txBox="1">
              <a:spLocks noChangeArrowheads="1"/>
            </p:cNvSpPr>
            <p:nvPr/>
          </p:nvSpPr>
          <p:spPr bwMode="auto">
            <a:xfrm>
              <a:off x="3673" y="2910"/>
              <a:ext cx="1413" cy="748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u="sng">
                  <a:solidFill>
                    <a:schemeClr val="tx1"/>
                  </a:solidFill>
                </a:rPr>
                <a:t>Stubs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Emulates methods the CUT calls</a:t>
              </a:r>
            </a:p>
          </p:txBody>
        </p:sp>
        <p:sp>
          <p:nvSpPr>
            <p:cNvPr id="17419" name="Line 9"/>
            <p:cNvSpPr>
              <a:spLocks noChangeShapeType="1"/>
            </p:cNvSpPr>
            <p:nvPr/>
          </p:nvSpPr>
          <p:spPr bwMode="auto">
            <a:xfrm>
              <a:off x="4379" y="2527"/>
              <a:ext cx="0" cy="3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626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4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7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Stubs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000" dirty="0" smtClean="0"/>
              <a:t>The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first responsibility </a:t>
            </a:r>
            <a:r>
              <a:rPr lang="en-US" altLang="en-US" sz="2000" dirty="0" smtClean="0"/>
              <a:t>of a stub is to allow the CUT to be compiled and linked without error</a:t>
            </a:r>
          </a:p>
          <a:p>
            <a:pPr lvl="1"/>
            <a:r>
              <a:rPr lang="en-US" altLang="en-US" sz="2000" dirty="0" smtClean="0"/>
              <a:t>The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signature</a:t>
            </a:r>
            <a:r>
              <a:rPr lang="en-US" altLang="en-US" sz="2000" dirty="0" smtClean="0"/>
              <a:t> must match</a:t>
            </a:r>
          </a:p>
          <a:p>
            <a:r>
              <a:rPr lang="en-US" altLang="en-US" sz="2000" dirty="0" smtClean="0"/>
              <a:t>What if the called method needs to </a:t>
            </a:r>
            <a:r>
              <a:rPr lang="en-US" altLang="en-US" sz="2000" i="1" dirty="0">
                <a:solidFill>
                  <a:srgbClr val="FF5935"/>
                </a:solidFill>
              </a:rPr>
              <a:t>return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values</a:t>
            </a:r>
            <a:r>
              <a:rPr lang="en-US" altLang="en-US" sz="2000" dirty="0" smtClean="0"/>
              <a:t>?</a:t>
            </a:r>
          </a:p>
          <a:p>
            <a:r>
              <a:rPr lang="en-US" altLang="en-US" sz="2000" dirty="0" smtClean="0"/>
              <a:t>These values will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not be the same </a:t>
            </a:r>
            <a:r>
              <a:rPr lang="en-US" altLang="en-US" sz="2000" dirty="0" smtClean="0"/>
              <a:t>the full method would return</a:t>
            </a:r>
          </a:p>
          <a:p>
            <a:r>
              <a:rPr lang="en-US" altLang="en-US" sz="2000" dirty="0" smtClean="0"/>
              <a:t>It may be important for testing that they satisfy certain limited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constraints</a:t>
            </a:r>
          </a:p>
          <a:p>
            <a:r>
              <a:rPr lang="en-US" altLang="en-US" sz="2000" u="sng" dirty="0" smtClean="0"/>
              <a:t>Approaches</a:t>
            </a:r>
            <a:r>
              <a:rPr lang="en-US" altLang="en-US" sz="2000" dirty="0" smtClean="0"/>
              <a:t>:</a:t>
            </a:r>
          </a:p>
          <a:p>
            <a:pPr lvl="1"/>
            <a:r>
              <a:rPr lang="en-US" altLang="en-US" sz="2000" dirty="0" smtClean="0"/>
              <a:t>Return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constant values </a:t>
            </a:r>
            <a:r>
              <a:rPr lang="en-US" altLang="en-US" sz="2000" dirty="0" smtClean="0"/>
              <a:t>from the stub</a:t>
            </a:r>
          </a:p>
          <a:p>
            <a:pPr lvl="1"/>
            <a:r>
              <a:rPr lang="en-US" altLang="en-US" sz="2000" dirty="0" smtClean="0"/>
              <a:t>Return </a:t>
            </a:r>
            <a:r>
              <a:rPr lang="en-US" altLang="en-US" sz="2000" i="1" dirty="0">
                <a:solidFill>
                  <a:srgbClr val="FF5935"/>
                </a:solidFill>
              </a:rPr>
              <a:t>random</a:t>
            </a:r>
            <a:r>
              <a:rPr lang="en-US" altLang="en-US" sz="2000" dirty="0" smtClean="0"/>
              <a:t> values</a:t>
            </a:r>
          </a:p>
          <a:p>
            <a:pPr lvl="1"/>
            <a:r>
              <a:rPr lang="en-US" altLang="en-US" sz="2000" dirty="0" smtClean="0"/>
              <a:t>Return values from a </a:t>
            </a:r>
            <a:r>
              <a:rPr lang="en-US" altLang="en-US" sz="2000" i="1" dirty="0">
                <a:solidFill>
                  <a:srgbClr val="FF5935"/>
                </a:solidFill>
              </a:rPr>
              <a:t>table lookup</a:t>
            </a:r>
          </a:p>
          <a:p>
            <a:pPr lvl="1"/>
            <a:r>
              <a:rPr lang="en-US" altLang="en-US" sz="2000" dirty="0" smtClean="0"/>
              <a:t>Return values </a:t>
            </a:r>
            <a:r>
              <a:rPr lang="en-US" altLang="en-US" sz="2000" i="1" dirty="0">
                <a:solidFill>
                  <a:srgbClr val="FF5935"/>
                </a:solidFill>
              </a:rPr>
              <a:t>entered by the tester </a:t>
            </a:r>
            <a:r>
              <a:rPr lang="en-US" altLang="en-US" sz="2000" dirty="0" smtClean="0"/>
              <a:t>during execution</a:t>
            </a:r>
          </a:p>
          <a:p>
            <a:pPr lvl="1"/>
            <a:r>
              <a:rPr lang="en-US" altLang="en-US" sz="2000" dirty="0" smtClean="0"/>
              <a:t>Processing </a:t>
            </a:r>
            <a:r>
              <a:rPr lang="en-US" altLang="en-US" sz="2000" i="1" dirty="0">
                <a:solidFill>
                  <a:srgbClr val="FF5935"/>
                </a:solidFill>
              </a:rPr>
              <a:t>formal specifications </a:t>
            </a:r>
            <a:r>
              <a:rPr lang="en-US" altLang="en-US" sz="2000" dirty="0" smtClean="0"/>
              <a:t>of the stubbed method</a:t>
            </a:r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7239000" y="3787775"/>
            <a:ext cx="1770062" cy="646331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 dirty="0">
                <a:solidFill>
                  <a:schemeClr val="tx2"/>
                </a:solidFill>
              </a:rPr>
              <a:t>More </a:t>
            </a:r>
            <a:r>
              <a:rPr lang="en-US" altLang="en-US" sz="1800" dirty="0" smtClean="0">
                <a:solidFill>
                  <a:schemeClr val="tx2"/>
                </a:solidFill>
              </a:rPr>
              <a:t>costly/ </a:t>
            </a:r>
            <a:r>
              <a:rPr lang="en-US" altLang="en-US" sz="1800" dirty="0">
                <a:solidFill>
                  <a:schemeClr val="tx2"/>
                </a:solidFill>
              </a:rPr>
              <a:t>more effective</a:t>
            </a:r>
          </a:p>
        </p:txBody>
      </p:sp>
      <p:sp>
        <p:nvSpPr>
          <p:cNvPr id="285703" name="Line 7"/>
          <p:cNvSpPr>
            <a:spLocks noChangeShapeType="1"/>
          </p:cNvSpPr>
          <p:nvPr/>
        </p:nvSpPr>
        <p:spPr bwMode="auto">
          <a:xfrm>
            <a:off x="8153400" y="4410075"/>
            <a:ext cx="0" cy="19145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8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8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9" grpId="0" build="p" bldLvl="2" autoUpdateAnimBg="0"/>
      <p:bldP spid="285702" grpId="0" animBg="1" autoUpdateAnimBg="0"/>
      <p:bldP spid="28570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Drivers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153400" cy="4530725"/>
          </a:xfrm>
        </p:spPr>
        <p:txBody>
          <a:bodyPr/>
          <a:lstStyle/>
          <a:p>
            <a:r>
              <a:rPr lang="en-US" altLang="en-US" dirty="0" smtClean="0"/>
              <a:t>Many </a:t>
            </a:r>
            <a:r>
              <a:rPr lang="en-US" altLang="en-US" u="sng" dirty="0" smtClean="0">
                <a:solidFill>
                  <a:srgbClr val="FF5935"/>
                </a:solidFill>
              </a:rPr>
              <a:t>good programmers </a:t>
            </a:r>
            <a:r>
              <a:rPr lang="en-US" altLang="en-US" dirty="0" smtClean="0"/>
              <a:t>add drivers to </a:t>
            </a:r>
            <a:r>
              <a:rPr lang="en-US" altLang="en-US" i="1" dirty="0" smtClean="0">
                <a:solidFill>
                  <a:srgbClr val="FF5935"/>
                </a:solidFill>
              </a:rPr>
              <a:t>every class</a:t>
            </a:r>
            <a:r>
              <a:rPr lang="en-US" altLang="en-US" dirty="0" smtClean="0"/>
              <a:t> as a matter of habit</a:t>
            </a:r>
          </a:p>
          <a:p>
            <a:pPr lvl="1"/>
            <a:r>
              <a:rPr lang="en-US" altLang="en-US" dirty="0" smtClean="0"/>
              <a:t>Instantiate objects and carry out </a:t>
            </a:r>
            <a:r>
              <a:rPr lang="en-US" altLang="en-US" i="1" dirty="0" smtClean="0">
                <a:solidFill>
                  <a:srgbClr val="FF5935"/>
                </a:solidFill>
              </a:rPr>
              <a:t>simple testing</a:t>
            </a:r>
          </a:p>
          <a:p>
            <a:pPr lvl="1"/>
            <a:r>
              <a:rPr lang="en-US" altLang="en-US" u="sng" dirty="0" smtClean="0">
                <a:solidFill>
                  <a:srgbClr val="FF5935"/>
                </a:solidFill>
              </a:rPr>
              <a:t>Criteria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from previous chapters can be implemented in drivers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Test drivers can easily be created </a:t>
            </a:r>
            <a:r>
              <a:rPr lang="en-US" altLang="en-US" i="1" dirty="0" smtClean="0">
                <a:solidFill>
                  <a:srgbClr val="FF5935"/>
                </a:solidFill>
              </a:rPr>
              <a:t>automatically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Values can be </a:t>
            </a:r>
            <a:r>
              <a:rPr lang="en-US" altLang="en-US" i="1" dirty="0" smtClean="0">
                <a:solidFill>
                  <a:srgbClr val="FF5935"/>
                </a:solidFill>
              </a:rPr>
              <a:t>hard-coded</a:t>
            </a:r>
            <a:r>
              <a:rPr lang="en-US" altLang="en-US" dirty="0" smtClean="0"/>
              <a:t> or </a:t>
            </a:r>
            <a:r>
              <a:rPr lang="en-US" altLang="en-US" i="1" dirty="0">
                <a:solidFill>
                  <a:srgbClr val="FF5935"/>
                </a:solidFill>
              </a:rPr>
              <a:t>read</a:t>
            </a:r>
            <a:r>
              <a:rPr lang="en-US" altLang="en-US" dirty="0" smtClean="0"/>
              <a:t> from files</a:t>
            </a:r>
          </a:p>
        </p:txBody>
      </p:sp>
    </p:spTree>
    <p:extLst>
      <p:ext uri="{BB962C8B-B14F-4D97-AF65-F5344CB8AC3E}">
        <p14:creationId xmlns:p14="http://schemas.microsoft.com/office/powerpoint/2010/main" val="1451703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r>
              <a:rPr lang="en-US" altLang="en-US" sz="3800" dirty="0" smtClean="0"/>
              <a:t>Class Integration and Test Order (CITO)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en-US" sz="2000" u="sng" dirty="0" smtClean="0">
                <a:solidFill>
                  <a:srgbClr val="FF5935"/>
                </a:solidFill>
              </a:rPr>
              <a:t>Old programs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tended to be very hierarchical</a:t>
            </a:r>
          </a:p>
          <a:p>
            <a:r>
              <a:rPr lang="en-US" altLang="en-US" sz="2000" dirty="0" smtClean="0"/>
              <a:t>Which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order to integrate </a:t>
            </a:r>
            <a:r>
              <a:rPr lang="en-US" altLang="en-US" sz="2000" dirty="0" smtClean="0"/>
              <a:t>was pretty easy:</a:t>
            </a:r>
          </a:p>
          <a:p>
            <a:pPr lvl="1"/>
            <a:r>
              <a:rPr lang="en-US" altLang="en-US" sz="2000" dirty="0" smtClean="0"/>
              <a:t>Test the “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leaves</a:t>
            </a:r>
            <a:r>
              <a:rPr lang="en-US" altLang="en-US" sz="2000" dirty="0" smtClean="0"/>
              <a:t>” of the call tree</a:t>
            </a:r>
          </a:p>
          <a:p>
            <a:pPr lvl="1"/>
            <a:r>
              <a:rPr lang="en-US" altLang="en-US" sz="2000" dirty="0" smtClean="0"/>
              <a:t>Integrate up to the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root</a:t>
            </a:r>
          </a:p>
          <a:p>
            <a:pPr lvl="1"/>
            <a:r>
              <a:rPr lang="en-US" altLang="en-US" sz="2000" dirty="0" smtClean="0"/>
              <a:t>Goal is to minimize the number of 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stubs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needed</a:t>
            </a:r>
            <a:endParaRPr lang="en-US" altLang="en-US" sz="2000" u="sng" dirty="0" smtClean="0"/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OO programs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make this more complicated</a:t>
            </a:r>
          </a:p>
          <a:p>
            <a:pPr lvl="1"/>
            <a:r>
              <a:rPr lang="en-US" altLang="en-US" sz="2000" dirty="0" smtClean="0"/>
              <a:t>Lots of kinds of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dependencies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(call, inheritance, use, aggregation)</a:t>
            </a:r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Circular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dependencies : A inherits from B, B uses C, C aggregates A</a:t>
            </a:r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CITO</a:t>
            </a:r>
            <a:r>
              <a:rPr lang="en-US" altLang="en-US" sz="2000" dirty="0" smtClean="0"/>
              <a:t>: </a:t>
            </a:r>
            <a:r>
              <a:rPr lang="en-US" altLang="en-US" sz="2000" i="1" dirty="0" smtClean="0"/>
              <a:t>Which order should we integrate and test</a:t>
            </a:r>
            <a:r>
              <a:rPr lang="en-US" altLang="en-US" sz="2000" dirty="0" smtClean="0"/>
              <a:t> ?</a:t>
            </a:r>
          </a:p>
          <a:p>
            <a:pPr lvl="1"/>
            <a:r>
              <a:rPr lang="en-US" altLang="en-US" sz="2000" dirty="0" smtClean="0"/>
              <a:t>Must “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break cycles</a:t>
            </a:r>
            <a:r>
              <a:rPr lang="en-US" altLang="en-US" sz="2000" dirty="0" smtClean="0"/>
              <a:t>”</a:t>
            </a:r>
          </a:p>
          <a:p>
            <a:pPr lvl="1"/>
            <a:r>
              <a:rPr lang="en-US" altLang="en-US" sz="2000" dirty="0" smtClean="0"/>
              <a:t>Common goal: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least stubbing</a:t>
            </a:r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Designs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often have few cycles, but cycles creep in during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04676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Regression Testing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784475"/>
            <a:ext cx="8229600" cy="4530725"/>
          </a:xfrm>
        </p:spPr>
        <p:txBody>
          <a:bodyPr/>
          <a:lstStyle/>
          <a:p>
            <a:r>
              <a:rPr lang="en-US" altLang="en-US" sz="2200" dirty="0" smtClean="0"/>
              <a:t>Most software today has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very little new </a:t>
            </a:r>
            <a:r>
              <a:rPr lang="en-US" altLang="en-US" sz="2200" dirty="0" smtClean="0"/>
              <a:t>development</a:t>
            </a:r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Correcting</a:t>
            </a:r>
            <a:r>
              <a:rPr lang="en-US" altLang="en-US" sz="2000" dirty="0" smtClean="0"/>
              <a:t>, </a:t>
            </a:r>
            <a:r>
              <a:rPr lang="en-US" altLang="en-US" sz="2000" u="sng" dirty="0">
                <a:solidFill>
                  <a:srgbClr val="FF5935"/>
                </a:solidFill>
              </a:rPr>
              <a:t>perfecting</a:t>
            </a:r>
            <a:r>
              <a:rPr lang="en-US" altLang="en-US" sz="2000" dirty="0" smtClean="0"/>
              <a:t>, </a:t>
            </a:r>
            <a:r>
              <a:rPr lang="en-US" altLang="en-US" sz="2000" u="sng" dirty="0">
                <a:solidFill>
                  <a:srgbClr val="FF5935"/>
                </a:solidFill>
              </a:rPr>
              <a:t>adapting</a:t>
            </a:r>
            <a:r>
              <a:rPr lang="en-US" altLang="en-US" sz="2000" dirty="0" smtClean="0"/>
              <a:t>, or </a:t>
            </a:r>
            <a:r>
              <a:rPr lang="en-US" altLang="en-US" sz="2000" u="sng" dirty="0">
                <a:solidFill>
                  <a:srgbClr val="FF5935"/>
                </a:solidFill>
              </a:rPr>
              <a:t>preventing</a:t>
            </a:r>
            <a:r>
              <a:rPr lang="en-US" altLang="en-US" sz="2000" dirty="0" smtClean="0">
                <a:solidFill>
                  <a:schemeClr val="tx2"/>
                </a:solidFill>
              </a:rPr>
              <a:t> </a:t>
            </a:r>
            <a:r>
              <a:rPr lang="en-US" altLang="en-US" sz="2000" dirty="0" smtClean="0"/>
              <a:t>problems with existing software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Composing</a:t>
            </a:r>
            <a:r>
              <a:rPr lang="en-US" altLang="en-US" sz="2000" dirty="0" smtClean="0"/>
              <a:t> new programs from </a:t>
            </a:r>
            <a:r>
              <a:rPr lang="en-US" altLang="en-US" sz="2000" dirty="0" smtClean="0">
                <a:solidFill>
                  <a:schemeClr val="tx2"/>
                </a:solidFill>
              </a:rPr>
              <a:t>existing</a:t>
            </a:r>
            <a:r>
              <a:rPr lang="en-US" altLang="en-US" sz="2000" dirty="0" smtClean="0"/>
              <a:t> components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Applying</a:t>
            </a:r>
            <a:r>
              <a:rPr lang="en-US" altLang="en-US" sz="2000" dirty="0" smtClean="0"/>
              <a:t> existing software to new situations</a:t>
            </a:r>
          </a:p>
          <a:p>
            <a:r>
              <a:rPr lang="en-US" altLang="en-US" sz="2200" dirty="0" smtClean="0"/>
              <a:t>Because of the deep interconnections among software components,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changes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in one method can cause problems in methods that seem to be unrelated</a:t>
            </a:r>
          </a:p>
          <a:p>
            <a:r>
              <a:rPr lang="en-US" altLang="en-US" sz="2200" dirty="0" smtClean="0"/>
              <a:t>Not surprisingly, most of our testing effort is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regression testing</a:t>
            </a:r>
          </a:p>
          <a:p>
            <a:r>
              <a:rPr lang="en-US" altLang="en-US" sz="2200" dirty="0" smtClean="0"/>
              <a:t>Large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regression test suites </a:t>
            </a:r>
            <a:r>
              <a:rPr lang="en-US" altLang="en-US" sz="2200" dirty="0" smtClean="0"/>
              <a:t>accumulate as programs (and software components) age</a:t>
            </a:r>
            <a:endParaRPr lang="en-US" altLang="en-US" sz="2200" dirty="0" smtClean="0">
              <a:solidFill>
                <a:schemeClr val="tx2"/>
              </a:solidFill>
            </a:endParaRP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914400" y="1674421"/>
            <a:ext cx="7772400" cy="992579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 dirty="0">
                <a:solidFill>
                  <a:schemeClr val="tx2"/>
                </a:solidFill>
              </a:rPr>
              <a:t>Definition</a:t>
            </a:r>
            <a:endParaRPr lang="en-US" sz="2400" dirty="0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300" dirty="0">
                <a:solidFill>
                  <a:schemeClr val="tx1"/>
                </a:solidFill>
              </a:rPr>
              <a:t>The process of re-testing software that has been modified</a:t>
            </a:r>
          </a:p>
        </p:txBody>
      </p:sp>
    </p:spTree>
    <p:extLst>
      <p:ext uri="{BB962C8B-B14F-4D97-AF65-F5344CB8AC3E}">
        <p14:creationId xmlns:p14="http://schemas.microsoft.com/office/powerpoint/2010/main" val="31473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 autoUpdateAnimBg="0"/>
      <p:bldP spid="282628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Automation and Tool Support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8001000" cy="4530725"/>
          </a:xfrm>
        </p:spPr>
        <p:txBody>
          <a:bodyPr/>
          <a:lstStyle/>
          <a:p>
            <a:r>
              <a:rPr lang="en-US" altLang="en-US" sz="2000" dirty="0" smtClean="0">
                <a:solidFill>
                  <a:schemeClr val="tx2"/>
                </a:solidFill>
              </a:rPr>
              <a:t>Too many </a:t>
            </a:r>
            <a:r>
              <a:rPr lang="en-US" altLang="en-US" sz="2000" dirty="0" smtClean="0"/>
              <a:t>tests to be run by hand</a:t>
            </a:r>
          </a:p>
          <a:p>
            <a:r>
              <a:rPr lang="en-US" altLang="en-US" sz="2000" dirty="0" smtClean="0"/>
              <a:t>Tests must be run and evaluated </a:t>
            </a:r>
            <a:r>
              <a:rPr lang="en-US" altLang="en-US" sz="2000" dirty="0" smtClean="0">
                <a:solidFill>
                  <a:schemeClr val="tx2"/>
                </a:solidFill>
              </a:rPr>
              <a:t>quickly</a:t>
            </a:r>
            <a:r>
              <a:rPr lang="en-US" altLang="en-US" sz="2000" dirty="0" smtClean="0"/>
              <a:t> </a:t>
            </a:r>
          </a:p>
          <a:p>
            <a:pPr lvl="1"/>
            <a:r>
              <a:rPr lang="en-US" altLang="en-US" sz="2000" dirty="0" smtClean="0"/>
              <a:t>often overnight, or more frequently for web applications</a:t>
            </a:r>
          </a:p>
          <a:p>
            <a:r>
              <a:rPr lang="en-US" altLang="en-US" sz="2000" dirty="0" smtClean="0"/>
              <a:t>Testers do not have time to </a:t>
            </a:r>
            <a:r>
              <a:rPr lang="en-US" altLang="en-US" sz="2000" dirty="0" smtClean="0">
                <a:solidFill>
                  <a:schemeClr val="tx2"/>
                </a:solidFill>
              </a:rPr>
              <a:t>view</a:t>
            </a:r>
            <a:r>
              <a:rPr lang="en-US" altLang="en-US" sz="2000" dirty="0" smtClean="0"/>
              <a:t> the results by inspection</a:t>
            </a:r>
          </a:p>
          <a:p>
            <a:r>
              <a:rPr lang="en-US" altLang="en-US" sz="2000" dirty="0" smtClean="0"/>
              <a:t>Types of </a:t>
            </a:r>
            <a:r>
              <a:rPr lang="en-US" altLang="en-US" sz="2000" dirty="0" smtClean="0">
                <a:solidFill>
                  <a:schemeClr val="tx2"/>
                </a:solidFill>
              </a:rPr>
              <a:t>tools</a:t>
            </a:r>
            <a:r>
              <a:rPr lang="en-US" altLang="en-US" sz="2000" dirty="0" smtClean="0"/>
              <a:t>:</a:t>
            </a:r>
          </a:p>
          <a:p>
            <a:pPr lvl="1"/>
            <a:r>
              <a:rPr lang="en-US" altLang="en-US" sz="1900" u="sng" dirty="0" smtClean="0">
                <a:solidFill>
                  <a:srgbClr val="FF5935"/>
                </a:solidFill>
              </a:rPr>
              <a:t>Capture/Replay</a:t>
            </a:r>
            <a:r>
              <a:rPr lang="en-US" altLang="en-US" sz="1900" dirty="0" smtClean="0"/>
              <a:t> – </a:t>
            </a:r>
            <a:r>
              <a:rPr lang="en-US" altLang="en-US" sz="1900" i="1" dirty="0" smtClean="0"/>
              <a:t>Capture</a:t>
            </a:r>
            <a:r>
              <a:rPr lang="en-US" altLang="en-US" sz="1900" dirty="0" smtClean="0"/>
              <a:t> values entered into a GUI and </a:t>
            </a:r>
            <a:r>
              <a:rPr lang="en-US" altLang="en-US" sz="1900" i="1" dirty="0" smtClean="0"/>
              <a:t>replay</a:t>
            </a:r>
            <a:r>
              <a:rPr lang="en-US" altLang="en-US" sz="1900" dirty="0" smtClean="0"/>
              <a:t> those values on new versions</a:t>
            </a:r>
          </a:p>
          <a:p>
            <a:pPr lvl="1"/>
            <a:r>
              <a:rPr lang="en-US" altLang="en-US" sz="1900" u="sng" dirty="0" smtClean="0">
                <a:solidFill>
                  <a:srgbClr val="FF5935"/>
                </a:solidFill>
              </a:rPr>
              <a:t>Version control</a:t>
            </a:r>
            <a:r>
              <a:rPr lang="en-US" altLang="en-US" sz="1900" dirty="0" smtClean="0">
                <a:solidFill>
                  <a:srgbClr val="FF5935"/>
                </a:solidFill>
              </a:rPr>
              <a:t> </a:t>
            </a:r>
            <a:r>
              <a:rPr lang="en-US" altLang="en-US" sz="1900" dirty="0" smtClean="0"/>
              <a:t>– Keeps track of collections of </a:t>
            </a:r>
            <a:r>
              <a:rPr lang="en-US" altLang="en-US" sz="1900" i="1" dirty="0" smtClean="0">
                <a:solidFill>
                  <a:srgbClr val="FF5935"/>
                </a:solidFill>
              </a:rPr>
              <a:t>tests</a:t>
            </a:r>
            <a:r>
              <a:rPr lang="en-US" altLang="en-US" sz="1900" dirty="0" smtClean="0"/>
              <a:t>, expected </a:t>
            </a:r>
            <a:r>
              <a:rPr lang="en-US" altLang="en-US" sz="1900" i="1" dirty="0" smtClean="0">
                <a:solidFill>
                  <a:srgbClr val="FF5935"/>
                </a:solidFill>
              </a:rPr>
              <a:t>results</a:t>
            </a:r>
            <a:r>
              <a:rPr lang="en-US" altLang="en-US" sz="1900" dirty="0" smtClean="0"/>
              <a:t>, where the tests </a:t>
            </a:r>
            <a:r>
              <a:rPr lang="en-US" altLang="en-US" sz="1900" i="1" dirty="0" smtClean="0">
                <a:solidFill>
                  <a:srgbClr val="FF5935"/>
                </a:solidFill>
              </a:rPr>
              <a:t>came from</a:t>
            </a:r>
            <a:r>
              <a:rPr lang="en-US" altLang="en-US" sz="1900" dirty="0" smtClean="0"/>
              <a:t>, the </a:t>
            </a:r>
            <a:r>
              <a:rPr lang="en-US" altLang="en-US" sz="1900" i="1" dirty="0">
                <a:solidFill>
                  <a:srgbClr val="FF5935"/>
                </a:solidFill>
              </a:rPr>
              <a:t>criterion</a:t>
            </a:r>
            <a:r>
              <a:rPr lang="en-US" altLang="en-US" sz="1900" dirty="0" smtClean="0"/>
              <a:t> used, and their past </a:t>
            </a:r>
            <a:r>
              <a:rPr lang="en-US" altLang="en-US" sz="1900" i="1" dirty="0">
                <a:solidFill>
                  <a:srgbClr val="FF5935"/>
                </a:solidFill>
              </a:rPr>
              <a:t>effectiveness</a:t>
            </a:r>
          </a:p>
          <a:p>
            <a:pPr lvl="1"/>
            <a:r>
              <a:rPr lang="en-US" altLang="en-US" sz="1900" u="sng" dirty="0" smtClean="0">
                <a:solidFill>
                  <a:srgbClr val="FF5935"/>
                </a:solidFill>
              </a:rPr>
              <a:t>Scripting software</a:t>
            </a:r>
            <a:r>
              <a:rPr lang="en-US" altLang="en-US" sz="1900" dirty="0" smtClean="0">
                <a:solidFill>
                  <a:srgbClr val="FF5935"/>
                </a:solidFill>
              </a:rPr>
              <a:t> </a:t>
            </a:r>
            <a:r>
              <a:rPr lang="en-US" altLang="en-US" sz="1900" dirty="0" smtClean="0"/>
              <a:t>– Manages the process of obtaining test </a:t>
            </a:r>
            <a:r>
              <a:rPr lang="en-US" altLang="en-US" sz="1900" i="1" dirty="0" smtClean="0"/>
              <a:t>inputs</a:t>
            </a:r>
            <a:r>
              <a:rPr lang="en-US" altLang="en-US" sz="1900" dirty="0" smtClean="0"/>
              <a:t>, </a:t>
            </a:r>
            <a:r>
              <a:rPr lang="en-US" altLang="en-US" sz="1900" i="1" dirty="0">
                <a:solidFill>
                  <a:srgbClr val="FF5935"/>
                </a:solidFill>
              </a:rPr>
              <a:t>executing</a:t>
            </a:r>
            <a:r>
              <a:rPr lang="en-US" altLang="en-US" sz="1900" dirty="0" smtClean="0"/>
              <a:t> the software, obtaining the </a:t>
            </a:r>
            <a:r>
              <a:rPr lang="en-US" altLang="en-US" sz="1900" i="1" dirty="0">
                <a:solidFill>
                  <a:srgbClr val="FF5935"/>
                </a:solidFill>
              </a:rPr>
              <a:t>outputs</a:t>
            </a:r>
            <a:r>
              <a:rPr lang="en-US" altLang="en-US" sz="1900" dirty="0" smtClean="0"/>
              <a:t>, </a:t>
            </a:r>
            <a:r>
              <a:rPr lang="en-US" altLang="en-US" sz="1900" i="1" dirty="0">
                <a:solidFill>
                  <a:srgbClr val="FF5935"/>
                </a:solidFill>
              </a:rPr>
              <a:t>comparing</a:t>
            </a:r>
            <a:r>
              <a:rPr lang="en-US" altLang="en-US" sz="1900" dirty="0" smtClean="0"/>
              <a:t> the results, and generating </a:t>
            </a:r>
            <a:r>
              <a:rPr lang="en-US" altLang="en-US" sz="1900" i="1" dirty="0">
                <a:solidFill>
                  <a:srgbClr val="FF5935"/>
                </a:solidFill>
              </a:rPr>
              <a:t>test</a:t>
            </a:r>
            <a:r>
              <a:rPr lang="en-US" altLang="en-US" sz="1900" i="1" dirty="0" smtClean="0"/>
              <a:t> </a:t>
            </a:r>
            <a:r>
              <a:rPr lang="en-US" altLang="en-US" sz="1900" i="1" dirty="0">
                <a:solidFill>
                  <a:srgbClr val="FF5935"/>
                </a:solidFill>
              </a:rPr>
              <a:t>reports</a:t>
            </a:r>
          </a:p>
          <a:p>
            <a:r>
              <a:rPr lang="en-US" altLang="en-US" sz="2000" dirty="0" smtClean="0"/>
              <a:t>Tools are plentiful and inexpensive (often free)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608137" y="1625600"/>
            <a:ext cx="6392863" cy="461963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Regression tests </a:t>
            </a:r>
            <a:r>
              <a:rPr lang="en-US" sz="2400" i="1" dirty="0">
                <a:solidFill>
                  <a:srgbClr val="FF5935"/>
                </a:solidFill>
              </a:rPr>
              <a:t>must</a:t>
            </a:r>
            <a:r>
              <a:rPr lang="en-US" sz="2400" dirty="0">
                <a:solidFill>
                  <a:srgbClr val="FF5935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be automated</a:t>
            </a:r>
          </a:p>
        </p:txBody>
      </p:sp>
    </p:spTree>
    <p:extLst>
      <p:ext uri="{BB962C8B-B14F-4D97-AF65-F5344CB8AC3E}">
        <p14:creationId xmlns:p14="http://schemas.microsoft.com/office/powerpoint/2010/main" val="50768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 autoUpdateAnimBg="0"/>
      <p:bldP spid="28262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Topics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Managing the Test Process (Ch</a:t>
            </a:r>
            <a:r>
              <a:rPr lang="en-US" dirty="0" smtClean="0"/>
              <a:t>. 10)</a:t>
            </a:r>
          </a:p>
          <a:p>
            <a:r>
              <a:rPr lang="en-US" dirty="0" smtClean="0"/>
              <a:t>Test Plans (Ch. 11)</a:t>
            </a:r>
          </a:p>
          <a:p>
            <a:r>
              <a:rPr lang="en-US" dirty="0" smtClean="0"/>
              <a:t>Integration </a:t>
            </a:r>
            <a:r>
              <a:rPr lang="en-US" dirty="0"/>
              <a:t>and </a:t>
            </a:r>
            <a:r>
              <a:rPr lang="en-US" dirty="0" smtClean="0"/>
              <a:t>Testing (Ch. 12)</a:t>
            </a:r>
            <a:endParaRPr lang="en-US" dirty="0"/>
          </a:p>
          <a:p>
            <a:r>
              <a:rPr lang="en-US" dirty="0"/>
              <a:t>Regression </a:t>
            </a:r>
            <a:r>
              <a:rPr lang="en-US" dirty="0" smtClean="0"/>
              <a:t>Testing (Ch. 13)</a:t>
            </a:r>
            <a:endParaRPr lang="en-US" dirty="0"/>
          </a:p>
          <a:p>
            <a:r>
              <a:rPr lang="en-US" dirty="0" smtClean="0"/>
              <a:t>Identifying </a:t>
            </a:r>
            <a:r>
              <a:rPr lang="en-US" dirty="0"/>
              <a:t>Correct </a:t>
            </a:r>
            <a:r>
              <a:rPr lang="en-US" dirty="0" smtClean="0"/>
              <a:t>Outputs (Ch. 14)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54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Policies for Updating Test Suites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400" dirty="0" smtClean="0"/>
              <a:t>Which </a:t>
            </a:r>
            <a:r>
              <a:rPr lang="en-US" altLang="en-US" sz="2400" i="1" dirty="0">
                <a:solidFill>
                  <a:srgbClr val="FF5935"/>
                </a:solidFill>
              </a:rPr>
              <a:t>tests to keep </a:t>
            </a:r>
            <a:r>
              <a:rPr lang="en-US" altLang="en-US" sz="2400" dirty="0" smtClean="0"/>
              <a:t>can be based on several policies</a:t>
            </a:r>
          </a:p>
          <a:p>
            <a:pPr lvl="1"/>
            <a:r>
              <a:rPr lang="en-US" altLang="en-US" sz="2200" dirty="0" smtClean="0"/>
              <a:t>Add a new test for every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problem report</a:t>
            </a:r>
          </a:p>
          <a:p>
            <a:pPr lvl="1"/>
            <a:r>
              <a:rPr lang="en-US" altLang="en-US" sz="2200" dirty="0" smtClean="0"/>
              <a:t>Ensure that a </a:t>
            </a:r>
            <a:r>
              <a:rPr lang="en-US" altLang="en-US" sz="2200" i="1" dirty="0">
                <a:solidFill>
                  <a:srgbClr val="FF5935"/>
                </a:solidFill>
              </a:rPr>
              <a:t>coverage criterion </a:t>
            </a:r>
            <a:r>
              <a:rPr lang="en-US" altLang="en-US" sz="2200" dirty="0" smtClean="0"/>
              <a:t>is always satisfied</a:t>
            </a:r>
          </a:p>
          <a:p>
            <a:r>
              <a:rPr lang="en-US" altLang="en-US" sz="2400" dirty="0" smtClean="0"/>
              <a:t>Sometimes harder to choose tests </a:t>
            </a:r>
            <a:r>
              <a:rPr lang="en-US" altLang="en-US" sz="2400" dirty="0" smtClean="0">
                <a:solidFill>
                  <a:schemeClr val="tx2"/>
                </a:solidFill>
              </a:rPr>
              <a:t>to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remove</a:t>
            </a:r>
          </a:p>
          <a:p>
            <a:pPr lvl="1"/>
            <a:r>
              <a:rPr lang="en-US" altLang="en-US" sz="2200" dirty="0" smtClean="0"/>
              <a:t>Remove tests that </a:t>
            </a:r>
            <a:r>
              <a:rPr lang="en-US" altLang="en-US" sz="2200" i="1" dirty="0">
                <a:solidFill>
                  <a:srgbClr val="FF5935"/>
                </a:solidFill>
              </a:rPr>
              <a:t>do not contribute </a:t>
            </a:r>
            <a:r>
              <a:rPr lang="en-US" altLang="en-US" sz="2200" dirty="0" smtClean="0"/>
              <a:t>to satisfying coverage</a:t>
            </a:r>
          </a:p>
          <a:p>
            <a:pPr lvl="1"/>
            <a:r>
              <a:rPr lang="en-US" altLang="en-US" sz="2200" dirty="0" smtClean="0"/>
              <a:t>Remove tests that have </a:t>
            </a:r>
            <a:r>
              <a:rPr lang="en-US" altLang="en-US" sz="2200" i="1" dirty="0">
                <a:solidFill>
                  <a:srgbClr val="FF5935"/>
                </a:solidFill>
              </a:rPr>
              <a:t>never found </a:t>
            </a:r>
            <a:r>
              <a:rPr lang="en-US" altLang="en-US" sz="2200" dirty="0" smtClean="0">
                <a:solidFill>
                  <a:schemeClr val="tx2"/>
                </a:solidFill>
              </a:rPr>
              <a:t>a fault</a:t>
            </a:r>
            <a:r>
              <a:rPr lang="en-US" altLang="en-US" sz="2200" dirty="0" smtClean="0"/>
              <a:t> (</a:t>
            </a:r>
            <a:r>
              <a:rPr lang="en-US" altLang="en-US" sz="2200" u="sng" dirty="0" smtClean="0">
                <a:solidFill>
                  <a:srgbClr val="FF0000"/>
                </a:solidFill>
              </a:rPr>
              <a:t>risky!</a:t>
            </a:r>
            <a:r>
              <a:rPr lang="en-US" altLang="en-US" sz="2200" dirty="0" smtClean="0"/>
              <a:t>)</a:t>
            </a:r>
          </a:p>
          <a:p>
            <a:pPr lvl="1"/>
            <a:r>
              <a:rPr lang="en-US" altLang="en-US" sz="2200" dirty="0" smtClean="0"/>
              <a:t>Remove tests that have found the </a:t>
            </a:r>
            <a:r>
              <a:rPr lang="en-US" altLang="en-US" sz="2200" i="1" dirty="0">
                <a:solidFill>
                  <a:srgbClr val="FF5935"/>
                </a:solidFill>
              </a:rPr>
              <a:t>same fault </a:t>
            </a:r>
            <a:r>
              <a:rPr lang="en-US" altLang="en-US" sz="2200" dirty="0" smtClean="0"/>
              <a:t>as other tests (</a:t>
            </a:r>
            <a:r>
              <a:rPr lang="en-US" altLang="en-US" sz="2200" u="sng" dirty="0">
                <a:solidFill>
                  <a:srgbClr val="FF0000"/>
                </a:solidFill>
              </a:rPr>
              <a:t>also risky!</a:t>
            </a:r>
            <a:r>
              <a:rPr lang="en-US" altLang="en-US" sz="2200" dirty="0" smtClean="0"/>
              <a:t>)</a:t>
            </a:r>
          </a:p>
          <a:p>
            <a:r>
              <a:rPr lang="en-US" altLang="en-US" sz="2400" u="sng" dirty="0">
                <a:solidFill>
                  <a:srgbClr val="FF5935"/>
                </a:solidFill>
              </a:rPr>
              <a:t>Reordering strategies</a:t>
            </a:r>
          </a:p>
          <a:p>
            <a:pPr lvl="1"/>
            <a:r>
              <a:rPr lang="en-US" altLang="en-US" sz="2200" dirty="0" smtClean="0"/>
              <a:t>If a suite of </a:t>
            </a:r>
            <a:r>
              <a:rPr lang="en-US" altLang="en-US" sz="2200" i="1" dirty="0" smtClean="0"/>
              <a:t>N </a:t>
            </a:r>
            <a:r>
              <a:rPr lang="en-US" altLang="en-US" sz="2200" dirty="0" smtClean="0"/>
              <a:t>tests satisfies a coverage criterion, the tests can often be reordered so that the first </a:t>
            </a:r>
            <a:r>
              <a:rPr lang="en-US" altLang="en-US" sz="2200" i="1" dirty="0" smtClean="0"/>
              <a:t>N-x</a:t>
            </a:r>
            <a:r>
              <a:rPr lang="en-US" altLang="en-US" sz="2200" dirty="0" smtClean="0"/>
              <a:t> tests satisfies the criterion – so the remaining tests can be removed</a:t>
            </a:r>
          </a:p>
        </p:txBody>
      </p:sp>
    </p:spTree>
    <p:extLst>
      <p:ext uri="{BB962C8B-B14F-4D97-AF65-F5344CB8AC3E}">
        <p14:creationId xmlns:p14="http://schemas.microsoft.com/office/powerpoint/2010/main" val="371307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When a Regression Test Fails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Regression tests are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evaluated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based on whether the result on the </a:t>
            </a:r>
            <a:r>
              <a:rPr lang="en-US" altLang="en-US" sz="2400" i="1" dirty="0">
                <a:solidFill>
                  <a:srgbClr val="FF5935"/>
                </a:solidFill>
              </a:rPr>
              <a:t>new</a:t>
            </a:r>
            <a:r>
              <a:rPr lang="en-US" altLang="en-US" sz="2400" dirty="0" smtClean="0"/>
              <a:t> program </a:t>
            </a:r>
            <a:r>
              <a:rPr lang="en-US" altLang="en-US" sz="2400" i="1" dirty="0" smtClean="0"/>
              <a:t>P</a:t>
            </a:r>
            <a:r>
              <a:rPr lang="en-US" altLang="en-US" sz="2400" dirty="0" smtClean="0"/>
              <a:t> is </a:t>
            </a:r>
            <a:r>
              <a:rPr lang="en-US" altLang="en-US" sz="2400" i="1" dirty="0">
                <a:solidFill>
                  <a:srgbClr val="FF5935"/>
                </a:solidFill>
              </a:rPr>
              <a:t>equivalent</a:t>
            </a:r>
            <a:r>
              <a:rPr lang="en-US" altLang="en-US" sz="2400" dirty="0" smtClean="0">
                <a:solidFill>
                  <a:schemeClr val="tx2"/>
                </a:solidFill>
              </a:rPr>
              <a:t> to</a:t>
            </a:r>
            <a:r>
              <a:rPr lang="en-US" altLang="en-US" sz="2400" dirty="0" smtClean="0"/>
              <a:t> the result on the </a:t>
            </a:r>
            <a:r>
              <a:rPr lang="en-US" altLang="en-US" sz="2400" i="1" dirty="0">
                <a:solidFill>
                  <a:srgbClr val="FF5935"/>
                </a:solidFill>
              </a:rPr>
              <a:t>previous</a:t>
            </a:r>
            <a:r>
              <a:rPr lang="en-US" altLang="en-US" sz="2400" dirty="0" smtClean="0"/>
              <a:t> version </a:t>
            </a:r>
            <a:r>
              <a:rPr lang="en-US" altLang="en-US" sz="2400" i="1" dirty="0" smtClean="0"/>
              <a:t>P-1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If they </a:t>
            </a:r>
            <a:r>
              <a:rPr lang="en-US" altLang="en-US" sz="2400" i="1" dirty="0">
                <a:solidFill>
                  <a:srgbClr val="FF5935"/>
                </a:solidFill>
                <a:ea typeface="+mn-ea"/>
                <a:cs typeface="+mn-cs"/>
              </a:rPr>
              <a:t>differ</a:t>
            </a:r>
            <a:r>
              <a:rPr lang="en-US" altLang="en-US" sz="2400" dirty="0" smtClean="0"/>
              <a:t>, the test is considered to have </a:t>
            </a:r>
            <a:r>
              <a:rPr lang="en-US" altLang="en-US" sz="2400" i="1" dirty="0">
                <a:solidFill>
                  <a:srgbClr val="FF5935"/>
                </a:solidFill>
                <a:ea typeface="+mn-ea"/>
                <a:cs typeface="+mn-cs"/>
              </a:rPr>
              <a:t>failed</a:t>
            </a:r>
          </a:p>
          <a:p>
            <a:r>
              <a:rPr lang="en-US" altLang="en-US" sz="2400" dirty="0" smtClean="0"/>
              <a:t>Regression test </a:t>
            </a:r>
            <a:r>
              <a:rPr lang="en-US" altLang="en-US" sz="2400" i="1" dirty="0">
                <a:solidFill>
                  <a:srgbClr val="FF5935"/>
                </a:solidFill>
              </a:rPr>
              <a:t>failures</a:t>
            </a:r>
            <a:r>
              <a:rPr lang="en-US" altLang="en-US" sz="2400" dirty="0" smtClean="0"/>
              <a:t> represent </a:t>
            </a:r>
            <a:r>
              <a:rPr lang="en-US" altLang="en-US" sz="2400" u="sng" dirty="0">
                <a:solidFill>
                  <a:srgbClr val="FF5935"/>
                </a:solidFill>
              </a:rPr>
              <a:t>three </a:t>
            </a:r>
            <a:r>
              <a:rPr lang="en-US" altLang="en-US" sz="2400" u="sng" dirty="0" smtClean="0">
                <a:solidFill>
                  <a:srgbClr val="FF5935"/>
                </a:solidFill>
              </a:rPr>
              <a:t>possibilities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400" dirty="0" smtClean="0"/>
              <a:t>The </a:t>
            </a:r>
            <a:r>
              <a:rPr lang="en-US" altLang="en-US" sz="2400" dirty="0" smtClean="0">
                <a:solidFill>
                  <a:schemeClr val="tx2"/>
                </a:solidFill>
              </a:rPr>
              <a:t>software</a:t>
            </a:r>
            <a:r>
              <a:rPr lang="en-US" altLang="en-US" sz="2400" dirty="0" smtClean="0"/>
              <a:t> has a fault –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Must fix the fix</a:t>
            </a:r>
          </a:p>
          <a:p>
            <a:pPr lvl="1"/>
            <a:r>
              <a:rPr lang="en-US" altLang="en-US" sz="2400" dirty="0" smtClean="0"/>
              <a:t>The </a:t>
            </a:r>
            <a:r>
              <a:rPr lang="en-US" altLang="en-US" sz="2400" dirty="0" smtClean="0">
                <a:solidFill>
                  <a:schemeClr val="tx2"/>
                </a:solidFill>
              </a:rPr>
              <a:t>test values</a:t>
            </a:r>
            <a:r>
              <a:rPr lang="en-US" altLang="en-US" sz="2400" dirty="0" smtClean="0"/>
              <a:t> are no longer valid on the new version – </a:t>
            </a:r>
            <a:r>
              <a:rPr lang="en-US" altLang="en-US" sz="2400" i="1" dirty="0">
                <a:solidFill>
                  <a:srgbClr val="FF5935"/>
                </a:solidFill>
              </a:rPr>
              <a:t>Must delete or modify the test</a:t>
            </a:r>
          </a:p>
          <a:p>
            <a:pPr lvl="1"/>
            <a:r>
              <a:rPr lang="en-US" altLang="en-US" sz="2400" dirty="0" smtClean="0"/>
              <a:t>The </a:t>
            </a:r>
            <a:r>
              <a:rPr lang="en-US" altLang="en-US" sz="2400" dirty="0" smtClean="0">
                <a:solidFill>
                  <a:schemeClr val="tx2"/>
                </a:solidFill>
              </a:rPr>
              <a:t>expected output</a:t>
            </a:r>
            <a:r>
              <a:rPr lang="en-US" altLang="en-US" sz="2400" dirty="0" smtClean="0"/>
              <a:t> is no longer valid – </a:t>
            </a:r>
            <a:r>
              <a:rPr lang="en-US" altLang="en-US" sz="2400" i="1" dirty="0">
                <a:solidFill>
                  <a:srgbClr val="FF5935"/>
                </a:solidFill>
              </a:rPr>
              <a:t>Must update the test</a:t>
            </a:r>
          </a:p>
          <a:p>
            <a:r>
              <a:rPr lang="en-US" altLang="en-US" sz="2400" dirty="0" smtClean="0"/>
              <a:t>Sometimes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hard to decide </a:t>
            </a:r>
            <a:r>
              <a:rPr lang="en-US" altLang="en-US" sz="2400" dirty="0" smtClean="0"/>
              <a:t>which!!</a:t>
            </a:r>
          </a:p>
        </p:txBody>
      </p:sp>
    </p:spTree>
    <p:extLst>
      <p:ext uri="{BB962C8B-B14F-4D97-AF65-F5344CB8AC3E}">
        <p14:creationId xmlns:p14="http://schemas.microsoft.com/office/powerpoint/2010/main" val="68206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Evolving Tests Over Time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Changes to </a:t>
            </a:r>
            <a:r>
              <a:rPr lang="en-US" altLang="en-US" i="1" dirty="0" smtClean="0">
                <a:solidFill>
                  <a:srgbClr val="FF5935"/>
                </a:solidFill>
              </a:rPr>
              <a:t>external interfaces </a:t>
            </a:r>
            <a:r>
              <a:rPr lang="en-US" altLang="en-US" dirty="0" smtClean="0"/>
              <a:t>can sometimes cause all tests to fail</a:t>
            </a:r>
          </a:p>
          <a:p>
            <a:pPr lvl="1"/>
            <a:r>
              <a:rPr lang="en-US" altLang="en-US" dirty="0" smtClean="0"/>
              <a:t>Modern </a:t>
            </a:r>
            <a:r>
              <a:rPr lang="en-US" altLang="en-US" i="1" dirty="0" smtClean="0">
                <a:solidFill>
                  <a:srgbClr val="FF5935"/>
                </a:solidFill>
              </a:rPr>
              <a:t>capture/replay</a:t>
            </a:r>
            <a:r>
              <a:rPr lang="en-US" altLang="en-US" dirty="0" smtClean="0"/>
              <a:t> tools will not be fooled by trivial changes like color, format, and placement</a:t>
            </a:r>
          </a:p>
          <a:p>
            <a:pPr lvl="1"/>
            <a:r>
              <a:rPr lang="en-US" altLang="en-US" u="sng" dirty="0" smtClean="0">
                <a:solidFill>
                  <a:srgbClr val="FF5935"/>
                </a:solidFill>
              </a:rPr>
              <a:t>Automated scripts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can be changed automatically via global changes in an editor or by another script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Adding </a:t>
            </a:r>
            <a:r>
              <a:rPr lang="en-US" altLang="en-US" dirty="0" smtClean="0">
                <a:solidFill>
                  <a:schemeClr val="tx2"/>
                </a:solidFill>
              </a:rPr>
              <a:t>one test</a:t>
            </a:r>
            <a:r>
              <a:rPr lang="en-US" altLang="en-US" dirty="0" smtClean="0"/>
              <a:t> does not cost much – but over time the cost of these small additions start to pile up</a:t>
            </a:r>
          </a:p>
        </p:txBody>
      </p:sp>
    </p:spTree>
    <p:extLst>
      <p:ext uri="{BB962C8B-B14F-4D97-AF65-F5344CB8AC3E}">
        <p14:creationId xmlns:p14="http://schemas.microsoft.com/office/powerpoint/2010/main" val="405405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458200" cy="1143000"/>
          </a:xfrm>
        </p:spPr>
        <p:txBody>
          <a:bodyPr/>
          <a:lstStyle/>
          <a:p>
            <a:r>
              <a:rPr lang="en-US" altLang="en-US" sz="3800" dirty="0" smtClean="0"/>
              <a:t>Choosing Which Regression Tests to Run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2708275"/>
            <a:ext cx="7772400" cy="4530725"/>
          </a:xfrm>
        </p:spPr>
        <p:txBody>
          <a:bodyPr/>
          <a:lstStyle/>
          <a:p>
            <a:r>
              <a:rPr lang="en-US" altLang="en-US" sz="2000" dirty="0" smtClean="0"/>
              <a:t>When a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small change </a:t>
            </a:r>
            <a:r>
              <a:rPr lang="en-US" altLang="en-US" sz="2000" dirty="0" smtClean="0"/>
              <a:t>is made in the software, what portions of the software can be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impacted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by that change ?</a:t>
            </a:r>
          </a:p>
          <a:p>
            <a:r>
              <a:rPr lang="en-US" altLang="en-US" sz="2000" dirty="0" smtClean="0"/>
              <a:t>More directly,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which tests need to be re-run</a:t>
            </a:r>
            <a:r>
              <a:rPr lang="en-US" altLang="en-US" sz="2000" dirty="0" smtClean="0"/>
              <a:t>?</a:t>
            </a:r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Conservative approach</a:t>
            </a:r>
            <a:r>
              <a:rPr lang="en-US" altLang="en-US" sz="2000" dirty="0" smtClean="0"/>
              <a:t>: Run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all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tests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Cheap approach</a:t>
            </a:r>
            <a:r>
              <a:rPr lang="en-US" altLang="en-US" sz="2000" dirty="0" smtClean="0"/>
              <a:t>: Run only tests whose </a:t>
            </a:r>
            <a:r>
              <a:rPr lang="en-US" altLang="en-US" sz="2000" i="1" dirty="0">
                <a:solidFill>
                  <a:srgbClr val="FF5935"/>
                </a:solidFill>
              </a:rPr>
              <a:t>test</a:t>
            </a:r>
            <a:r>
              <a:rPr lang="en-US" altLang="en-US" sz="2000" dirty="0" smtClean="0">
                <a:solidFill>
                  <a:schemeClr val="tx2"/>
                </a:solidFill>
              </a:rPr>
              <a:t> </a:t>
            </a:r>
            <a:r>
              <a:rPr lang="en-US" altLang="en-US" sz="2000" i="1" dirty="0">
                <a:solidFill>
                  <a:srgbClr val="FF5935"/>
                </a:solidFill>
              </a:rPr>
              <a:t>requirements</a:t>
            </a:r>
            <a:r>
              <a:rPr lang="en-US" altLang="en-US" sz="2000" dirty="0" smtClean="0"/>
              <a:t> relate to the statements that were changed</a:t>
            </a:r>
          </a:p>
          <a:p>
            <a:pPr lvl="1"/>
            <a:r>
              <a:rPr lang="en-US" altLang="en-US" sz="2000" u="sng" dirty="0">
                <a:solidFill>
                  <a:srgbClr val="FF5935"/>
                </a:solidFill>
              </a:rPr>
              <a:t>Realistic approach</a:t>
            </a:r>
            <a:r>
              <a:rPr lang="en-US" altLang="en-US" sz="2000" dirty="0" smtClean="0"/>
              <a:t>: Consider how the </a:t>
            </a:r>
            <a:r>
              <a:rPr lang="en-US" altLang="en-US" sz="2000" i="1" dirty="0">
                <a:solidFill>
                  <a:srgbClr val="FF5935"/>
                </a:solidFill>
              </a:rPr>
              <a:t>changes propagate </a:t>
            </a:r>
            <a:r>
              <a:rPr lang="en-US" altLang="en-US" sz="2000" dirty="0" smtClean="0"/>
              <a:t>through the software</a:t>
            </a:r>
          </a:p>
          <a:p>
            <a:r>
              <a:rPr lang="en-US" altLang="en-US" sz="2000" dirty="0" smtClean="0"/>
              <a:t>Clearly, tests that </a:t>
            </a:r>
            <a:r>
              <a:rPr lang="en-US" altLang="en-US" sz="2000" i="1" dirty="0">
                <a:solidFill>
                  <a:srgbClr val="FF5935"/>
                </a:solidFill>
              </a:rPr>
              <a:t>never reach </a:t>
            </a:r>
            <a:r>
              <a:rPr lang="en-US" altLang="en-US" sz="2000" dirty="0" smtClean="0"/>
              <a:t>the modified statements do not need to be run</a:t>
            </a:r>
          </a:p>
          <a:p>
            <a:r>
              <a:rPr lang="en-US" altLang="en-US" sz="2000" dirty="0" smtClean="0"/>
              <a:t>Lots of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clever algorithms </a:t>
            </a:r>
            <a:r>
              <a:rPr lang="en-US" altLang="en-US" sz="2000" dirty="0" smtClean="0"/>
              <a:t>to perform CIA have been invented</a:t>
            </a:r>
          </a:p>
          <a:p>
            <a:pPr lvl="1"/>
            <a:r>
              <a:rPr lang="en-US" altLang="en-US" sz="2000" dirty="0" smtClean="0"/>
              <a:t>Few if any available in commercial tools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52500" y="1651000"/>
            <a:ext cx="7962900" cy="1016000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 dirty="0">
                <a:solidFill>
                  <a:schemeClr val="tx2"/>
                </a:solidFill>
              </a:rPr>
              <a:t>Change Impact Analysis</a:t>
            </a:r>
            <a:endParaRPr lang="en-US" sz="2400" dirty="0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How does a change impact the rest of the </a:t>
            </a:r>
            <a:r>
              <a:rPr lang="en-US" sz="2400" dirty="0" smtClean="0">
                <a:solidFill>
                  <a:schemeClr val="tx1"/>
                </a:solidFill>
              </a:rPr>
              <a:t>software?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02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Rationales for Selecting Tests to Re-Run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400" u="sng" dirty="0" smtClean="0">
                <a:solidFill>
                  <a:srgbClr val="FF5935"/>
                </a:solidFill>
              </a:rPr>
              <a:t>Inclusive</a:t>
            </a:r>
            <a:r>
              <a:rPr lang="en-US" altLang="en-US" sz="2400" dirty="0" smtClean="0"/>
              <a:t>: A selection technique is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inclusive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if it includes tests that are “</a:t>
            </a:r>
            <a:r>
              <a:rPr lang="en-US" altLang="en-US" sz="2400" i="1" dirty="0">
                <a:solidFill>
                  <a:srgbClr val="FF5935"/>
                </a:solidFill>
              </a:rPr>
              <a:t>modification revealing</a:t>
            </a:r>
            <a:r>
              <a:rPr lang="en-US" altLang="en-US" sz="2400" dirty="0" smtClean="0"/>
              <a:t>”</a:t>
            </a:r>
          </a:p>
          <a:p>
            <a:pPr lvl="1"/>
            <a:r>
              <a:rPr lang="en-US" altLang="en-US" sz="2200" dirty="0" smtClean="0"/>
              <a:t>Unsafe techniques have less than 100% inclusiveness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Precise</a:t>
            </a:r>
            <a:r>
              <a:rPr lang="en-US" altLang="en-US" sz="2400" dirty="0" smtClean="0"/>
              <a:t>: A selection technique is </a:t>
            </a:r>
            <a:r>
              <a:rPr lang="en-US" altLang="en-US" sz="2400" i="1" dirty="0">
                <a:solidFill>
                  <a:srgbClr val="FF5935"/>
                </a:solidFill>
              </a:rPr>
              <a:t>precise</a:t>
            </a:r>
            <a:r>
              <a:rPr lang="en-US" altLang="en-US" sz="2400" dirty="0" smtClean="0"/>
              <a:t> if it </a:t>
            </a:r>
            <a:r>
              <a:rPr lang="en-US" altLang="en-US" sz="2400" dirty="0" smtClean="0">
                <a:solidFill>
                  <a:schemeClr val="tx2"/>
                </a:solidFill>
              </a:rPr>
              <a:t>omits regression tests</a:t>
            </a:r>
            <a:r>
              <a:rPr lang="en-US" altLang="en-US" sz="2400" dirty="0" smtClean="0"/>
              <a:t> that are </a:t>
            </a:r>
            <a:r>
              <a:rPr lang="en-US" altLang="en-US" sz="2400" i="1" dirty="0">
                <a:solidFill>
                  <a:srgbClr val="FF5935"/>
                </a:solidFill>
              </a:rPr>
              <a:t>not</a:t>
            </a:r>
            <a:r>
              <a:rPr lang="en-US" altLang="en-US" sz="2400" dirty="0" smtClean="0"/>
              <a:t> modification revealing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Efficient</a:t>
            </a:r>
            <a:r>
              <a:rPr lang="en-US" altLang="en-US" sz="2400" dirty="0" smtClean="0"/>
              <a:t>: A selection technique is </a:t>
            </a:r>
            <a:r>
              <a:rPr lang="en-US" altLang="en-US" sz="2400" i="1" dirty="0">
                <a:solidFill>
                  <a:srgbClr val="FF5935"/>
                </a:solidFill>
              </a:rPr>
              <a:t>efficient</a:t>
            </a:r>
            <a:r>
              <a:rPr lang="en-US" altLang="en-US" sz="2400" dirty="0" smtClean="0"/>
              <a:t> if </a:t>
            </a:r>
            <a:r>
              <a:rPr lang="en-US" altLang="en-US" sz="2400" i="1" dirty="0">
                <a:solidFill>
                  <a:srgbClr val="FF5935"/>
                </a:solidFill>
              </a:rPr>
              <a:t>deciding</a:t>
            </a:r>
            <a:r>
              <a:rPr lang="en-US" altLang="en-US" sz="2400" dirty="0" smtClean="0"/>
              <a:t> what tests to omit is </a:t>
            </a:r>
            <a:r>
              <a:rPr lang="en-US" altLang="en-US" sz="2400" i="1" dirty="0">
                <a:solidFill>
                  <a:srgbClr val="FF5935"/>
                </a:solidFill>
              </a:rPr>
              <a:t>cheaper than running </a:t>
            </a:r>
            <a:r>
              <a:rPr lang="en-US" altLang="en-US" sz="2400" dirty="0" smtClean="0"/>
              <a:t>the omitted tests</a:t>
            </a:r>
          </a:p>
          <a:p>
            <a:pPr lvl="1"/>
            <a:r>
              <a:rPr lang="en-US" altLang="en-US" sz="2200" dirty="0" smtClean="0"/>
              <a:t>This can depend on how much automation is available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General</a:t>
            </a:r>
            <a:r>
              <a:rPr lang="en-US" altLang="en-US" sz="2400" dirty="0" smtClean="0"/>
              <a:t>: A selection technique is </a:t>
            </a:r>
            <a:r>
              <a:rPr lang="en-US" altLang="en-US" sz="2400" i="1" dirty="0">
                <a:solidFill>
                  <a:srgbClr val="FF5935"/>
                </a:solidFill>
              </a:rPr>
              <a:t>general</a:t>
            </a:r>
            <a:r>
              <a:rPr lang="en-US" altLang="en-US" sz="2400" dirty="0" smtClean="0"/>
              <a:t> if it applies to most </a:t>
            </a:r>
            <a:r>
              <a:rPr lang="en-US" altLang="en-US" sz="2400" i="1" dirty="0">
                <a:solidFill>
                  <a:srgbClr val="FF5935"/>
                </a:solidFill>
              </a:rPr>
              <a:t>practical situations</a:t>
            </a:r>
          </a:p>
          <a:p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390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Summary of Regression Testing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We spend far </a:t>
            </a:r>
            <a:r>
              <a:rPr lang="en-US" altLang="en-US" dirty="0" smtClean="0">
                <a:solidFill>
                  <a:schemeClr val="tx2"/>
                </a:solidFill>
              </a:rPr>
              <a:t>more time</a:t>
            </a:r>
            <a:r>
              <a:rPr lang="en-US" altLang="en-US" dirty="0" smtClean="0"/>
              <a:t> on regression testing than on testing new software</a:t>
            </a:r>
          </a:p>
          <a:p>
            <a:r>
              <a:rPr lang="en-US" altLang="en-US" dirty="0" smtClean="0"/>
              <a:t>If tests are based on </a:t>
            </a:r>
            <a:r>
              <a:rPr lang="en-US" altLang="en-US" i="1" dirty="0" smtClean="0">
                <a:solidFill>
                  <a:srgbClr val="FF5935"/>
                </a:solidFill>
              </a:rPr>
              <a:t>covering criteria</a:t>
            </a:r>
            <a:r>
              <a:rPr lang="en-US" altLang="en-US" dirty="0" smtClean="0"/>
              <a:t>, all problems are much </a:t>
            </a:r>
            <a:r>
              <a:rPr lang="en-US" altLang="en-US" i="1" dirty="0">
                <a:solidFill>
                  <a:srgbClr val="FF5935"/>
                </a:solidFill>
              </a:rPr>
              <a:t>simpler</a:t>
            </a:r>
          </a:p>
          <a:p>
            <a:pPr lvl="1"/>
            <a:r>
              <a:rPr lang="en-US" altLang="en-US" dirty="0" smtClean="0"/>
              <a:t>We know why each test was created</a:t>
            </a:r>
          </a:p>
          <a:p>
            <a:pPr lvl="1"/>
            <a:r>
              <a:rPr lang="en-US" altLang="en-US" dirty="0" smtClean="0"/>
              <a:t>We can make rationale decisions about whether to run each test</a:t>
            </a:r>
          </a:p>
          <a:p>
            <a:pPr lvl="1"/>
            <a:r>
              <a:rPr lang="en-US" altLang="en-US" dirty="0" smtClean="0"/>
              <a:t>We know when to delete the test</a:t>
            </a:r>
          </a:p>
          <a:p>
            <a:pPr lvl="1"/>
            <a:r>
              <a:rPr lang="en-US" altLang="en-US" dirty="0" smtClean="0"/>
              <a:t>We know when to modify the test</a:t>
            </a:r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Automating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regression testing will save much more than it will cost</a:t>
            </a:r>
          </a:p>
        </p:txBody>
      </p:sp>
    </p:spTree>
    <p:extLst>
      <p:ext uri="{BB962C8B-B14F-4D97-AF65-F5344CB8AC3E}">
        <p14:creationId xmlns:p14="http://schemas.microsoft.com/office/powerpoint/2010/main" val="388338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/>
              <a:t>Identifying Correct Outputs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endParaRPr lang="en-US" altLang="en-US" sz="2800" dirty="0" smtClean="0"/>
          </a:p>
          <a:p>
            <a:r>
              <a:rPr lang="en-US" altLang="en-US" sz="2400" dirty="0" smtClean="0"/>
              <a:t>With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simple software </a:t>
            </a:r>
            <a:r>
              <a:rPr lang="en-US" altLang="en-US" sz="2400" dirty="0" smtClean="0"/>
              <a:t>methods, we have a very clear idea whether outputs are correct or not</a:t>
            </a:r>
          </a:p>
          <a:p>
            <a:r>
              <a:rPr lang="en-US" altLang="en-US" sz="2400" dirty="0" smtClean="0"/>
              <a:t>But for most programs it’s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 so easy</a:t>
            </a:r>
          </a:p>
          <a:p>
            <a:r>
              <a:rPr lang="en-US" altLang="en-US" sz="2400" dirty="0">
                <a:solidFill>
                  <a:srgbClr val="FF5935"/>
                </a:solidFill>
              </a:rPr>
              <a:t>F</a:t>
            </a:r>
            <a:r>
              <a:rPr lang="en-US" altLang="en-US" sz="2400" dirty="0" smtClean="0">
                <a:solidFill>
                  <a:srgbClr val="FF5935"/>
                </a:solidFill>
              </a:rPr>
              <a:t>our general methods </a:t>
            </a:r>
            <a:r>
              <a:rPr lang="en-US" altLang="en-US" sz="2400" dirty="0" smtClean="0"/>
              <a:t>for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checking outputs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400" u="sng" dirty="0" smtClean="0">
                <a:solidFill>
                  <a:srgbClr val="FF5935"/>
                </a:solidFill>
              </a:rPr>
              <a:t>Direct verification</a:t>
            </a:r>
          </a:p>
          <a:p>
            <a:pPr lvl="1"/>
            <a:r>
              <a:rPr lang="en-US" altLang="en-US" sz="2400" u="sng" dirty="0">
                <a:solidFill>
                  <a:srgbClr val="FF5935"/>
                </a:solidFill>
              </a:rPr>
              <a:t>Redundant computation</a:t>
            </a:r>
          </a:p>
          <a:p>
            <a:pPr lvl="1"/>
            <a:r>
              <a:rPr lang="en-US" altLang="en-US" sz="2400" u="sng" dirty="0">
                <a:solidFill>
                  <a:srgbClr val="FF5935"/>
                </a:solidFill>
              </a:rPr>
              <a:t>Consistency checks</a:t>
            </a:r>
          </a:p>
          <a:p>
            <a:pPr lvl="1"/>
            <a:r>
              <a:rPr lang="en-US" altLang="en-US" sz="2400" u="sng" dirty="0">
                <a:solidFill>
                  <a:srgbClr val="FF5935"/>
                </a:solidFill>
              </a:rPr>
              <a:t>Data redundancy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914400" y="1651000"/>
            <a:ext cx="7772400" cy="461665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Does </a:t>
            </a:r>
            <a:r>
              <a:rPr lang="en-US" sz="2400" dirty="0">
                <a:solidFill>
                  <a:schemeClr val="tx1"/>
                </a:solidFill>
              </a:rPr>
              <a:t>a program execute correctly on a specific </a:t>
            </a:r>
            <a:r>
              <a:rPr lang="en-US" sz="2400" dirty="0" smtClean="0">
                <a:solidFill>
                  <a:schemeClr val="tx1"/>
                </a:solidFill>
              </a:rPr>
              <a:t>input?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2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 autoUpdateAnimBg="0"/>
      <p:bldP spid="282628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Direct Verification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endParaRPr lang="en-US" altLang="en-US" sz="1900" dirty="0"/>
          </a:p>
          <a:p>
            <a:pPr lvl="2"/>
            <a:endParaRPr lang="en-US" altLang="en-US" sz="1900" dirty="0" smtClean="0"/>
          </a:p>
          <a:p>
            <a:r>
              <a:rPr lang="en-US" altLang="en-US" sz="2400" dirty="0" smtClean="0"/>
              <a:t>Appealing because it eliminates some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human error</a:t>
            </a:r>
          </a:p>
          <a:p>
            <a:r>
              <a:rPr lang="en-US" altLang="en-US" sz="2400" dirty="0" smtClean="0"/>
              <a:t>Fairly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expensive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– requiring more programming</a:t>
            </a:r>
          </a:p>
          <a:p>
            <a:r>
              <a:rPr lang="en-US" altLang="en-US" sz="2400" dirty="0" smtClean="0"/>
              <a:t>Verifying outputs is deceptively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hard</a:t>
            </a:r>
          </a:p>
          <a:p>
            <a:pPr lvl="1"/>
            <a:r>
              <a:rPr lang="en-US" altLang="en-US" sz="2400" dirty="0" smtClean="0"/>
              <a:t>One difficulty is getting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post-conditions</a:t>
            </a:r>
            <a:r>
              <a:rPr lang="en-US" altLang="en-US" sz="2400" dirty="0" smtClean="0"/>
              <a:t> right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Not</a:t>
            </a:r>
            <a:r>
              <a:rPr lang="en-US" altLang="en-US" sz="2400" dirty="0" smtClean="0">
                <a:solidFill>
                  <a:schemeClr val="tx2"/>
                </a:solidFill>
              </a:rPr>
              <a:t>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always possible </a:t>
            </a:r>
            <a:r>
              <a:rPr lang="en-US" altLang="en-US" sz="2400" dirty="0" smtClean="0"/>
              <a:t>– we do not always know the correct answer</a:t>
            </a:r>
          </a:p>
          <a:p>
            <a:pPr lvl="1"/>
            <a:r>
              <a:rPr lang="en-US" altLang="en-US" sz="2400" dirty="0" smtClean="0"/>
              <a:t>Probabilistic behavior!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14400" y="1671637"/>
            <a:ext cx="7772400" cy="461963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2"/>
                </a:solidFill>
              </a:rPr>
              <a:t>Using a program to check the answer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7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6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Verification Example</a:t>
            </a:r>
            <a:r>
              <a:rPr lang="en-US" altLang="en-US" sz="2800" dirty="0" smtClean="0"/>
              <a:t> (1/2)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Consider a simple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sort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method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Post-condition</a:t>
            </a:r>
            <a:r>
              <a:rPr lang="en-US" altLang="en-US" sz="2400" dirty="0" smtClean="0"/>
              <a:t>: Array is in sorted order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319337" y="2641600"/>
          <a:ext cx="18415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248"/>
                <a:gridCol w="449756"/>
                <a:gridCol w="457252"/>
                <a:gridCol w="472244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92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3662" y="2616200"/>
            <a:ext cx="966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Input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60475" y="2994025"/>
            <a:ext cx="1069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Output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2319337" y="3011487"/>
          <a:ext cx="18415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248"/>
                <a:gridCol w="449756"/>
                <a:gridCol w="457252"/>
                <a:gridCol w="472244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141787" y="2878137"/>
            <a:ext cx="1947863" cy="630238"/>
            <a:chOff x="3365292" y="2256020"/>
            <a:chExt cx="1948722" cy="629587"/>
          </a:xfrm>
        </p:grpSpPr>
        <p:sp>
          <p:nvSpPr>
            <p:cNvPr id="38993" name="Oval 9"/>
            <p:cNvSpPr>
              <a:spLocks noChangeArrowheads="1"/>
            </p:cNvSpPr>
            <p:nvPr/>
          </p:nvSpPr>
          <p:spPr bwMode="auto">
            <a:xfrm>
              <a:off x="3957404" y="2256020"/>
              <a:ext cx="1356610" cy="629587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>
                  <a:solidFill>
                    <a:schemeClr val="tx2"/>
                  </a:solidFill>
                </a:rPr>
                <a:t>Oops !</a:t>
              </a:r>
            </a:p>
          </p:txBody>
        </p:sp>
        <p:cxnSp>
          <p:nvCxnSpPr>
            <p:cNvPr id="38994" name="Straight Connector 11"/>
            <p:cNvCxnSpPr>
              <a:cxnSpLocks noChangeShapeType="1"/>
            </p:cNvCxnSpPr>
            <p:nvPr/>
          </p:nvCxnSpPr>
          <p:spPr bwMode="auto">
            <a:xfrm rot="10800000">
              <a:off x="3365292" y="2567065"/>
              <a:ext cx="592112" cy="7496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60475" y="3370262"/>
            <a:ext cx="1069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Output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2319337" y="3389312"/>
          <a:ext cx="18415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248"/>
                <a:gridCol w="449756"/>
                <a:gridCol w="457252"/>
                <a:gridCol w="472244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92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143375" y="3255962"/>
            <a:ext cx="1949450" cy="630238"/>
            <a:chOff x="3365292" y="2256020"/>
            <a:chExt cx="1948722" cy="629587"/>
          </a:xfrm>
        </p:grpSpPr>
        <p:sp>
          <p:nvSpPr>
            <p:cNvPr id="38991" name="Oval 17"/>
            <p:cNvSpPr>
              <a:spLocks noChangeArrowheads="1"/>
            </p:cNvSpPr>
            <p:nvPr/>
          </p:nvSpPr>
          <p:spPr bwMode="auto">
            <a:xfrm>
              <a:off x="3957404" y="2256020"/>
              <a:ext cx="1356610" cy="629587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2"/>
                  </a:solidFill>
                </a:rPr>
                <a:t>Oops !</a:t>
              </a:r>
            </a:p>
          </p:txBody>
        </p:sp>
        <p:cxnSp>
          <p:nvCxnSpPr>
            <p:cNvPr id="38992" name="Straight Connector 18"/>
            <p:cNvCxnSpPr>
              <a:cxnSpLocks noChangeShapeType="1"/>
            </p:cNvCxnSpPr>
            <p:nvPr/>
          </p:nvCxnSpPr>
          <p:spPr bwMode="auto">
            <a:xfrm rot="10800000">
              <a:off x="3365292" y="2567065"/>
              <a:ext cx="592112" cy="7496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914400" y="3898900"/>
            <a:ext cx="8001001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lvl="0" indent="-342900" eaLnBrk="0" hangingPunct="0">
              <a:spcBef>
                <a:spcPct val="20000"/>
              </a:spcBef>
              <a:buClr>
                <a:srgbClr val="B2B2B2"/>
              </a:buClr>
              <a:buSzPct val="90000"/>
              <a:buFont typeface="Wingdings" pitchFamily="2" charset="2"/>
              <a:buChar char="n"/>
            </a:pPr>
            <a:r>
              <a:rPr lang="en-US" altLang="en-US" sz="2400" u="sng" dirty="0">
                <a:solidFill>
                  <a:srgbClr val="FF5935"/>
                </a:solidFill>
                <a:latin typeface="+mn-lt"/>
                <a:cs typeface="+mn-cs"/>
              </a:rPr>
              <a:t>Post-condition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+mn-cs"/>
              </a:rPr>
              <a:t>: Array </a:t>
            </a:r>
            <a:r>
              <a:rPr lang="en-US" sz="2400" kern="0" dirty="0" smtClean="0">
                <a:solidFill>
                  <a:schemeClr val="tx1"/>
                </a:solidFill>
                <a:latin typeface="+mn-lt"/>
              </a:rPr>
              <a:t>sorted </a:t>
            </a:r>
            <a:r>
              <a:rPr lang="en-US" sz="2400" kern="0" dirty="0">
                <a:solidFill>
                  <a:schemeClr val="tx1"/>
                </a:solidFill>
                <a:latin typeface="+mn-lt"/>
              </a:rPr>
              <a:t>from lowest to highest and contains all the elements from the input array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2319337" y="4884738"/>
          <a:ext cx="18415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248"/>
                <a:gridCol w="449756"/>
                <a:gridCol w="457252"/>
                <a:gridCol w="472244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87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87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63662" y="4859338"/>
            <a:ext cx="966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Input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260475" y="5237163"/>
            <a:ext cx="1069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Output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2319337" y="5270500"/>
          <a:ext cx="18415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248"/>
                <a:gridCol w="449756"/>
                <a:gridCol w="457252"/>
                <a:gridCol w="472244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87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0" marR="91450" marT="45798" marB="45798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4090987" y="5121275"/>
            <a:ext cx="1949450" cy="630238"/>
            <a:chOff x="3365292" y="2256020"/>
            <a:chExt cx="1948722" cy="629587"/>
          </a:xfrm>
        </p:grpSpPr>
        <p:sp>
          <p:nvSpPr>
            <p:cNvPr id="38989" name="Oval 30"/>
            <p:cNvSpPr>
              <a:spLocks noChangeArrowheads="1"/>
            </p:cNvSpPr>
            <p:nvPr/>
          </p:nvSpPr>
          <p:spPr bwMode="auto">
            <a:xfrm>
              <a:off x="3957404" y="2256020"/>
              <a:ext cx="1356610" cy="629587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tx2"/>
                  </a:solidFill>
                </a:rPr>
                <a:t>Oops !</a:t>
              </a:r>
            </a:p>
          </p:txBody>
        </p:sp>
        <p:cxnSp>
          <p:nvCxnSpPr>
            <p:cNvPr id="38990" name="Straight Connector 31"/>
            <p:cNvCxnSpPr>
              <a:cxnSpLocks noChangeShapeType="1"/>
            </p:cNvCxnSpPr>
            <p:nvPr/>
          </p:nvCxnSpPr>
          <p:spPr bwMode="auto">
            <a:xfrm rot="10800000">
              <a:off x="3365292" y="2567065"/>
              <a:ext cx="592112" cy="7496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914401" y="5805488"/>
            <a:ext cx="800100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marL="342900" lvl="0" indent="-342900" eaLnBrk="0" hangingPunct="0">
              <a:spcBef>
                <a:spcPct val="20000"/>
              </a:spcBef>
              <a:buClr>
                <a:srgbClr val="B2B2B2"/>
              </a:buClr>
              <a:buSzPct val="90000"/>
              <a:buFont typeface="Wingdings" pitchFamily="2" charset="2"/>
              <a:buChar char="n"/>
            </a:pPr>
            <a:r>
              <a:rPr lang="en-US" altLang="en-US" sz="2400" b="0" u="sng" dirty="0">
                <a:solidFill>
                  <a:srgbClr val="FF5935"/>
                </a:solidFill>
                <a:latin typeface="+mn-lt"/>
                <a:cs typeface="+mn-cs"/>
              </a:rPr>
              <a:t>Post-condition</a:t>
            </a:r>
            <a:r>
              <a:rPr lang="en-US" altLang="en-US" sz="2400" b="0" kern="0" dirty="0">
                <a:solidFill>
                  <a:srgbClr val="000000"/>
                </a:solidFill>
                <a:latin typeface="Arial"/>
              </a:rPr>
              <a:t>: Array </a:t>
            </a:r>
            <a:r>
              <a:rPr lang="en-US" altLang="en-US" sz="2400" b="0" kern="0" dirty="0" smtClean="0">
                <a:solidFill>
                  <a:srgbClr val="000000"/>
                </a:solidFill>
                <a:latin typeface="Arial"/>
              </a:rPr>
              <a:t>sorted </a:t>
            </a:r>
            <a:r>
              <a:rPr lang="en-US" altLang="en-US" sz="2400" b="0" kern="0" dirty="0">
                <a:solidFill>
                  <a:srgbClr val="000000"/>
                </a:solidFill>
                <a:latin typeface="Arial"/>
              </a:rPr>
              <a:t>from lowest to highest and is a permutation of the input array</a:t>
            </a:r>
          </a:p>
        </p:txBody>
      </p:sp>
    </p:spTree>
    <p:extLst>
      <p:ext uri="{BB962C8B-B14F-4D97-AF65-F5344CB8AC3E}">
        <p14:creationId xmlns:p14="http://schemas.microsoft.com/office/powerpoint/2010/main" val="255475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25" grpId="0"/>
      <p:bldP spid="27" grpId="0"/>
      <p:bldP spid="28" grpId="0"/>
      <p:bldP spid="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Verification Example</a:t>
            </a:r>
            <a:r>
              <a:rPr lang="en-US" altLang="en-US" sz="2800" dirty="0" smtClean="0"/>
              <a:t> (2/2)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 smtClean="0"/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n-US" altLang="en-US" dirty="0" smtClean="0"/>
          </a:p>
          <a:p>
            <a:pPr marL="2286000" lvl="5" indent="0">
              <a:buNone/>
            </a:pPr>
            <a:endParaRPr lang="en-US" altLang="en-US" dirty="0" smtClean="0"/>
          </a:p>
          <a:p>
            <a:pPr marL="2286000" lvl="5" indent="0">
              <a:buNone/>
            </a:pPr>
            <a:endParaRPr lang="en-US" altLang="en-US" dirty="0"/>
          </a:p>
          <a:p>
            <a:pPr marL="2286000" lvl="5" indent="0">
              <a:buNone/>
            </a:pPr>
            <a:endParaRPr lang="en-US" altLang="en-US" dirty="0"/>
          </a:p>
          <a:p>
            <a:r>
              <a:rPr lang="en-US" altLang="en-US" dirty="0" smtClean="0"/>
              <a:t>This is almost as </a:t>
            </a:r>
            <a:r>
              <a:rPr lang="en-US" altLang="en-US" i="1" dirty="0" smtClean="0">
                <a:solidFill>
                  <a:srgbClr val="FF5935"/>
                </a:solidFill>
              </a:rPr>
              <a:t>complicated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as the sort method under test !</a:t>
            </a:r>
          </a:p>
          <a:p>
            <a:r>
              <a:rPr lang="en-US" altLang="en-US" dirty="0" smtClean="0"/>
              <a:t>We can easily make </a:t>
            </a:r>
            <a:r>
              <a:rPr lang="en-US" altLang="en-US" i="1" dirty="0">
                <a:solidFill>
                  <a:srgbClr val="FF5935"/>
                </a:solidFill>
              </a:rPr>
              <a:t>mistakes</a:t>
            </a:r>
            <a:r>
              <a:rPr lang="en-US" altLang="en-US" dirty="0" smtClean="0"/>
              <a:t> in the verification methods</a:t>
            </a:r>
          </a:p>
        </p:txBody>
      </p:sp>
      <p:sp>
        <p:nvSpPr>
          <p:cNvPr id="39942" name="Text Box 4"/>
          <p:cNvSpPr txBox="1">
            <a:spLocks noChangeArrowheads="1"/>
          </p:cNvSpPr>
          <p:nvPr/>
        </p:nvSpPr>
        <p:spPr bwMode="auto">
          <a:xfrm>
            <a:off x="231775" y="1630362"/>
            <a:ext cx="8836025" cy="3170238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Input : Array A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Make copy B of A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Sort A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// Verify A is a permutation of B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Check A and B are of the same size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For each object in A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   Check if object appears in A and B the same number of times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// Verify A is ordered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for each index I but last in A</a:t>
            </a:r>
          </a:p>
          <a:p>
            <a:r>
              <a:rPr lang="en-US" altLang="en-US">
                <a:solidFill>
                  <a:schemeClr val="tx1"/>
                </a:solidFill>
                <a:latin typeface="Comic Sans MS" pitchFamily="66" charset="0"/>
              </a:rPr>
              <a:t>      Check if A [i] &lt;= A [i+1]</a:t>
            </a:r>
          </a:p>
        </p:txBody>
      </p:sp>
    </p:spTree>
    <p:extLst>
      <p:ext uri="{BB962C8B-B14F-4D97-AF65-F5344CB8AC3E}">
        <p14:creationId xmlns:p14="http://schemas.microsoft.com/office/powerpoint/2010/main" val="284193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 smtClean="0"/>
              <a:t>Managing the Test Process</a:t>
            </a:r>
            <a:endParaRPr lang="en-GB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The V-model of Development</a:t>
            </a:r>
          </a:p>
          <a:p>
            <a:endParaRPr lang="en-US" dirty="0"/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80010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46025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Redundant Computation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1200" dirty="0" smtClean="0"/>
          </a:p>
          <a:p>
            <a:pPr marL="0" indent="0">
              <a:buNone/>
            </a:pPr>
            <a:endParaRPr lang="en-US" altLang="en-US" sz="1800" dirty="0"/>
          </a:p>
          <a:p>
            <a:r>
              <a:rPr lang="en-US" altLang="en-US" sz="2000" dirty="0" smtClean="0"/>
              <a:t>Write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two programs </a:t>
            </a:r>
            <a:r>
              <a:rPr lang="en-US" altLang="en-US" sz="2000" dirty="0" smtClean="0"/>
              <a:t>– check that they produce the same answer</a:t>
            </a:r>
          </a:p>
          <a:p>
            <a:r>
              <a:rPr lang="en-US" altLang="en-US" sz="2000" dirty="0" smtClean="0"/>
              <a:t>Very </a:t>
            </a:r>
            <a:r>
              <a:rPr lang="en-US" altLang="en-US" sz="2000" dirty="0" smtClean="0">
                <a:solidFill>
                  <a:schemeClr val="tx2"/>
                </a:solidFill>
              </a:rPr>
              <a:t>expensive</a:t>
            </a:r>
            <a:r>
              <a:rPr lang="en-US" altLang="en-US" sz="2000" dirty="0" smtClean="0"/>
              <a:t>!</a:t>
            </a:r>
          </a:p>
          <a:p>
            <a:r>
              <a:rPr lang="en-US" altLang="en-US" sz="2000" dirty="0" smtClean="0"/>
              <a:t>Problem of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coincident</a:t>
            </a:r>
            <a:r>
              <a:rPr lang="en-US" altLang="en-US" sz="2000" dirty="0" smtClean="0">
                <a:solidFill>
                  <a:schemeClr val="tx2"/>
                </a:solidFill>
              </a:rPr>
              <a:t> </a:t>
            </a:r>
            <a:r>
              <a:rPr lang="en-US" altLang="en-US" sz="2000" i="1" dirty="0">
                <a:solidFill>
                  <a:srgbClr val="FF5935"/>
                </a:solidFill>
              </a:rPr>
              <a:t>failures</a:t>
            </a:r>
          </a:p>
          <a:p>
            <a:pPr lvl="1"/>
            <a:r>
              <a:rPr lang="en-US" altLang="en-US" sz="2000" dirty="0" smtClean="0"/>
              <a:t>That is, both programs fail on the same input</a:t>
            </a:r>
          </a:p>
          <a:p>
            <a:pPr lvl="1"/>
            <a:r>
              <a:rPr lang="en-US" altLang="en-US" sz="2000" dirty="0" smtClean="0"/>
              <a:t>Sadly,  the “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independent failure assumption</a:t>
            </a:r>
            <a:r>
              <a:rPr lang="en-US" altLang="en-US" sz="2000" dirty="0" smtClean="0"/>
              <a:t>” is </a:t>
            </a:r>
            <a:r>
              <a:rPr lang="en-US" altLang="en-US" sz="2000" dirty="0" smtClean="0">
                <a:solidFill>
                  <a:schemeClr val="tx2"/>
                </a:solidFill>
              </a:rPr>
              <a:t>not</a:t>
            </a:r>
            <a:r>
              <a:rPr lang="en-US" altLang="en-US" sz="2000" dirty="0" smtClean="0"/>
              <a:t> valid in general</a:t>
            </a:r>
          </a:p>
          <a:p>
            <a:r>
              <a:rPr lang="en-US" altLang="en-US" sz="2000" dirty="0" smtClean="0"/>
              <a:t>This works best if completely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different algorithms </a:t>
            </a:r>
            <a:r>
              <a:rPr lang="en-US" altLang="en-US" sz="2000" dirty="0" smtClean="0"/>
              <a:t>can be used</a:t>
            </a:r>
          </a:p>
          <a:p>
            <a:pPr lvl="1"/>
            <a:r>
              <a:rPr lang="en-US" altLang="en-US" sz="2000" dirty="0" smtClean="0"/>
              <a:t>Not clear exactly what “completely different” means</a:t>
            </a:r>
          </a:p>
          <a:p>
            <a:r>
              <a:rPr lang="en-US" altLang="en-US" sz="2000" dirty="0" smtClean="0"/>
              <a:t>Consider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regression testing</a:t>
            </a:r>
          </a:p>
          <a:p>
            <a:pPr lvl="1"/>
            <a:r>
              <a:rPr lang="en-US" altLang="en-US" sz="2000" dirty="0" smtClean="0"/>
              <a:t>Current software checked against prior version</a:t>
            </a:r>
          </a:p>
          <a:p>
            <a:pPr lvl="1"/>
            <a:r>
              <a:rPr lang="en-US" altLang="en-US" sz="2000" dirty="0" smtClean="0"/>
              <a:t>Special form of redundant computation</a:t>
            </a:r>
          </a:p>
          <a:p>
            <a:pPr lvl="1"/>
            <a:r>
              <a:rPr lang="en-US" altLang="en-US" sz="2000" dirty="0" smtClean="0"/>
              <a:t>Clearly, independence assumption does not hold</a:t>
            </a:r>
          </a:p>
          <a:p>
            <a:pPr lvl="2"/>
            <a:r>
              <a:rPr lang="en-US" altLang="en-US" sz="1800" dirty="0" smtClean="0"/>
              <a:t>But still extremely powerful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14400" y="1671637"/>
            <a:ext cx="7772400" cy="461963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2"/>
                </a:solidFill>
              </a:rPr>
              <a:t>Computing the answer in a different way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  <p:bldP spid="6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Consistency Checks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r>
              <a:rPr lang="en-US" altLang="en-US" sz="2400" dirty="0" smtClean="0"/>
              <a:t>Check if 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probability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is negative or larger than one</a:t>
            </a:r>
          </a:p>
          <a:p>
            <a:r>
              <a:rPr lang="en-US" altLang="en-US" sz="2400" dirty="0" smtClean="0"/>
              <a:t>Check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assertions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or </a:t>
            </a:r>
            <a:r>
              <a:rPr lang="en-US" altLang="en-US" sz="2400" i="1" dirty="0">
                <a:solidFill>
                  <a:srgbClr val="FF5935"/>
                </a:solidFill>
              </a:rPr>
              <a:t>invariants</a:t>
            </a:r>
          </a:p>
          <a:p>
            <a:pPr lvl="1"/>
            <a:r>
              <a:rPr lang="en-US" altLang="en-US" sz="2400" dirty="0" smtClean="0"/>
              <a:t>No duplicates</a:t>
            </a:r>
          </a:p>
          <a:p>
            <a:pPr lvl="1"/>
            <a:r>
              <a:rPr lang="en-US" altLang="en-US" sz="2400" dirty="0" smtClean="0"/>
              <a:t>Cost is greater than zero</a:t>
            </a:r>
          </a:p>
          <a:p>
            <a:pPr lvl="1"/>
            <a:r>
              <a:rPr lang="en-US" altLang="en-US" sz="2400" dirty="0" smtClean="0"/>
              <a:t>Internal consistency constraints in databases or objects</a:t>
            </a:r>
          </a:p>
          <a:p>
            <a:r>
              <a:rPr lang="en-US" altLang="en-US" sz="2400" dirty="0" smtClean="0"/>
              <a:t>These are only </a:t>
            </a:r>
            <a:r>
              <a:rPr lang="en-US" altLang="en-US" sz="2400" i="1" dirty="0">
                <a:solidFill>
                  <a:srgbClr val="FF5935"/>
                </a:solidFill>
              </a:rPr>
              <a:t>partial solutions </a:t>
            </a:r>
            <a:r>
              <a:rPr lang="en-US" altLang="en-US" sz="2400" dirty="0" smtClean="0"/>
              <a:t>and does not always apply, but is very useful within those limits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52500" y="1671637"/>
            <a:ext cx="7734300" cy="461963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2"/>
                </a:solidFill>
              </a:rPr>
              <a:t>Check part of the answer to see if it makes sense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6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  <p:bldP spid="6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 Redundancy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pPr marL="0" indent="0">
              <a:buNone/>
            </a:pPr>
            <a:endParaRPr lang="en-US" altLang="en-US" sz="1800" dirty="0" smtClean="0"/>
          </a:p>
          <a:p>
            <a:pPr marL="0" indent="0">
              <a:buNone/>
            </a:pPr>
            <a:endParaRPr lang="en-US" altLang="en-US" sz="1800" dirty="0"/>
          </a:p>
          <a:p>
            <a:r>
              <a:rPr lang="en-US" altLang="en-US" sz="2400" dirty="0" smtClean="0"/>
              <a:t>Check for “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identities</a:t>
            </a:r>
            <a:r>
              <a:rPr lang="en-US" altLang="en-US" sz="2400" dirty="0" smtClean="0"/>
              <a:t>”</a:t>
            </a:r>
          </a:p>
          <a:p>
            <a:pPr lvl="1"/>
            <a:r>
              <a:rPr lang="en-US" altLang="en-US" sz="2000" dirty="0" smtClean="0"/>
              <a:t>Testing </a:t>
            </a:r>
            <a:r>
              <a:rPr lang="en-US" altLang="en-US" sz="2000" i="1" dirty="0" smtClean="0"/>
              <a:t>sin (x) : sin(</a:t>
            </a:r>
            <a:r>
              <a:rPr lang="en-US" altLang="en-US" sz="2000" i="1" dirty="0" err="1" smtClean="0"/>
              <a:t>a+b</a:t>
            </a:r>
            <a:r>
              <a:rPr lang="en-US" altLang="en-US" sz="2000" i="1" dirty="0" smtClean="0"/>
              <a:t>) = sin(a)cos(b) + cos(a)sin(b)</a:t>
            </a:r>
          </a:p>
          <a:p>
            <a:pPr lvl="2"/>
            <a:r>
              <a:rPr lang="en-US" altLang="en-US" sz="1800" dirty="0" smtClean="0"/>
              <a:t>Choose </a:t>
            </a:r>
            <a:r>
              <a:rPr lang="en-US" altLang="en-US" sz="1800" i="1" dirty="0" smtClean="0"/>
              <a:t>a</a:t>
            </a:r>
            <a:r>
              <a:rPr lang="en-US" altLang="en-US" sz="1800" dirty="0" smtClean="0"/>
              <a:t> at random</a:t>
            </a:r>
          </a:p>
          <a:p>
            <a:pPr lvl="2"/>
            <a:r>
              <a:rPr lang="en-US" altLang="en-US" sz="1800" dirty="0" smtClean="0"/>
              <a:t>Set </a:t>
            </a:r>
            <a:r>
              <a:rPr lang="en-US" altLang="en-US" sz="1800" i="1" dirty="0" smtClean="0"/>
              <a:t>b=x-a</a:t>
            </a:r>
          </a:p>
          <a:p>
            <a:pPr lvl="2"/>
            <a:r>
              <a:rPr lang="en-US" altLang="en-US" sz="1800" dirty="0" smtClean="0"/>
              <a:t>Note failure independence of </a:t>
            </a:r>
            <a:r>
              <a:rPr lang="en-US" altLang="en-US" sz="1800" i="1" dirty="0" smtClean="0"/>
              <a:t>sin(x), sin(a)</a:t>
            </a:r>
          </a:p>
          <a:p>
            <a:pPr lvl="2"/>
            <a:r>
              <a:rPr lang="en-US" altLang="en-US" sz="1800" dirty="0" smtClean="0"/>
              <a:t>Repeat process as often as desired; choose different values for </a:t>
            </a:r>
            <a:r>
              <a:rPr lang="en-US" altLang="en-US" sz="1800" i="1" dirty="0" smtClean="0"/>
              <a:t>a</a:t>
            </a:r>
          </a:p>
          <a:p>
            <a:pPr lvl="2"/>
            <a:r>
              <a:rPr lang="en-US" altLang="en-US" sz="1800" dirty="0" smtClean="0"/>
              <a:t>Possible to have arbitrarily high confidence in correctness assessment</a:t>
            </a:r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Inserting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an element into a structure and </a:t>
            </a:r>
            <a:r>
              <a:rPr lang="en-US" altLang="en-US" sz="2000" dirty="0" smtClean="0">
                <a:solidFill>
                  <a:schemeClr val="tx2"/>
                </a:solidFill>
              </a:rPr>
              <a:t>removing</a:t>
            </a:r>
            <a:r>
              <a:rPr lang="en-US" altLang="en-US" sz="2000" dirty="0" smtClean="0"/>
              <a:t> it</a:t>
            </a:r>
          </a:p>
          <a:p>
            <a:r>
              <a:rPr lang="en-US" altLang="en-US" sz="2400" dirty="0" smtClean="0"/>
              <a:t>These are only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partial solutions </a:t>
            </a:r>
            <a:r>
              <a:rPr lang="en-US" altLang="en-US" sz="2400" dirty="0" smtClean="0"/>
              <a:t>and does not always apply, but is very useful within those limits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14400" y="1663700"/>
            <a:ext cx="7772400" cy="469900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>
                <a:solidFill>
                  <a:schemeClr val="tx2"/>
                </a:solidFill>
              </a:rPr>
              <a:t>Compare results of different </a:t>
            </a:r>
            <a:r>
              <a:rPr lang="en-US" sz="2400" i="1">
                <a:solidFill>
                  <a:schemeClr val="tx2"/>
                </a:solidFill>
              </a:rPr>
              <a:t>inputs</a:t>
            </a:r>
            <a:endParaRPr lang="en-US" sz="240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83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6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Summary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305800" cy="4530725"/>
          </a:xfrm>
        </p:spPr>
        <p:txBody>
          <a:bodyPr/>
          <a:lstStyle/>
          <a:p>
            <a:r>
              <a:rPr lang="en-US" altLang="en-US" sz="2200" dirty="0" smtClean="0"/>
              <a:t>A major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obstacle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to the adoption of advanced test criteria is that they affect the </a:t>
            </a:r>
            <a:r>
              <a:rPr lang="en-US" altLang="en-US" sz="2200" dirty="0" smtClean="0">
                <a:solidFill>
                  <a:srgbClr val="FF5050"/>
                </a:solidFill>
              </a:rPr>
              <a:t>process</a:t>
            </a:r>
          </a:p>
          <a:p>
            <a:pPr lvl="1"/>
            <a:r>
              <a:rPr lang="en-US" altLang="en-US" sz="2000" dirty="0" smtClean="0"/>
              <a:t>It is very hard to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change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a </a:t>
            </a:r>
            <a:r>
              <a:rPr lang="en-US" altLang="en-US" sz="2000" dirty="0" smtClean="0">
                <a:solidFill>
                  <a:srgbClr val="FF5050"/>
                </a:solidFill>
              </a:rPr>
              <a:t>process</a:t>
            </a:r>
          </a:p>
          <a:p>
            <a:pPr lvl="1"/>
            <a:r>
              <a:rPr lang="en-US" altLang="en-US" sz="2000" dirty="0" smtClean="0"/>
              <a:t>Changing </a:t>
            </a:r>
            <a:r>
              <a:rPr lang="en-US" altLang="en-US" sz="2000" dirty="0" smtClean="0">
                <a:solidFill>
                  <a:srgbClr val="FF5050"/>
                </a:solidFill>
              </a:rPr>
              <a:t>process</a:t>
            </a:r>
            <a:r>
              <a:rPr lang="en-US" altLang="en-US" sz="2000" dirty="0" smtClean="0"/>
              <a:t> is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required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to move to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level 3 or level 4 </a:t>
            </a:r>
            <a:r>
              <a:rPr lang="en-US" altLang="en-US" sz="2000" dirty="0" smtClean="0"/>
              <a:t>thinking</a:t>
            </a:r>
          </a:p>
          <a:p>
            <a:r>
              <a:rPr lang="en-US" altLang="en-US" sz="2200" dirty="0" smtClean="0"/>
              <a:t>Most testing is actually </a:t>
            </a:r>
            <a:r>
              <a:rPr lang="en-US" altLang="en-US" sz="2200" i="1" dirty="0">
                <a:solidFill>
                  <a:srgbClr val="FF5935"/>
                </a:solidFill>
              </a:rPr>
              <a:t>regression</a:t>
            </a:r>
            <a:r>
              <a:rPr lang="en-US" altLang="en-US" sz="2200" dirty="0" smtClean="0"/>
              <a:t> testing</a:t>
            </a:r>
          </a:p>
          <a:p>
            <a:r>
              <a:rPr lang="en-US" altLang="en-US" sz="2200" u="sng" dirty="0" smtClean="0">
                <a:solidFill>
                  <a:srgbClr val="FF5935"/>
                </a:solidFill>
              </a:rPr>
              <a:t>Test criteria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make regression testing much easier to </a:t>
            </a:r>
            <a:r>
              <a:rPr lang="en-US" altLang="en-US" sz="2200" i="1" dirty="0" smtClean="0">
                <a:solidFill>
                  <a:srgbClr val="FF5050"/>
                </a:solidFill>
              </a:rPr>
              <a:t>automate</a:t>
            </a:r>
          </a:p>
          <a:p>
            <a:r>
              <a:rPr lang="en-US" altLang="en-US" sz="2200" u="sng" dirty="0" smtClean="0">
                <a:solidFill>
                  <a:srgbClr val="FF5935"/>
                </a:solidFill>
              </a:rPr>
              <a:t>OOP</a:t>
            </a:r>
            <a:r>
              <a:rPr lang="en-US" altLang="en-US" sz="2200" dirty="0" smtClean="0">
                <a:solidFill>
                  <a:srgbClr val="FF5935"/>
                </a:solidFill>
              </a:rPr>
              <a:t> </a:t>
            </a:r>
            <a:r>
              <a:rPr lang="en-US" altLang="en-US" sz="2200" dirty="0" smtClean="0"/>
              <a:t>has changed the way in which we integrate and test software components</a:t>
            </a:r>
          </a:p>
          <a:p>
            <a:r>
              <a:rPr lang="en-US" altLang="en-US" sz="2200" dirty="0" smtClean="0"/>
              <a:t>To be successful, testing has to be </a:t>
            </a:r>
            <a:r>
              <a:rPr lang="en-US" altLang="en-US" sz="2200" i="1" dirty="0">
                <a:solidFill>
                  <a:srgbClr val="FF5935"/>
                </a:solidFill>
              </a:rPr>
              <a:t>integrated throughout </a:t>
            </a:r>
            <a:r>
              <a:rPr lang="en-US" altLang="en-US" sz="2200" dirty="0" smtClean="0"/>
              <a:t>the </a:t>
            </a:r>
            <a:r>
              <a:rPr lang="en-US" altLang="en-US" sz="2200" dirty="0" smtClean="0">
                <a:solidFill>
                  <a:srgbClr val="FF5050"/>
                </a:solidFill>
              </a:rPr>
              <a:t>process</a:t>
            </a:r>
          </a:p>
          <a:p>
            <a:r>
              <a:rPr lang="en-US" altLang="en-US" sz="2200" dirty="0" smtClean="0"/>
              <a:t>Identifying </a:t>
            </a:r>
            <a:r>
              <a:rPr lang="en-US" altLang="en-US" sz="2200" i="1" dirty="0">
                <a:solidFill>
                  <a:srgbClr val="FF5935"/>
                </a:solidFill>
              </a:rPr>
              <a:t>correct outputs </a:t>
            </a:r>
            <a:r>
              <a:rPr lang="en-US" altLang="en-US" sz="2200" dirty="0" smtClean="0"/>
              <a:t>is almost as hard as writing the program</a:t>
            </a:r>
          </a:p>
        </p:txBody>
      </p:sp>
    </p:spTree>
    <p:extLst>
      <p:ext uri="{BB962C8B-B14F-4D97-AF65-F5344CB8AC3E}">
        <p14:creationId xmlns:p14="http://schemas.microsoft.com/office/powerpoint/2010/main" val="156880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 Activities</a:t>
            </a:r>
            <a:r>
              <a:rPr lang="en-US" altLang="en-US" sz="2800" dirty="0" smtClean="0"/>
              <a:t> (1/2)</a:t>
            </a:r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685800" y="4673600"/>
            <a:ext cx="2735263" cy="830997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Intermediate design</a:t>
            </a: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685800" y="3095625"/>
            <a:ext cx="2735263" cy="457200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System design</a:t>
            </a:r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685800" y="1820862"/>
            <a:ext cx="2735263" cy="830997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Software requirements</a:t>
            </a:r>
          </a:p>
        </p:txBody>
      </p:sp>
      <p:sp>
        <p:nvSpPr>
          <p:cNvPr id="304136" name="Text Box 8"/>
          <p:cNvSpPr txBox="1">
            <a:spLocks noChangeArrowheads="1"/>
          </p:cNvSpPr>
          <p:nvPr/>
        </p:nvSpPr>
        <p:spPr bwMode="auto">
          <a:xfrm>
            <a:off x="609600" y="5943600"/>
            <a:ext cx="2800350" cy="457200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Detailed design</a:t>
            </a:r>
          </a:p>
        </p:txBody>
      </p:sp>
      <p:sp>
        <p:nvSpPr>
          <p:cNvPr id="304138" name="Text Box 10"/>
          <p:cNvSpPr txBox="1">
            <a:spLocks noChangeArrowheads="1"/>
          </p:cNvSpPr>
          <p:nvPr/>
        </p:nvSpPr>
        <p:spPr bwMode="auto">
          <a:xfrm>
            <a:off x="5334000" y="1689100"/>
            <a:ext cx="3692525" cy="646331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Define test objectives (criteria)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Project test plan</a:t>
            </a:r>
          </a:p>
        </p:txBody>
      </p:sp>
      <p:sp>
        <p:nvSpPr>
          <p:cNvPr id="304139" name="Line 11"/>
          <p:cNvSpPr>
            <a:spLocks noChangeShapeType="1"/>
          </p:cNvSpPr>
          <p:nvPr/>
        </p:nvSpPr>
        <p:spPr bwMode="auto">
          <a:xfrm>
            <a:off x="3373438" y="2049462"/>
            <a:ext cx="1919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1" name="Text Box 13"/>
          <p:cNvSpPr txBox="1">
            <a:spLocks noChangeArrowheads="1"/>
          </p:cNvSpPr>
          <p:nvPr/>
        </p:nvSpPr>
        <p:spPr bwMode="auto">
          <a:xfrm>
            <a:off x="4851400" y="2811462"/>
            <a:ext cx="4175125" cy="923330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Design system tests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Design acceptance tests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Design usability test, if appropriate</a:t>
            </a:r>
          </a:p>
        </p:txBody>
      </p:sp>
      <p:sp>
        <p:nvSpPr>
          <p:cNvPr id="304142" name="Line 14"/>
          <p:cNvSpPr>
            <a:spLocks noChangeShapeType="1"/>
          </p:cNvSpPr>
          <p:nvPr/>
        </p:nvSpPr>
        <p:spPr bwMode="auto">
          <a:xfrm>
            <a:off x="3421063" y="3324225"/>
            <a:ext cx="1400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4" name="Text Box 16"/>
          <p:cNvSpPr txBox="1">
            <a:spLocks noChangeArrowheads="1"/>
          </p:cNvSpPr>
          <p:nvPr/>
        </p:nvSpPr>
        <p:spPr bwMode="auto">
          <a:xfrm>
            <a:off x="4851400" y="4237037"/>
            <a:ext cx="4175125" cy="1200329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Specify system tests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Integration and unit test plans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Acquire test support tools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Determine class integration order</a:t>
            </a:r>
          </a:p>
        </p:txBody>
      </p:sp>
      <p:sp>
        <p:nvSpPr>
          <p:cNvPr id="304145" name="Line 17"/>
          <p:cNvSpPr>
            <a:spLocks noChangeShapeType="1"/>
          </p:cNvSpPr>
          <p:nvPr/>
        </p:nvSpPr>
        <p:spPr bwMode="auto">
          <a:xfrm>
            <a:off x="3373438" y="4902200"/>
            <a:ext cx="1427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7" name="Text Box 19"/>
          <p:cNvSpPr txBox="1">
            <a:spLocks noChangeArrowheads="1"/>
          </p:cNvSpPr>
          <p:nvPr/>
        </p:nvSpPr>
        <p:spPr bwMode="auto">
          <a:xfrm>
            <a:off x="4851400" y="5964237"/>
            <a:ext cx="4175125" cy="369332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Create tests or test specifications</a:t>
            </a:r>
          </a:p>
        </p:txBody>
      </p:sp>
      <p:sp>
        <p:nvSpPr>
          <p:cNvPr id="304148" name="Line 20"/>
          <p:cNvSpPr>
            <a:spLocks noChangeShapeType="1"/>
          </p:cNvSpPr>
          <p:nvPr/>
        </p:nvSpPr>
        <p:spPr bwMode="auto">
          <a:xfrm>
            <a:off x="3373438" y="6172200"/>
            <a:ext cx="14462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3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3" grpId="0" animBg="1" autoUpdateAnimBg="0"/>
      <p:bldP spid="304134" grpId="0" animBg="1" autoUpdateAnimBg="0"/>
      <p:bldP spid="304135" grpId="0" animBg="1" autoUpdateAnimBg="0"/>
      <p:bldP spid="304136" grpId="0" animBg="1" autoUpdateAnimBg="0"/>
      <p:bldP spid="304138" grpId="0" animBg="1" autoUpdateAnimBg="0"/>
      <p:bldP spid="304139" grpId="0" animBg="1"/>
      <p:bldP spid="304141" grpId="0" animBg="1" autoUpdateAnimBg="0"/>
      <p:bldP spid="304142" grpId="0" animBg="1"/>
      <p:bldP spid="304144" grpId="0" animBg="1" autoUpdateAnimBg="0"/>
      <p:bldP spid="304145" grpId="0" animBg="1"/>
      <p:bldP spid="304147" grpId="0" animBg="1" autoUpdateAnimBg="0"/>
      <p:bldP spid="3041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 Activities</a:t>
            </a:r>
            <a:r>
              <a:rPr lang="en-US" altLang="en-US" sz="2800" dirty="0" smtClean="0"/>
              <a:t> (2/2)</a:t>
            </a:r>
          </a:p>
        </p:txBody>
      </p:sp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762000" y="4325203"/>
            <a:ext cx="3319463" cy="457200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System deployment</a:t>
            </a:r>
          </a:p>
        </p:txBody>
      </p:sp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762000" y="3001228"/>
            <a:ext cx="3319463" cy="457200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Integration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762000" y="1839178"/>
            <a:ext cx="3319463" cy="457200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Implementation</a:t>
            </a:r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762000" y="5638800"/>
            <a:ext cx="3351213" cy="830997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Operation and maintenance</a:t>
            </a:r>
          </a:p>
        </p:txBody>
      </p:sp>
      <p:sp>
        <p:nvSpPr>
          <p:cNvPr id="305160" name="Text Box 8"/>
          <p:cNvSpPr txBox="1">
            <a:spLocks noChangeArrowheads="1"/>
          </p:cNvSpPr>
          <p:nvPr/>
        </p:nvSpPr>
        <p:spPr bwMode="auto">
          <a:xfrm>
            <a:off x="5334000" y="1707416"/>
            <a:ext cx="3692525" cy="646331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Create tests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Run tests when units are ready</a:t>
            </a:r>
          </a:p>
        </p:txBody>
      </p:sp>
      <p:sp>
        <p:nvSpPr>
          <p:cNvPr id="305161" name="Line 9"/>
          <p:cNvSpPr>
            <a:spLocks noChangeShapeType="1"/>
          </p:cNvSpPr>
          <p:nvPr/>
        </p:nvSpPr>
        <p:spPr bwMode="auto">
          <a:xfrm>
            <a:off x="4037013" y="3229828"/>
            <a:ext cx="1282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163" name="Text Box 11"/>
          <p:cNvSpPr txBox="1">
            <a:spLocks noChangeArrowheads="1"/>
          </p:cNvSpPr>
          <p:nvPr/>
        </p:nvSpPr>
        <p:spPr bwMode="auto">
          <a:xfrm>
            <a:off x="5351463" y="4041041"/>
            <a:ext cx="3675062" cy="923330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 Apply system test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 Apply acceptance tests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 Apply usability tests</a:t>
            </a:r>
          </a:p>
        </p:txBody>
      </p:sp>
      <p:sp>
        <p:nvSpPr>
          <p:cNvPr id="305164" name="Line 12"/>
          <p:cNvSpPr>
            <a:spLocks noChangeShapeType="1"/>
          </p:cNvSpPr>
          <p:nvPr/>
        </p:nvSpPr>
        <p:spPr bwMode="auto">
          <a:xfrm flipV="1">
            <a:off x="4037013" y="4549041"/>
            <a:ext cx="125095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166" name="Text Box 14"/>
          <p:cNvSpPr txBox="1">
            <a:spLocks noChangeArrowheads="1"/>
          </p:cNvSpPr>
          <p:nvPr/>
        </p:nvSpPr>
        <p:spPr bwMode="auto">
          <a:xfrm>
            <a:off x="5351463" y="5666641"/>
            <a:ext cx="3675062" cy="646331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Capture user problems</a:t>
            </a: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Perform regression testing</a:t>
            </a:r>
          </a:p>
        </p:txBody>
      </p:sp>
      <p:sp>
        <p:nvSpPr>
          <p:cNvPr id="305169" name="Text Box 17"/>
          <p:cNvSpPr txBox="1">
            <a:spLocks noChangeArrowheads="1"/>
          </p:cNvSpPr>
          <p:nvPr/>
        </p:nvSpPr>
        <p:spPr bwMode="auto">
          <a:xfrm>
            <a:off x="5351463" y="3021866"/>
            <a:ext cx="3675062" cy="369332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Run integration tests</a:t>
            </a:r>
          </a:p>
        </p:txBody>
      </p:sp>
      <p:sp>
        <p:nvSpPr>
          <p:cNvPr id="305171" name="Line 19"/>
          <p:cNvSpPr>
            <a:spLocks noChangeShapeType="1"/>
          </p:cNvSpPr>
          <p:nvPr/>
        </p:nvSpPr>
        <p:spPr bwMode="auto">
          <a:xfrm flipV="1">
            <a:off x="4113213" y="6023828"/>
            <a:ext cx="1189037" cy="7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172" name="Line 20"/>
          <p:cNvSpPr>
            <a:spLocks noChangeShapeType="1"/>
          </p:cNvSpPr>
          <p:nvPr/>
        </p:nvSpPr>
        <p:spPr bwMode="auto">
          <a:xfrm>
            <a:off x="4037013" y="2067778"/>
            <a:ext cx="12747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74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animBg="1" autoUpdateAnimBg="0"/>
      <p:bldP spid="305156" grpId="0" animBg="1" autoUpdateAnimBg="0"/>
      <p:bldP spid="305157" grpId="0" animBg="1" autoUpdateAnimBg="0"/>
      <p:bldP spid="305158" grpId="0" animBg="1" autoUpdateAnimBg="0"/>
      <p:bldP spid="305160" grpId="0" animBg="1" autoUpdateAnimBg="0"/>
      <p:bldP spid="305161" grpId="0" animBg="1"/>
      <p:bldP spid="305163" grpId="0" animBg="1" autoUpdateAnimBg="0"/>
      <p:bldP spid="305164" grpId="0" animBg="1"/>
      <p:bldP spid="305166" grpId="0" animBg="1" autoUpdateAnimBg="0"/>
      <p:bldP spid="305169" grpId="0" animBg="1" autoUpdateAnimBg="0"/>
      <p:bldP spid="305171" grpId="0" animBg="1"/>
      <p:bldP spid="305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 Plans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 smtClean="0"/>
              <a:t>The most common question about testing is</a:t>
            </a:r>
          </a:p>
          <a:p>
            <a:pPr algn="ctr">
              <a:buFontTx/>
              <a:buNone/>
            </a:pPr>
            <a:r>
              <a:rPr lang="en-US" altLang="en-US" sz="2400" dirty="0" smtClean="0"/>
              <a:t>“</a:t>
            </a:r>
            <a:r>
              <a:rPr lang="en-US" altLang="en-US" sz="2400" i="1" u="sng" dirty="0" smtClean="0">
                <a:solidFill>
                  <a:srgbClr val="FF5935"/>
                </a:solidFill>
              </a:rPr>
              <a:t>How do I write a test plan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?</a:t>
            </a:r>
            <a:r>
              <a:rPr lang="en-US" altLang="en-US" sz="2400" dirty="0" smtClean="0"/>
              <a:t>”</a:t>
            </a:r>
          </a:p>
          <a:p>
            <a:r>
              <a:rPr lang="en-US" altLang="en-US" sz="2400" dirty="0" smtClean="0"/>
              <a:t>This question usually comes up when the focus is on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document</a:t>
            </a:r>
            <a:r>
              <a:rPr lang="en-US" altLang="en-US" sz="2400" dirty="0" smtClean="0"/>
              <a:t>, not the </a:t>
            </a:r>
            <a:r>
              <a:rPr lang="en-US" altLang="en-US" sz="2400" i="1" dirty="0">
                <a:solidFill>
                  <a:srgbClr val="FF5935"/>
                </a:solidFill>
              </a:rPr>
              <a:t>contents</a:t>
            </a:r>
          </a:p>
          <a:p>
            <a:r>
              <a:rPr lang="en-US" altLang="en-US" sz="2400" dirty="0" smtClean="0"/>
              <a:t>It’s the </a:t>
            </a:r>
            <a:r>
              <a:rPr lang="en-US" altLang="en-US" sz="2400" i="1" dirty="0">
                <a:solidFill>
                  <a:srgbClr val="FF5935"/>
                </a:solidFill>
              </a:rPr>
              <a:t>contents</a:t>
            </a:r>
            <a:r>
              <a:rPr lang="en-US" altLang="en-US" sz="2400" dirty="0" smtClean="0"/>
              <a:t> that are </a:t>
            </a:r>
            <a:r>
              <a:rPr lang="en-US" altLang="en-US" sz="2400" i="1" dirty="0">
                <a:solidFill>
                  <a:srgbClr val="FF5935"/>
                </a:solidFill>
              </a:rPr>
              <a:t>important</a:t>
            </a:r>
            <a:r>
              <a:rPr lang="en-US" altLang="en-US" sz="2400" dirty="0" smtClean="0"/>
              <a:t>, not the structure</a:t>
            </a:r>
          </a:p>
          <a:p>
            <a:pPr lvl="1"/>
            <a:r>
              <a:rPr lang="en-US" altLang="en-US" sz="2400" dirty="0" smtClean="0"/>
              <a:t>Good testing is more important than proper documentation</a:t>
            </a:r>
          </a:p>
          <a:p>
            <a:pPr lvl="1"/>
            <a:r>
              <a:rPr lang="en-US" altLang="en-US" sz="2400" dirty="0" smtClean="0"/>
              <a:t>However – documentation of testing can be very helpful</a:t>
            </a:r>
          </a:p>
          <a:p>
            <a:r>
              <a:rPr lang="en-US" altLang="en-US" sz="2400" dirty="0" smtClean="0"/>
              <a:t>Most organizations have a list of topics, outlines, or templates</a:t>
            </a:r>
          </a:p>
          <a:p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5207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Standard Test Plan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600200"/>
            <a:ext cx="8077201" cy="4530725"/>
          </a:xfrm>
        </p:spPr>
        <p:txBody>
          <a:bodyPr/>
          <a:lstStyle/>
          <a:p>
            <a:r>
              <a:rPr lang="en-US" altLang="en-US" sz="2400" dirty="0" smtClean="0"/>
              <a:t>ANSI/IEEE Standard 829-1983 is ancient but still used</a:t>
            </a:r>
          </a:p>
        </p:txBody>
      </p:sp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1809750" y="2057400"/>
            <a:ext cx="6038850" cy="2849562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 dirty="0"/>
              <a:t>Test Plan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A document describing the </a:t>
            </a:r>
            <a:r>
              <a:rPr lang="en-US" sz="2400" i="1" dirty="0">
                <a:solidFill>
                  <a:srgbClr val="FF5935"/>
                </a:solidFill>
              </a:rPr>
              <a:t>scope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i="1" dirty="0">
                <a:solidFill>
                  <a:srgbClr val="FF5935"/>
                </a:solidFill>
              </a:rPr>
              <a:t>approach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i="1" dirty="0">
                <a:solidFill>
                  <a:srgbClr val="FF5935"/>
                </a:solidFill>
              </a:rPr>
              <a:t>resources</a:t>
            </a:r>
            <a:r>
              <a:rPr lang="en-US" sz="2400" dirty="0">
                <a:solidFill>
                  <a:schemeClr val="tx1"/>
                </a:solidFill>
              </a:rPr>
              <a:t>, and </a:t>
            </a:r>
            <a:r>
              <a:rPr lang="en-US" sz="2400" i="1" dirty="0">
                <a:solidFill>
                  <a:srgbClr val="FF5935"/>
                </a:solidFill>
              </a:rPr>
              <a:t>schedule</a:t>
            </a:r>
            <a:r>
              <a:rPr lang="en-US" sz="2400" dirty="0">
                <a:solidFill>
                  <a:schemeClr val="tx1"/>
                </a:solidFill>
              </a:rPr>
              <a:t> of intended testing activities. It identifies </a:t>
            </a:r>
            <a:r>
              <a:rPr lang="en-US" sz="2400" i="1" dirty="0">
                <a:solidFill>
                  <a:srgbClr val="FF5935"/>
                </a:solidFill>
              </a:rPr>
              <a:t>test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rgbClr val="FF5935"/>
                </a:solidFill>
              </a:rPr>
              <a:t>items</a:t>
            </a:r>
            <a:r>
              <a:rPr lang="en-US" sz="2400" dirty="0">
                <a:solidFill>
                  <a:schemeClr val="tx1"/>
                </a:solidFill>
              </a:rPr>
              <a:t>, the </a:t>
            </a:r>
            <a:r>
              <a:rPr lang="en-US" sz="2400" i="1" dirty="0">
                <a:solidFill>
                  <a:srgbClr val="FF5935"/>
                </a:solidFill>
              </a:rPr>
              <a:t>features</a:t>
            </a:r>
            <a:r>
              <a:rPr lang="en-US" sz="2400" dirty="0">
                <a:solidFill>
                  <a:schemeClr val="tx1"/>
                </a:solidFill>
              </a:rPr>
              <a:t> to be tested, the testing </a:t>
            </a:r>
            <a:r>
              <a:rPr lang="en-US" sz="2400" i="1" dirty="0">
                <a:solidFill>
                  <a:srgbClr val="FF5935"/>
                </a:solidFill>
              </a:rPr>
              <a:t>tasks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i="1" dirty="0">
                <a:solidFill>
                  <a:srgbClr val="FF5935"/>
                </a:solidFill>
              </a:rPr>
              <a:t>who</a:t>
            </a:r>
            <a:r>
              <a:rPr lang="en-US" sz="2400" dirty="0">
                <a:solidFill>
                  <a:schemeClr val="tx1"/>
                </a:solidFill>
              </a:rPr>
              <a:t> will do each task, and any </a:t>
            </a:r>
            <a:r>
              <a:rPr lang="en-US" sz="2400" i="1" dirty="0">
                <a:solidFill>
                  <a:srgbClr val="FF5935"/>
                </a:solidFill>
              </a:rPr>
              <a:t>risks</a:t>
            </a:r>
            <a:r>
              <a:rPr lang="en-US" sz="2400" dirty="0">
                <a:solidFill>
                  <a:schemeClr val="tx1"/>
                </a:solidFill>
              </a:rPr>
              <a:t> requiring </a:t>
            </a:r>
            <a:r>
              <a:rPr lang="en-US" sz="2400" i="1" dirty="0">
                <a:solidFill>
                  <a:srgbClr val="FF5935"/>
                </a:solidFill>
              </a:rPr>
              <a:t>contingency</a:t>
            </a:r>
            <a:r>
              <a:rPr lang="en-US" sz="2400" dirty="0">
                <a:solidFill>
                  <a:schemeClr val="tx1"/>
                </a:solidFill>
              </a:rPr>
              <a:t> planning.</a:t>
            </a:r>
          </a:p>
        </p:txBody>
      </p:sp>
      <p:sp>
        <p:nvSpPr>
          <p:cNvPr id="289797" name="Rectangle 5"/>
          <p:cNvSpPr>
            <a:spLocks noChangeArrowheads="1"/>
          </p:cNvSpPr>
          <p:nvPr/>
        </p:nvSpPr>
        <p:spPr bwMode="auto">
          <a:xfrm>
            <a:off x="914401" y="5035550"/>
            <a:ext cx="79248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Many organizations are required to adhere to this standard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Unfortunately, this standard emphasizes </a:t>
            </a:r>
            <a:r>
              <a:rPr lang="en-US" altLang="en-US" sz="2400" i="1" dirty="0">
                <a:solidFill>
                  <a:srgbClr val="FF5935"/>
                </a:solidFill>
              </a:rPr>
              <a:t>documentation</a:t>
            </a:r>
            <a:r>
              <a:rPr lang="en-US" altLang="en-US" sz="2400" dirty="0">
                <a:solidFill>
                  <a:schemeClr val="tx1"/>
                </a:solidFill>
              </a:rPr>
              <a:t>, not actual testing – often resulting in a </a:t>
            </a:r>
            <a:r>
              <a:rPr lang="en-US" altLang="en-US" sz="2400" i="1" dirty="0">
                <a:solidFill>
                  <a:srgbClr val="FF5935"/>
                </a:solidFill>
              </a:rPr>
              <a:t>well documented </a:t>
            </a:r>
            <a:r>
              <a:rPr lang="en-US" altLang="en-US" sz="2400" i="1" u="sng" dirty="0">
                <a:solidFill>
                  <a:srgbClr val="FF5935"/>
                </a:solidFill>
              </a:rPr>
              <a:t>vacuum</a:t>
            </a:r>
          </a:p>
        </p:txBody>
      </p:sp>
    </p:spTree>
    <p:extLst>
      <p:ext uri="{BB962C8B-B14F-4D97-AF65-F5344CB8AC3E}">
        <p14:creationId xmlns:p14="http://schemas.microsoft.com/office/powerpoint/2010/main" val="2140156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 autoUpdateAnimBg="0"/>
      <p:bldP spid="28979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System Test Plan</a:t>
            </a:r>
            <a:endParaRPr lang="en-US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>
                <a:latin typeface="Times New Roman" panose="02020603050405020304" pitchFamily="18" charset="0"/>
              </a:rPr>
              <a:t>The purpose of a system test plan is as follows:</a:t>
            </a:r>
          </a:p>
          <a:p>
            <a:pPr lvl="1"/>
            <a:r>
              <a:rPr lang="en-US" altLang="en-US" sz="1800" dirty="0" smtClean="0">
                <a:latin typeface="Times New Roman" panose="02020603050405020304" pitchFamily="18" charset="0"/>
              </a:rPr>
              <a:t>It provides guidance for the executive management to support the test project</a:t>
            </a:r>
          </a:p>
          <a:p>
            <a:pPr lvl="1"/>
            <a:r>
              <a:rPr lang="en-US" altLang="en-US" sz="1800" dirty="0" smtClean="0">
                <a:latin typeface="Times New Roman" panose="02020603050405020304" pitchFamily="18" charset="0"/>
              </a:rPr>
              <a:t>It provides assurance of </a:t>
            </a:r>
            <a:r>
              <a:rPr lang="en-US" altLang="en-US" sz="1800" i="1" dirty="0">
                <a:solidFill>
                  <a:srgbClr val="FF5935"/>
                </a:solidFill>
                <a:latin typeface="Times New Roman" panose="02020603050405020304" pitchFamily="18" charset="0"/>
              </a:rPr>
              <a:t>test coverage 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by creating a </a:t>
            </a:r>
            <a:r>
              <a:rPr lang="en-US" altLang="en-US" sz="1800" i="1" dirty="0" smtClean="0">
                <a:solidFill>
                  <a:srgbClr val="FF5935"/>
                </a:solidFill>
                <a:latin typeface="Times New Roman" panose="02020603050405020304" pitchFamily="18" charset="0"/>
              </a:rPr>
              <a:t>requirements traceability matrix</a:t>
            </a:r>
          </a:p>
          <a:p>
            <a:pPr lvl="1"/>
            <a:r>
              <a:rPr lang="en-US" altLang="en-US" sz="1800" dirty="0" smtClean="0">
                <a:latin typeface="Times New Roman" panose="02020603050405020304" pitchFamily="18" charset="0"/>
              </a:rPr>
              <a:t>It outlines an orderly </a:t>
            </a:r>
            <a:r>
              <a:rPr lang="en-US" altLang="en-US" sz="1800" i="1" dirty="0">
                <a:solidFill>
                  <a:srgbClr val="FF5935"/>
                </a:solidFill>
                <a:latin typeface="Times New Roman" panose="02020603050405020304" pitchFamily="18" charset="0"/>
              </a:rPr>
              <a:t>schedule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 of events and </a:t>
            </a:r>
            <a:r>
              <a:rPr lang="en-US" altLang="en-US" sz="1800" i="1" dirty="0">
                <a:solidFill>
                  <a:srgbClr val="FF5935"/>
                </a:solidFill>
                <a:latin typeface="Times New Roman" panose="02020603050405020304" pitchFamily="18" charset="0"/>
              </a:rPr>
              <a:t>test milestones 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that are tracked</a:t>
            </a:r>
          </a:p>
          <a:p>
            <a:pPr lvl="1"/>
            <a:r>
              <a:rPr lang="en-US" altLang="en-US" sz="1800" dirty="0" smtClean="0">
                <a:latin typeface="Times New Roman" panose="02020603050405020304" pitchFamily="18" charset="0"/>
              </a:rPr>
              <a:t>It specifies the </a:t>
            </a:r>
            <a:r>
              <a:rPr lang="en-US" altLang="en-US" sz="1800" i="1" dirty="0">
                <a:solidFill>
                  <a:srgbClr val="FF5935"/>
                </a:solidFill>
                <a:latin typeface="Times New Roman" panose="02020603050405020304" pitchFamily="18" charset="0"/>
              </a:rPr>
              <a:t>personnel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, </a:t>
            </a:r>
            <a:r>
              <a:rPr lang="en-US" altLang="en-US" sz="1800" i="1" dirty="0">
                <a:solidFill>
                  <a:srgbClr val="FF5935"/>
                </a:solidFill>
                <a:latin typeface="Times New Roman" panose="02020603050405020304" pitchFamily="18" charset="0"/>
              </a:rPr>
              <a:t>financial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, </a:t>
            </a:r>
            <a:r>
              <a:rPr lang="en-US" altLang="en-US" sz="1800" i="1" dirty="0" smtClean="0">
                <a:solidFill>
                  <a:srgbClr val="FF5935"/>
                </a:solidFill>
                <a:latin typeface="Times New Roman" panose="02020603050405020304" pitchFamily="18" charset="0"/>
              </a:rPr>
              <a:t>equipment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, and </a:t>
            </a:r>
            <a:r>
              <a:rPr lang="en-US" altLang="en-US" sz="1800" i="1" dirty="0">
                <a:solidFill>
                  <a:srgbClr val="FF5935"/>
                </a:solidFill>
                <a:latin typeface="Times New Roman" panose="02020603050405020304" pitchFamily="18" charset="0"/>
              </a:rPr>
              <a:t>facility resources 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required to support the system testing part of a software project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sz="2000" dirty="0" smtClean="0"/>
          </a:p>
        </p:txBody>
      </p:sp>
      <p:pic>
        <p:nvPicPr>
          <p:cNvPr id="23557" name="Picture 6" descr="Image result for requirements traceability matr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495800"/>
            <a:ext cx="55483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02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924800" cy="1143000"/>
          </a:xfrm>
        </p:spPr>
        <p:txBody>
          <a:bodyPr/>
          <a:lstStyle/>
          <a:p>
            <a:r>
              <a:rPr lang="en-US" altLang="en-US" dirty="0" smtClean="0"/>
              <a:t>Test Plan </a:t>
            </a:r>
            <a:r>
              <a:rPr lang="en-US" altLang="en-US" dirty="0" smtClean="0"/>
              <a:t>Contents</a:t>
            </a:r>
            <a:endParaRPr lang="en-US" altLang="en-US" dirty="0" smtClean="0"/>
          </a:p>
        </p:txBody>
      </p:sp>
      <p:sp>
        <p:nvSpPr>
          <p:cNvPr id="348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 smtClean="0"/>
              <a:t>Purpose</a:t>
            </a:r>
          </a:p>
          <a:p>
            <a:r>
              <a:rPr lang="en-US" altLang="en-US" sz="2000" dirty="0" smtClean="0"/>
              <a:t>Outline</a:t>
            </a:r>
          </a:p>
          <a:p>
            <a:r>
              <a:rPr lang="en-US" altLang="en-US" sz="2000" dirty="0" smtClean="0"/>
              <a:t>Test-plan ID</a:t>
            </a:r>
          </a:p>
          <a:p>
            <a:r>
              <a:rPr lang="en-US" altLang="en-US" sz="2000" dirty="0" smtClean="0"/>
              <a:t>Introduction</a:t>
            </a:r>
          </a:p>
          <a:p>
            <a:r>
              <a:rPr lang="en-US" altLang="en-US" sz="2000" dirty="0" smtClean="0"/>
              <a:t>Test reference items</a:t>
            </a:r>
          </a:p>
          <a:p>
            <a:r>
              <a:rPr lang="en-US" altLang="en-US" sz="2000" dirty="0" smtClean="0"/>
              <a:t>Features that will be tested</a:t>
            </a:r>
          </a:p>
          <a:p>
            <a:r>
              <a:rPr lang="en-US" altLang="en-US" sz="2000" dirty="0" smtClean="0"/>
              <a:t>Features that will not be tested</a:t>
            </a:r>
          </a:p>
          <a:p>
            <a:r>
              <a:rPr lang="en-US" altLang="en-US" sz="2000" dirty="0" smtClean="0"/>
              <a:t>Approach to testing (criteria)</a:t>
            </a:r>
          </a:p>
          <a:p>
            <a:r>
              <a:rPr lang="en-US" altLang="en-US" sz="2000" dirty="0" smtClean="0"/>
              <a:t>Criteria for pass/fail</a:t>
            </a:r>
          </a:p>
          <a:p>
            <a:r>
              <a:rPr lang="en-US" altLang="en-US" sz="2000" dirty="0" smtClean="0"/>
              <a:t>Criteria for suspending testing</a:t>
            </a:r>
          </a:p>
          <a:p>
            <a:r>
              <a:rPr lang="en-US" altLang="en-US" sz="2000" dirty="0" smtClean="0"/>
              <a:t>Criteria for restarting testing</a:t>
            </a:r>
          </a:p>
          <a:p>
            <a:r>
              <a:rPr lang="en-US" altLang="en-US" sz="2000" dirty="0" smtClean="0"/>
              <a:t>Test deliverables</a:t>
            </a:r>
          </a:p>
        </p:txBody>
      </p:sp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5305425" y="2209800"/>
            <a:ext cx="38385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Testing tasks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Hardware </a:t>
            </a:r>
            <a:r>
              <a:rPr lang="en-US" altLang="en-US" dirty="0">
                <a:solidFill>
                  <a:schemeClr val="tx1"/>
                </a:solidFill>
              </a:rPr>
              <a:t>and software requirements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Responsibilities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Staffing </a:t>
            </a:r>
            <a:r>
              <a:rPr lang="en-US" altLang="en-US" dirty="0">
                <a:solidFill>
                  <a:schemeClr val="tx1"/>
                </a:solidFill>
              </a:rPr>
              <a:t>&amp; training needs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Test schedules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Risks and contingencies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Test effort estimation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dirty="0" smtClean="0">
                <a:solidFill>
                  <a:schemeClr val="tx1"/>
                </a:solidFill>
              </a:rPr>
              <a:t>Approvals</a:t>
            </a:r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110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92632</TotalTime>
  <Words>2434</Words>
  <Application>Microsoft Office PowerPoint</Application>
  <PresentationFormat>On-screen Show (4:3)</PresentationFormat>
  <Paragraphs>381</Paragraphs>
  <Slides>33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宋体</vt:lpstr>
      <vt:lpstr>Arial</vt:lpstr>
      <vt:lpstr>Comic Sans MS</vt:lpstr>
      <vt:lpstr>Times New Roman</vt:lpstr>
      <vt:lpstr>Times New Roman (Arabic)</vt:lpstr>
      <vt:lpstr>Wingdings</vt:lpstr>
      <vt:lpstr>Wingdings 2</vt:lpstr>
      <vt:lpstr>Layers</vt:lpstr>
      <vt:lpstr>Module 6</vt:lpstr>
      <vt:lpstr>Topics</vt:lpstr>
      <vt:lpstr>Managing the Test Process</vt:lpstr>
      <vt:lpstr>Test Activities (1/2)</vt:lpstr>
      <vt:lpstr>Test Activities (2/2)</vt:lpstr>
      <vt:lpstr>Test Plans</vt:lpstr>
      <vt:lpstr>Standard Test Plan</vt:lpstr>
      <vt:lpstr>System Test Plan</vt:lpstr>
      <vt:lpstr>Test Plan Contents</vt:lpstr>
      <vt:lpstr>Managing Test Artifacts</vt:lpstr>
      <vt:lpstr>Professional Ethics</vt:lpstr>
      <vt:lpstr>Integration and Testing</vt:lpstr>
      <vt:lpstr>Methods, Classes, Packages</vt:lpstr>
      <vt:lpstr>Software Scaffolding</vt:lpstr>
      <vt:lpstr>Stubs</vt:lpstr>
      <vt:lpstr>Drivers</vt:lpstr>
      <vt:lpstr>Class Integration and Test Order (CITO)</vt:lpstr>
      <vt:lpstr>Regression Testing</vt:lpstr>
      <vt:lpstr>Automation and Tool Support</vt:lpstr>
      <vt:lpstr>Policies for Updating Test Suites</vt:lpstr>
      <vt:lpstr>When a Regression Test Fails</vt:lpstr>
      <vt:lpstr>Evolving Tests Over Time</vt:lpstr>
      <vt:lpstr>Choosing Which Regression Tests to Run</vt:lpstr>
      <vt:lpstr>Rationales for Selecting Tests to Re-Run</vt:lpstr>
      <vt:lpstr>Summary of Regression Testing</vt:lpstr>
      <vt:lpstr>Identifying Correct Outputs</vt:lpstr>
      <vt:lpstr>Direct Verification</vt:lpstr>
      <vt:lpstr>Direct Verification Example (1/2)</vt:lpstr>
      <vt:lpstr>Direct Verification Example (2/2)</vt:lpstr>
      <vt:lpstr>Redundant Computation</vt:lpstr>
      <vt:lpstr>Consistency Checks</vt:lpstr>
      <vt:lpstr>Data Redundancy</vt:lpstr>
      <vt:lpstr>Summary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Testing and Integration Testing</dc:title>
  <dc:creator>Moataz Ahmed</dc:creator>
  <cp:lastModifiedBy>Moataz Ahmed</cp:lastModifiedBy>
  <cp:revision>288</cp:revision>
  <cp:lastPrinted>1999-09-12T15:28:30Z</cp:lastPrinted>
  <dcterms:created xsi:type="dcterms:W3CDTF">1996-06-10T05:36:32Z</dcterms:created>
  <dcterms:modified xsi:type="dcterms:W3CDTF">2019-03-20T18:00:01Z</dcterms:modified>
</cp:coreProperties>
</file>