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21"/>
  </p:notesMasterIdLst>
  <p:handoutMasterIdLst>
    <p:handoutMasterId r:id="rId22"/>
  </p:handoutMasterIdLst>
  <p:sldIdLst>
    <p:sldId id="352" r:id="rId2"/>
    <p:sldId id="354" r:id="rId3"/>
    <p:sldId id="355" r:id="rId4"/>
    <p:sldId id="356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1" r:id="rId19"/>
    <p:sldId id="372" r:id="rId20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 autoAdjust="0"/>
    <p:restoredTop sz="95184" autoAdjust="0"/>
  </p:normalViewPr>
  <p:slideViewPr>
    <p:cSldViewPr showGuides="1">
      <p:cViewPr varScale="1">
        <p:scale>
          <a:sx n="86" d="100"/>
          <a:sy n="86" d="100"/>
        </p:scale>
        <p:origin x="678" y="66"/>
      </p:cViewPr>
      <p:guideLst>
        <p:guide orient="horz" pos="960"/>
        <p:guide pos="3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Integrated Functionality</c:v>
                </c:pt>
              </c:strCache>
            </c:strRef>
          </c:tx>
          <c:marker>
            <c:symbol val="none"/>
          </c:marker>
          <c:xVal>
            <c:numRef>
              <c:f>Sheet1!$A$2:$A$14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1.5</c:v>
                </c:pt>
                <c:pt idx="4">
                  <c:v>1.5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</c:numCache>
            </c:numRef>
          </c:xVal>
          <c:yVal>
            <c:numRef>
              <c:f>Sheet1!$B$2:$B$14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6</c:v>
                </c:pt>
                <c:pt idx="7">
                  <c:v>6</c:v>
                </c:pt>
                <c:pt idx="8">
                  <c:v>8</c:v>
                </c:pt>
                <c:pt idx="9">
                  <c:v>8</c:v>
                </c:pt>
                <c:pt idx="10">
                  <c:v>10</c:v>
                </c:pt>
                <c:pt idx="11">
                  <c:v>10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B24-41F7-8FD3-30AAB9E06F8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Total Functionality</c:v>
                </c:pt>
              </c:strCache>
            </c:strRef>
          </c:tx>
          <c:marker>
            <c:symbol val="none"/>
          </c:marker>
          <c:xVal>
            <c:numRef>
              <c:f>Sheet1!$A$2:$A$14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1.5</c:v>
                </c:pt>
                <c:pt idx="4">
                  <c:v>1.5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</c:numCache>
            </c:numRef>
          </c:xVal>
          <c:yVal>
            <c:numRef>
              <c:f>Sheet1!$C$2:$C$14</c:f>
              <c:numCache>
                <c:formatCode>General</c:formatCode>
                <c:ptCount val="13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  <c:pt idx="5">
                  <c:v>6</c:v>
                </c:pt>
                <c:pt idx="6">
                  <c:v>6</c:v>
                </c:pt>
                <c:pt idx="7">
                  <c:v>8</c:v>
                </c:pt>
                <c:pt idx="8">
                  <c:v>8</c:v>
                </c:pt>
                <c:pt idx="9">
                  <c:v>10</c:v>
                </c:pt>
                <c:pt idx="10">
                  <c:v>10</c:v>
                </c:pt>
                <c:pt idx="11">
                  <c:v>12</c:v>
                </c:pt>
                <c:pt idx="12">
                  <c:v>12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B24-41F7-8FD3-30AAB9E06F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7184288"/>
        <c:axId val="411824192"/>
      </c:scatterChart>
      <c:valAx>
        <c:axId val="56718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411824192"/>
        <c:crosses val="autoZero"/>
        <c:crossBetween val="midCat"/>
      </c:valAx>
      <c:valAx>
        <c:axId val="41182419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  <a:effectLst>
              <a:outerShdw dist="50800" dir="5400000" sx="1000" sy="1000" algn="ctr" rotWithShape="0">
                <a:schemeClr val="bg1">
                  <a:lumMod val="75000"/>
                  <a:alpha val="0"/>
                </a:schemeClr>
              </a:outerShdw>
            </a:effectLst>
          </c:spPr>
        </c:majorGridlines>
        <c:minorGridlines>
          <c:spPr>
            <a:ln w="0">
              <a:solidFill>
                <a:srgbClr val="FFFFFF">
                  <a:alpha val="0"/>
                </a:srgbClr>
              </a:solidFill>
            </a:ln>
          </c:spPr>
        </c:minorGridlines>
        <c:numFmt formatCode="General" sourceLinked="1"/>
        <c:majorTickMark val="none"/>
        <c:minorTickMark val="none"/>
        <c:tickLblPos val="none"/>
        <c:crossAx val="567184288"/>
        <c:crosses val="autoZero"/>
        <c:crossBetween val="midCat"/>
      </c:valAx>
      <c:spPr>
        <a:ln w="38100"/>
      </c:spPr>
    </c:plotArea>
    <c:legend>
      <c:legendPos val="r"/>
      <c:legendEntry>
        <c:idx val="0"/>
        <c:txPr>
          <a:bodyPr/>
          <a:lstStyle/>
          <a:p>
            <a:pPr>
              <a:defRPr sz="2400">
                <a:latin typeface="Gill Sans MT" panose="020B0502020104020203" pitchFamily="34" charset="0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400">
                <a:latin typeface="Gill Sans MT" panose="020B0502020104020203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53825761154855645"/>
          <c:y val="0.41397993395986793"/>
          <c:w val="0.45174238845144354"/>
          <c:h val="0.17204013208026417"/>
        </c:manualLayout>
      </c:layout>
      <c:overlay val="0"/>
      <c:txPr>
        <a:bodyPr/>
        <a:lstStyle/>
        <a:p>
          <a:pPr>
            <a:defRPr sz="2000">
              <a:latin typeface="Gill Sans MT" panose="020B0502020104020203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</cdr:x>
      <cdr:y>0.16774</cdr:y>
    </cdr:from>
    <cdr:to>
      <cdr:x>0.97</cdr:x>
      <cdr:y>0.28792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038600" y="660392"/>
          <a:ext cx="3352800" cy="4731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400" dirty="0" smtClean="0">
              <a:solidFill>
                <a:schemeClr val="tx1"/>
              </a:solidFill>
              <a:latin typeface="Gill Sans MT" panose="020B0502020104020203" pitchFamily="34" charset="0"/>
            </a:rPr>
            <a:t>Inventory of non-integrated work</a:t>
          </a:r>
        </a:p>
        <a:p xmlns:a="http://schemas.openxmlformats.org/drawingml/2006/main">
          <a:endParaRPr lang="en-US" sz="1400" dirty="0">
            <a:latin typeface="Gill Sans MT" panose="020B0502020104020203" pitchFamily="34" charset="0"/>
          </a:endParaRPr>
        </a:p>
      </cdr:txBody>
    </cdr:sp>
  </cdr:relSizeAnchor>
  <cdr:relSizeAnchor xmlns:cdr="http://schemas.openxmlformats.org/drawingml/2006/chartDrawing">
    <cdr:from>
      <cdr:x>0.48</cdr:x>
      <cdr:y>0.22581</cdr:y>
    </cdr:from>
    <cdr:to>
      <cdr:x>0.53</cdr:x>
      <cdr:y>0.24516</cdr:y>
    </cdr:to>
    <cdr:sp macro="" textlink="">
      <cdr:nvSpPr>
        <cdr:cNvPr id="4" name="Straight Arrow Connector 3"/>
        <cdr:cNvSpPr/>
      </cdr:nvSpPr>
      <cdr:spPr bwMode="auto">
        <a:xfrm xmlns:a="http://schemas.openxmlformats.org/drawingml/2006/main" rot="10800000" flipV="1">
          <a:off x="3657600" y="889001"/>
          <a:ext cx="381000" cy="76200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28575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866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anose="02020603050405020304" pitchFamily="18" charset="0"/>
              </a:defRPr>
            </a:lvl1pPr>
          </a:lstStyle>
          <a:p>
            <a:fld id="{9B056AF2-46F0-4F0E-A20F-F16F906309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35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3575"/>
            <a:fld id="{FC0FCBAE-9CA4-4A03-AFF7-5647735560BF}" type="slidenum">
              <a:rPr lang="en-US" smtClean="0"/>
              <a:pPr defTabSz="923575"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028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3575"/>
            <a:fld id="{FC0FCBAE-9CA4-4A03-AFF7-5647735560BF}" type="slidenum">
              <a:rPr lang="en-US" smtClean="0"/>
              <a:pPr defTabSz="923575"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1047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451A2-E4D6-41C1-AA6C-AC5B22077FE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2257694" y="5467290"/>
            <a:ext cx="65053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</a:t>
            </a:r>
          </a:p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Offutt. Introduction to Software Testing, Cambridge University Press, Textbook Slides, 2017. </a:t>
            </a:r>
          </a:p>
        </p:txBody>
      </p:sp>
    </p:spTree>
    <p:extLst>
      <p:ext uri="{BB962C8B-B14F-4D97-AF65-F5344CB8AC3E}">
        <p14:creationId xmlns:p14="http://schemas.microsoft.com/office/powerpoint/2010/main" val="256319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DBAD62-AE26-4B1F-9012-674E37316D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5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38DAF0-3739-4344-BC8B-606A5DDF02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1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74D75-5C95-43AC-AB38-2BC044B0F0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76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213544-7C66-43D0-8127-15E3D8CE7B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68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462678-BD49-4BDA-8865-EECF08774E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5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BA11F7-2B97-4F0A-8B13-2411036ED9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0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D4F4B2-A73E-4531-85FD-D5AD240FD5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4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F26B19-DF23-4314-A796-A047A7F07A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22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4C9B8-D8E1-4C6C-8DF5-A3D97CB65F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28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EE696-5C4F-4616-8E75-5A959F7D3E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4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85EB6FB-2CA2-40C7-BBC6-2DC65DCC6C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81775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sz="1200" dirty="0" smtClean="0"/>
              <a:t>SWE-02b-</a:t>
            </a:r>
            <a:fld id="{94CC6554-7676-4881-9513-16E86D4F5E99}" type="slidenum">
              <a:rPr lang="en-US" sz="1200"/>
              <a:pPr eaLnBrk="1" hangingPunct="1"/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2</a:t>
            </a:r>
            <a:r>
              <a:rPr lang="en-US" altLang="en-US" sz="2800" dirty="0" smtClean="0"/>
              <a:t> (App. B)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Testing in Agile</a:t>
            </a:r>
            <a:endParaRPr lang="en-US" baseline="30000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/>
              <a:t>Continuous Integration</a:t>
            </a:r>
            <a:r>
              <a:rPr lang="en-US" sz="3800" dirty="0"/>
              <a:t> </a:t>
            </a:r>
            <a:r>
              <a:rPr lang="en-US" sz="3800" dirty="0" smtClean="0"/>
              <a:t>Reduces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390" name="Text Box 1028"/>
          <p:cNvSpPr txBox="1">
            <a:spLocks noChangeArrowheads="1"/>
          </p:cNvSpPr>
          <p:nvPr/>
        </p:nvSpPr>
        <p:spPr bwMode="auto">
          <a:xfrm>
            <a:off x="1836892" y="5715000"/>
            <a:ext cx="5935508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i="1" dirty="0" smtClean="0">
                <a:solidFill>
                  <a:srgbClr val="FFFF00"/>
                </a:solidFill>
                <a:latin typeface="Gill Sans MT" panose="020B0502020104020203" pitchFamily="34" charset="0"/>
              </a:rPr>
              <a:t>Non-integrated functionality is dangerous!</a:t>
            </a:r>
            <a:endParaRPr lang="en-US" sz="2400" i="1" dirty="0">
              <a:solidFill>
                <a:srgbClr val="FFFF00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762000" y="1397000"/>
          <a:ext cx="7620000" cy="393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6114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Tests in Agile Methods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Traditional testers often design system tests from requirements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9950" y="1288493"/>
            <a:ext cx="4864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Right Brace 16"/>
          <p:cNvSpPr/>
          <p:nvPr/>
        </p:nvSpPr>
        <p:spPr bwMode="auto">
          <a:xfrm>
            <a:off x="4563484" y="2477537"/>
            <a:ext cx="894945" cy="1915547"/>
          </a:xfrm>
          <a:prstGeom prst="rightBrace">
            <a:avLst/>
          </a:prstGeom>
          <a:noFill/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FAFD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5739382" y="3017021"/>
            <a:ext cx="1157592" cy="836579"/>
          </a:xfrm>
          <a:prstGeom prst="roundRect">
            <a:avLst/>
          </a:prstGeom>
          <a:solidFill>
            <a:schemeClr val="bg1">
              <a:lumMod val="60000"/>
              <a:lumOff val="40000"/>
            </a:schemeClr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Gill Sans MT" panose="020B0502020104020203" pitchFamily="34" charset="0"/>
              </a:rPr>
              <a:t>System tests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82375" y="4732583"/>
            <a:ext cx="43417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But … what if there are no traditional requirements documents?</a:t>
            </a:r>
            <a:endParaRPr lang="en-US" sz="2800" b="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864526" y="2609260"/>
            <a:ext cx="2344366" cy="1652100"/>
            <a:chOff x="2234190" y="2609260"/>
            <a:chExt cx="2344366" cy="1652100"/>
          </a:xfrm>
        </p:grpSpPr>
        <p:sp>
          <p:nvSpPr>
            <p:cNvPr id="10" name="Flowchart: Document 9"/>
            <p:cNvSpPr/>
            <p:nvPr/>
          </p:nvSpPr>
          <p:spPr bwMode="auto">
            <a:xfrm>
              <a:off x="2234190" y="2609260"/>
              <a:ext cx="2039566" cy="792804"/>
            </a:xfrm>
            <a:prstGeom prst="flowChartDocument">
              <a:avLst/>
            </a:prstGeom>
            <a:solidFill>
              <a:schemeClr val="bg1">
                <a:lumMod val="60000"/>
                <a:lumOff val="40000"/>
              </a:schemeClr>
            </a:solidFill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Gill Sans MT" panose="020B0502020104020203" pitchFamily="34" charset="0"/>
                </a:rPr>
                <a:t>Requirements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Gill Sans MT" panose="020B0502020104020203" pitchFamily="34" charset="0"/>
              </a:endParaRPr>
            </a:p>
          </p:txBody>
        </p:sp>
        <p:sp>
          <p:nvSpPr>
            <p:cNvPr id="14" name="Flowchart: Document 13"/>
            <p:cNvSpPr/>
            <p:nvPr/>
          </p:nvSpPr>
          <p:spPr bwMode="auto">
            <a:xfrm>
              <a:off x="2386590" y="3043772"/>
              <a:ext cx="2039566" cy="792804"/>
            </a:xfrm>
            <a:prstGeom prst="flowChartDocument">
              <a:avLst/>
            </a:prstGeom>
            <a:solidFill>
              <a:schemeClr val="bg1">
                <a:lumMod val="60000"/>
                <a:lumOff val="40000"/>
              </a:schemeClr>
            </a:solidFill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Gill Sans MT" panose="020B0502020104020203" pitchFamily="34" charset="0"/>
                </a:rPr>
                <a:t>Requirements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Gill Sans MT" panose="020B0502020104020203" pitchFamily="34" charset="0"/>
              </a:endParaRPr>
            </a:p>
          </p:txBody>
        </p:sp>
        <p:sp>
          <p:nvSpPr>
            <p:cNvPr id="16" name="Flowchart: Document 15"/>
            <p:cNvSpPr/>
            <p:nvPr/>
          </p:nvSpPr>
          <p:spPr bwMode="auto">
            <a:xfrm>
              <a:off x="2538990" y="3468556"/>
              <a:ext cx="2039566" cy="792804"/>
            </a:xfrm>
            <a:prstGeom prst="flowChartDocument">
              <a:avLst/>
            </a:prstGeom>
            <a:solidFill>
              <a:schemeClr val="bg1">
                <a:lumMod val="60000"/>
                <a:lumOff val="40000"/>
              </a:schemeClr>
            </a:solidFill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Gill Sans MT" panose="020B0502020104020203" pitchFamily="34" charset="0"/>
                </a:rPr>
                <a:t>Requirements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Gill Sans MT" panose="020B0502020104020203" pitchFamily="34" charset="0"/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 bwMode="auto">
          <a:xfrm>
            <a:off x="1913076" y="2443177"/>
            <a:ext cx="2039566" cy="198426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rot="5400000">
            <a:off x="1913076" y="2443177"/>
            <a:ext cx="2039566" cy="198426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4311925" y="3050590"/>
            <a:ext cx="434734" cy="769441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Century" panose="0204060405050502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US" sz="4400" dirty="0">
              <a:solidFill>
                <a:srgbClr val="FF0000"/>
              </a:solidFill>
              <a:latin typeface="Century" panose="020406040505050203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62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 animBg="1"/>
      <p:bldP spid="18" grpId="0" animBg="1"/>
      <p:bldP spid="20" grpId="0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Stories</a:t>
            </a:r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8200" y="1687817"/>
            <a:ext cx="7848600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A </a:t>
            </a:r>
            <a:r>
              <a:rPr lang="en-US" sz="2400" b="0" i="1" dirty="0" smtClean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user story</a:t>
            </a:r>
            <a:r>
              <a:rPr lang="en-US" sz="2400" b="0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 is a few sentences that captures what a user will do with the software</a:t>
            </a:r>
            <a:endParaRPr lang="en-US" sz="2400" b="0" dirty="0">
              <a:solidFill>
                <a:srgbClr val="FFFF00"/>
              </a:solidFill>
              <a:latin typeface="Gill Sans MT" panose="020B0502020104020203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29301" y="2757142"/>
            <a:ext cx="3315849" cy="1989509"/>
            <a:chOff x="429301" y="3375093"/>
            <a:chExt cx="3315849" cy="1989509"/>
          </a:xfrm>
        </p:grpSpPr>
        <p:pic>
          <p:nvPicPr>
            <p:cNvPr id="1026" name="Picture 2" descr="C:\Users\offutt\Desktop\Notecard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301" y="3375093"/>
              <a:ext cx="3315849" cy="19895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05840" y="3675780"/>
              <a:ext cx="26459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dirty="0" smtClean="0">
                  <a:solidFill>
                    <a:srgbClr val="000000"/>
                  </a:solidFill>
                  <a:latin typeface="Gill Sans MT" panose="020B0502020104020203" pitchFamily="34" charset="0"/>
                </a:rPr>
                <a:t>Withdraw money from checking account</a:t>
              </a:r>
              <a:endParaRPr lang="en-US" b="0" dirty="0">
                <a:solidFill>
                  <a:srgbClr val="000000"/>
                </a:solidFill>
                <a:latin typeface="Gill Sans MT" panose="020B0502020104020203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86823" y="3586604"/>
            <a:ext cx="3315849" cy="1989509"/>
            <a:chOff x="4044748" y="3838778"/>
            <a:chExt cx="3315849" cy="1989509"/>
          </a:xfrm>
        </p:grpSpPr>
        <p:pic>
          <p:nvPicPr>
            <p:cNvPr id="9" name="Picture 2" descr="C:\Users\offutt\Desktop\Notecard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4748" y="3838778"/>
              <a:ext cx="3315849" cy="19895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083017" y="4204555"/>
              <a:ext cx="30181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dirty="0" smtClean="0">
                  <a:solidFill>
                    <a:srgbClr val="000000"/>
                  </a:solidFill>
                  <a:latin typeface="Gill Sans MT" panose="020B0502020104020203" pitchFamily="34" charset="0"/>
                </a:rPr>
                <a:t>Support technician sees customer’s history on demand</a:t>
              </a:r>
              <a:endParaRPr lang="en-US" b="0" dirty="0">
                <a:solidFill>
                  <a:srgbClr val="000000"/>
                </a:solidFill>
                <a:latin typeface="Gill Sans MT" panose="020B0502020104020203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83860" y="2514600"/>
            <a:ext cx="3315849" cy="1989509"/>
            <a:chOff x="4044748" y="3838778"/>
            <a:chExt cx="3315849" cy="1989509"/>
          </a:xfrm>
        </p:grpSpPr>
        <p:pic>
          <p:nvPicPr>
            <p:cNvPr id="14" name="Picture 2" descr="C:\Users\offutt\Desktop\Notecard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4748" y="3838778"/>
              <a:ext cx="3315849" cy="19895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083017" y="4204555"/>
              <a:ext cx="30181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dirty="0" smtClean="0">
                  <a:solidFill>
                    <a:srgbClr val="000000"/>
                  </a:solidFill>
                  <a:latin typeface="Gill Sans MT" panose="020B0502020104020203" pitchFamily="34" charset="0"/>
                </a:rPr>
                <a:t>Agent sees a list of today’s interview applicants</a:t>
              </a:r>
              <a:endParaRPr lang="en-US" b="0" dirty="0">
                <a:solidFill>
                  <a:srgbClr val="000000"/>
                </a:solidFill>
                <a:latin typeface="Gill Sans MT" panose="020B0502020104020203" pitchFamily="34" charset="0"/>
              </a:endParaRPr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88900" y="5486400"/>
            <a:ext cx="8966200" cy="1449386"/>
          </a:xfrm>
          <a:prstGeom prst="rect">
            <a:avLst/>
          </a:prstGeom>
        </p:spPr>
        <p:txBody>
          <a:bodyPr/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Monotype Sorts" charset="2"/>
              <a:buChar char="n"/>
              <a:defRPr sz="2800" b="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2400" b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 b="0">
                <a:solidFill>
                  <a:schemeClr val="tx1"/>
                </a:solidFill>
                <a:latin typeface="+mn-lt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2000" b="0">
                <a:solidFill>
                  <a:schemeClr val="tx1"/>
                </a:solidFill>
                <a:latin typeface="+mn-lt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sz="2000" b="0">
                <a:solidFill>
                  <a:schemeClr val="tx1"/>
                </a:solidFill>
                <a:latin typeface="+mn-lt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b="1">
                <a:solidFill>
                  <a:schemeClr val="tx1"/>
                </a:solidFill>
                <a:latin typeface="+mn-lt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b="1">
                <a:solidFill>
                  <a:schemeClr val="tx1"/>
                </a:solidFill>
                <a:latin typeface="+mn-lt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b="1">
                <a:solidFill>
                  <a:schemeClr val="tx1"/>
                </a:solidFill>
                <a:latin typeface="+mn-lt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  <a:defRPr b="1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 dirty="0" smtClean="0">
                <a:latin typeface="Gill Sans MT" panose="020B0502020104020203" pitchFamily="34" charset="0"/>
              </a:rPr>
              <a:t>In the language of the </a:t>
            </a:r>
            <a:r>
              <a:rPr lang="en-US" i="1" kern="0" dirty="0" smtClean="0">
                <a:solidFill>
                  <a:srgbClr val="FF5935"/>
                </a:solidFill>
                <a:latin typeface="Gill Sans MT" panose="020B0502020104020203" pitchFamily="34" charset="0"/>
              </a:rPr>
              <a:t>end user</a:t>
            </a:r>
          </a:p>
          <a:p>
            <a:pPr lvl="1"/>
            <a:r>
              <a:rPr lang="en-US" kern="0" dirty="0" smtClean="0">
                <a:latin typeface="Gill Sans MT" panose="020B0502020104020203" pitchFamily="34" charset="0"/>
              </a:rPr>
              <a:t>Usually small in scale with </a:t>
            </a:r>
            <a:r>
              <a:rPr lang="en-US" i="1" kern="0" dirty="0">
                <a:solidFill>
                  <a:srgbClr val="FF5935"/>
                </a:solidFill>
                <a:latin typeface="Gill Sans MT" panose="020B0502020104020203" pitchFamily="34" charset="0"/>
              </a:rPr>
              <a:t>few details</a:t>
            </a:r>
          </a:p>
          <a:p>
            <a:pPr lvl="1"/>
            <a:r>
              <a:rPr lang="en-US" kern="0" dirty="0" smtClean="0">
                <a:solidFill>
                  <a:srgbClr val="FF5935"/>
                </a:solidFill>
                <a:latin typeface="Gill Sans MT" panose="020B0502020104020203" pitchFamily="34" charset="0"/>
              </a:rPr>
              <a:t>Not</a:t>
            </a:r>
            <a:r>
              <a:rPr lang="en-US" kern="0" dirty="0" smtClean="0">
                <a:latin typeface="Gill Sans MT" panose="020B0502020104020203" pitchFamily="34" charset="0"/>
              </a:rPr>
              <a:t> archived</a:t>
            </a:r>
            <a:endParaRPr lang="en-US" kern="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86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Acceptance Tests in Agile Methods</a:t>
            </a:r>
            <a:endParaRPr lang="en-US" sz="40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2926505" y="1219200"/>
            <a:ext cx="1867242" cy="134273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Acceptance Test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(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Failing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)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517347" y="1393310"/>
            <a:ext cx="1335505" cy="994510"/>
          </a:xfrm>
          <a:prstGeom prst="roundRect">
            <a:avLst/>
          </a:prstGeom>
          <a:solidFill>
            <a:schemeClr val="bg1">
              <a:lumMod val="60000"/>
              <a:lumOff val="40000"/>
            </a:schemeClr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User Story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5867400" y="1439456"/>
            <a:ext cx="1335505" cy="902218"/>
          </a:xfrm>
          <a:prstGeom prst="roundRect">
            <a:avLst/>
          </a:prstGeom>
          <a:solidFill>
            <a:schemeClr val="bg1">
              <a:lumMod val="60000"/>
              <a:lumOff val="40000"/>
            </a:schemeClr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TDD Test 1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6436895" y="2875041"/>
            <a:ext cx="2574758" cy="1395664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Change software &amp; Refactor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7056521" y="4804071"/>
            <a:ext cx="1335505" cy="902218"/>
          </a:xfrm>
          <a:prstGeom prst="roundRect">
            <a:avLst/>
          </a:prstGeom>
          <a:solidFill>
            <a:schemeClr val="bg1">
              <a:lumMod val="60000"/>
              <a:lumOff val="40000"/>
            </a:schemeClr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TDD Test 2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3807158" y="5413641"/>
            <a:ext cx="2574758" cy="1395664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Change software &amp; Refactor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251479" y="3849166"/>
            <a:ext cx="1867242" cy="134273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Acceptance Test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(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Passing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)</a:t>
            </a:r>
          </a:p>
        </p:txBody>
      </p:sp>
      <p:cxnSp>
        <p:nvCxnSpPr>
          <p:cNvPr id="17" name="Straight Arrow Connector 16"/>
          <p:cNvCxnSpPr>
            <a:stCxn id="10" idx="3"/>
            <a:endCxn id="8" idx="1"/>
          </p:cNvCxnSpPr>
          <p:nvPr/>
        </p:nvCxnSpPr>
        <p:spPr bwMode="auto">
          <a:xfrm>
            <a:off x="1852852" y="1890565"/>
            <a:ext cx="107365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Arrow Connector 17"/>
          <p:cNvCxnSpPr>
            <a:stCxn id="8" idx="3"/>
            <a:endCxn id="11" idx="1"/>
          </p:cNvCxnSpPr>
          <p:nvPr/>
        </p:nvCxnSpPr>
        <p:spPr bwMode="auto">
          <a:xfrm>
            <a:off x="4793747" y="1890565"/>
            <a:ext cx="107365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1" name="Straight Arrow Connector 20"/>
          <p:cNvCxnSpPr>
            <a:stCxn id="12" idx="4"/>
            <a:endCxn id="13" idx="0"/>
          </p:cNvCxnSpPr>
          <p:nvPr/>
        </p:nvCxnSpPr>
        <p:spPr bwMode="auto">
          <a:xfrm>
            <a:off x="7724274" y="4270705"/>
            <a:ext cx="0" cy="5333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3" name="Curved Connector 22"/>
          <p:cNvCxnSpPr>
            <a:stCxn id="11" idx="3"/>
            <a:endCxn id="12" idx="0"/>
          </p:cNvCxnSpPr>
          <p:nvPr/>
        </p:nvCxnSpPr>
        <p:spPr bwMode="auto">
          <a:xfrm>
            <a:off x="7202905" y="1890565"/>
            <a:ext cx="521369" cy="984476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7" name="Curved Connector 26"/>
          <p:cNvCxnSpPr>
            <a:stCxn id="13" idx="2"/>
            <a:endCxn id="14" idx="6"/>
          </p:cNvCxnSpPr>
          <p:nvPr/>
        </p:nvCxnSpPr>
        <p:spPr bwMode="auto">
          <a:xfrm rot="5400000">
            <a:off x="6850503" y="5237702"/>
            <a:ext cx="405184" cy="1342358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grpSp>
        <p:nvGrpSpPr>
          <p:cNvPr id="38" name="Group 37"/>
          <p:cNvGrpSpPr/>
          <p:nvPr/>
        </p:nvGrpSpPr>
        <p:grpSpPr>
          <a:xfrm>
            <a:off x="2231022" y="6027252"/>
            <a:ext cx="689818" cy="168442"/>
            <a:chOff x="3260558" y="3595437"/>
            <a:chExt cx="689818" cy="168442"/>
          </a:xfrm>
        </p:grpSpPr>
        <p:sp>
          <p:nvSpPr>
            <p:cNvPr id="35" name="Oval 34"/>
            <p:cNvSpPr/>
            <p:nvPr/>
          </p:nvSpPr>
          <p:spPr bwMode="auto">
            <a:xfrm>
              <a:off x="3260558" y="3595437"/>
              <a:ext cx="168442" cy="168442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381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rgbClr val="FAFD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3521246" y="3595437"/>
              <a:ext cx="168442" cy="168442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381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rgbClr val="FAFD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3781934" y="3595437"/>
              <a:ext cx="168442" cy="168442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381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rgbClr val="FAFD00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39" name="Straight Arrow Connector 38"/>
          <p:cNvCxnSpPr/>
          <p:nvPr/>
        </p:nvCxnSpPr>
        <p:spPr bwMode="auto">
          <a:xfrm flipH="1">
            <a:off x="3022758" y="6111473"/>
            <a:ext cx="78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2" name="Curved Connector 41"/>
          <p:cNvCxnSpPr>
            <a:endCxn id="15" idx="2"/>
          </p:cNvCxnSpPr>
          <p:nvPr/>
        </p:nvCxnSpPr>
        <p:spPr bwMode="auto">
          <a:xfrm rot="10800000">
            <a:off x="1185101" y="5191897"/>
            <a:ext cx="949669" cy="920475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0"/>
            <a:endCxn id="10" idx="2"/>
          </p:cNvCxnSpPr>
          <p:nvPr/>
        </p:nvCxnSpPr>
        <p:spPr bwMode="auto">
          <a:xfrm flipV="1">
            <a:off x="1185100" y="2387820"/>
            <a:ext cx="0" cy="14613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3865552" y="3466536"/>
            <a:ext cx="1465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dirty="0" smtClean="0">
                <a:latin typeface="Gill Sans MT" panose="020B0502020104020203" pitchFamily="34" charset="0"/>
              </a:rPr>
              <a:t>Tests archived</a:t>
            </a:r>
            <a:endParaRPr lang="en-US" sz="2400" b="0" dirty="0">
              <a:latin typeface="Gill Sans MT" panose="020B0502020104020203" pitchFamily="34" charset="0"/>
            </a:endParaRPr>
          </a:p>
        </p:txBody>
      </p:sp>
      <p:cxnSp>
        <p:nvCxnSpPr>
          <p:cNvPr id="52" name="Straight Arrow Connector 51"/>
          <p:cNvCxnSpPr>
            <a:stCxn id="50" idx="0"/>
          </p:cNvCxnSpPr>
          <p:nvPr/>
        </p:nvCxnSpPr>
        <p:spPr bwMode="auto">
          <a:xfrm flipH="1" flipV="1">
            <a:off x="4162927" y="2718346"/>
            <a:ext cx="435136" cy="74819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V="1">
            <a:off x="4969042" y="2387820"/>
            <a:ext cx="898358" cy="118505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5094537" y="3882034"/>
            <a:ext cx="1727368" cy="92203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2135775" y="4485917"/>
            <a:ext cx="2833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latin typeface="Gill Sans MT" panose="020B0502020104020203" pitchFamily="34" charset="0"/>
              </a:rPr>
              <a:t>Continue adding TDD tests until acceptance test passes</a:t>
            </a:r>
            <a:endParaRPr lang="en-US" sz="2400" b="0" dirty="0">
              <a:latin typeface="Gill Sans MT" panose="020B0502020104020203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472992" y="5943600"/>
            <a:ext cx="25747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latin typeface="Gill Sans MT" panose="020B0502020104020203" pitchFamily="34" charset="0"/>
              </a:rPr>
              <a:t>Refactoring avoids maintenance debt</a:t>
            </a:r>
            <a:endParaRPr lang="en-US" sz="2400" b="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67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50" grpId="0"/>
      <p:bldP spid="59" grpId="0"/>
      <p:bldP spid="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Tests to Existing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Most of today’s software is </a:t>
            </a:r>
            <a:r>
              <a:rPr lang="en-US" sz="2400" i="1" dirty="0" smtClean="0">
                <a:solidFill>
                  <a:srgbClr val="FF5935"/>
                </a:solidFill>
              </a:rPr>
              <a:t>legacy</a:t>
            </a:r>
          </a:p>
          <a:p>
            <a:pPr lvl="1"/>
            <a:r>
              <a:rPr lang="en-US" sz="2400" dirty="0" smtClean="0"/>
              <a:t>No legacy </a:t>
            </a:r>
            <a:r>
              <a:rPr lang="en-US" sz="2400" i="1" dirty="0">
                <a:solidFill>
                  <a:srgbClr val="FF5935"/>
                </a:solidFill>
                <a:ea typeface="+mn-ea"/>
                <a:cs typeface="+mn-cs"/>
              </a:rPr>
              <a:t>tests</a:t>
            </a:r>
          </a:p>
          <a:p>
            <a:pPr lvl="1"/>
            <a:r>
              <a:rPr lang="en-US" sz="2400" dirty="0" smtClean="0"/>
              <a:t>Legacy requirements hopelessly </a:t>
            </a:r>
            <a:r>
              <a:rPr lang="en-US" sz="2400" i="1" dirty="0">
                <a:solidFill>
                  <a:srgbClr val="FF5935"/>
                </a:solidFill>
                <a:ea typeface="+mn-ea"/>
                <a:cs typeface="+mn-cs"/>
              </a:rPr>
              <a:t>outdated</a:t>
            </a:r>
          </a:p>
          <a:p>
            <a:pPr lvl="1"/>
            <a:r>
              <a:rPr lang="en-US" sz="2400" dirty="0" smtClean="0"/>
              <a:t>Designs, if they were ever written down, </a:t>
            </a:r>
            <a:r>
              <a:rPr lang="en-US" sz="2400" i="1" dirty="0">
                <a:solidFill>
                  <a:srgbClr val="FF5935"/>
                </a:solidFill>
                <a:ea typeface="+mn-ea"/>
                <a:cs typeface="+mn-cs"/>
              </a:rPr>
              <a:t>lost</a:t>
            </a:r>
          </a:p>
          <a:p>
            <a:r>
              <a:rPr lang="en-US" sz="2400" dirty="0" smtClean="0"/>
              <a:t>Companies sometimes </a:t>
            </a:r>
            <a:r>
              <a:rPr lang="en-US" sz="2400" i="1" dirty="0">
                <a:solidFill>
                  <a:srgbClr val="FF5935"/>
                </a:solidFill>
              </a:rPr>
              <a:t>choose not to change </a:t>
            </a:r>
            <a:r>
              <a:rPr lang="en-US" sz="2400" dirty="0" smtClean="0"/>
              <a:t>software out of fear of failure</a:t>
            </a:r>
            <a:endParaRPr lang="en-US" sz="24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447800" y="4343400"/>
            <a:ext cx="6629400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600" b="0" i="1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How to apply TDD to legacy software with no tests?</a:t>
            </a:r>
            <a:endParaRPr lang="en-US" sz="2600" b="0" i="1" dirty="0">
              <a:solidFill>
                <a:srgbClr val="FFFF00"/>
              </a:solidFill>
              <a:latin typeface="Gill Sans MT" panose="020B0502020104020203" pitchFamily="34" charset="0"/>
              <a:cs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914400" y="4974709"/>
            <a:ext cx="7772400" cy="112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latin typeface="+mn-lt"/>
                <a:cs typeface="+mn-cs"/>
              </a:defRPr>
            </a:lvl1pPr>
            <a:lvl2pPr marL="742950" lvl="1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latin typeface="+mn-lt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9pPr>
          </a:lstStyle>
          <a:p>
            <a:r>
              <a:rPr lang="en-US" sz="2400" dirty="0"/>
              <a:t>Create an entire new test set? — too </a:t>
            </a:r>
            <a:r>
              <a:rPr lang="en-US" sz="2400" i="1" dirty="0">
                <a:solidFill>
                  <a:srgbClr val="FF5935"/>
                </a:solidFill>
              </a:rPr>
              <a:t>expensive</a:t>
            </a:r>
            <a:r>
              <a:rPr lang="en-US" sz="2400" dirty="0"/>
              <a:t>!</a:t>
            </a:r>
          </a:p>
          <a:p>
            <a:r>
              <a:rPr lang="en-US" sz="2400" dirty="0"/>
              <a:t>Give up? — a mixed project is </a:t>
            </a:r>
            <a:r>
              <a:rPr lang="en-US" sz="2400" i="1" dirty="0">
                <a:solidFill>
                  <a:srgbClr val="FF5935"/>
                </a:solidFill>
              </a:rPr>
              <a:t>unmanageable</a:t>
            </a:r>
          </a:p>
        </p:txBody>
      </p:sp>
    </p:spTree>
    <p:extLst>
      <p:ext uri="{BB962C8B-B14F-4D97-AF65-F5344CB8AC3E}">
        <p14:creationId xmlns:p14="http://schemas.microsoft.com/office/powerpoint/2010/main" val="206494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Incremental TDD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When a change is made, add TDD tests for </a:t>
            </a:r>
            <a:r>
              <a:rPr lang="en-US" i="1" dirty="0" smtClean="0">
                <a:solidFill>
                  <a:srgbClr val="FF5935"/>
                </a:solidFill>
              </a:rPr>
              <a:t>just that change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Refactor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As the project proceeds, the collection of TDD tests continues to </a:t>
            </a:r>
            <a:r>
              <a:rPr lang="en-US" i="1" dirty="0" smtClean="0">
                <a:solidFill>
                  <a:srgbClr val="FF5935"/>
                </a:solidFill>
              </a:rPr>
              <a:t>grow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Eventually the software will have </a:t>
            </a:r>
            <a:r>
              <a:rPr lang="en-US" i="1" dirty="0" smtClean="0">
                <a:solidFill>
                  <a:srgbClr val="FF5935"/>
                </a:solidFill>
              </a:rPr>
              <a:t>strong TDD tests</a:t>
            </a:r>
            <a:endParaRPr lang="en-US" i="1" dirty="0">
              <a:solidFill>
                <a:srgbClr val="FF5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3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Testing Shortfall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Do </a:t>
            </a:r>
            <a:r>
              <a:rPr lang="en-US" sz="2600" i="1" dirty="0" smtClean="0">
                <a:solidFill>
                  <a:srgbClr val="FF5935"/>
                </a:solidFill>
              </a:rPr>
              <a:t>TDD tests </a:t>
            </a:r>
            <a:r>
              <a:rPr lang="en-US" sz="2600" dirty="0" smtClean="0"/>
              <a:t>(acceptance or otherwise) </a:t>
            </a:r>
            <a:r>
              <a:rPr lang="en-US" sz="2600" i="1" dirty="0">
                <a:solidFill>
                  <a:srgbClr val="FF5935"/>
                </a:solidFill>
              </a:rPr>
              <a:t>test</a:t>
            </a:r>
            <a:r>
              <a:rPr lang="en-US" sz="2600" dirty="0" smtClean="0"/>
              <a:t> the software </a:t>
            </a:r>
            <a:r>
              <a:rPr lang="en-US" sz="2600" i="1" dirty="0">
                <a:solidFill>
                  <a:srgbClr val="FF5935"/>
                </a:solidFill>
              </a:rPr>
              <a:t>well</a:t>
            </a:r>
            <a:r>
              <a:rPr lang="en-US" sz="2600" dirty="0" smtClean="0"/>
              <a:t>?</a:t>
            </a:r>
          </a:p>
          <a:p>
            <a:pPr lvl="1"/>
            <a:r>
              <a:rPr lang="en-US" sz="2400" dirty="0"/>
              <a:t>Do the tests achieve good </a:t>
            </a:r>
            <a:r>
              <a:rPr lang="en-US" sz="2400" i="1" dirty="0">
                <a:solidFill>
                  <a:srgbClr val="FF5935"/>
                </a:solidFill>
              </a:rPr>
              <a:t>coverage</a:t>
            </a:r>
            <a:r>
              <a:rPr lang="en-US" sz="2400" dirty="0">
                <a:solidFill>
                  <a:srgbClr val="FF5935"/>
                </a:solidFill>
              </a:rPr>
              <a:t> </a:t>
            </a:r>
            <a:r>
              <a:rPr lang="en-US" sz="2400" dirty="0"/>
              <a:t>on the code?</a:t>
            </a:r>
          </a:p>
          <a:p>
            <a:pPr lvl="1"/>
            <a:r>
              <a:rPr lang="en-US" sz="2400" dirty="0"/>
              <a:t>Do the tests find most of the </a:t>
            </a:r>
            <a:r>
              <a:rPr lang="en-US" sz="2400" i="1" dirty="0">
                <a:solidFill>
                  <a:srgbClr val="FF5935"/>
                </a:solidFill>
              </a:rPr>
              <a:t>faults</a:t>
            </a:r>
            <a:r>
              <a:rPr lang="en-US" sz="2400" dirty="0" smtClean="0"/>
              <a:t>?</a:t>
            </a:r>
            <a:endParaRPr lang="en-US" sz="2400" dirty="0"/>
          </a:p>
          <a:p>
            <a:pPr lvl="1"/>
            <a:r>
              <a:rPr lang="en-US" sz="2400" dirty="0" smtClean="0"/>
              <a:t>If the software passes, should management feel confident the software is </a:t>
            </a:r>
            <a:r>
              <a:rPr lang="en-US" sz="2400" i="1" dirty="0">
                <a:solidFill>
                  <a:srgbClr val="FF5935"/>
                </a:solidFill>
              </a:rPr>
              <a:t>reliable</a:t>
            </a:r>
            <a:r>
              <a:rPr lang="en-US" sz="2400" dirty="0" smtClean="0"/>
              <a:t>?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541168" y="4648200"/>
            <a:ext cx="1840832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NO!</a:t>
            </a:r>
            <a:endParaRPr lang="en-US" sz="4000" i="1" dirty="0">
              <a:solidFill>
                <a:srgbClr val="FFFF00"/>
              </a:solidFill>
              <a:latin typeface="Gill Sans MT" panose="020B0502020104020203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04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agile tests focus on “</a:t>
            </a:r>
            <a:r>
              <a:rPr lang="en-US" i="1" dirty="0" smtClean="0">
                <a:solidFill>
                  <a:srgbClr val="FF5935"/>
                </a:solidFill>
              </a:rPr>
              <a:t>happy paths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What should happen under normal use</a:t>
            </a:r>
          </a:p>
          <a:p>
            <a:r>
              <a:rPr lang="en-US" dirty="0" smtClean="0"/>
              <a:t>They often miss things like</a:t>
            </a:r>
          </a:p>
          <a:p>
            <a:pPr lvl="1"/>
            <a:r>
              <a:rPr lang="en-US" u="sng" dirty="0" smtClean="0">
                <a:solidFill>
                  <a:srgbClr val="FF5935"/>
                </a:solidFill>
              </a:rPr>
              <a:t>Confused</a:t>
            </a:r>
            <a:r>
              <a:rPr lang="en-US" dirty="0" smtClean="0"/>
              <a:t>-user paths</a:t>
            </a:r>
          </a:p>
          <a:p>
            <a:pPr lvl="1"/>
            <a:r>
              <a:rPr lang="en-US" u="sng" dirty="0">
                <a:solidFill>
                  <a:srgbClr val="FF5935"/>
                </a:solidFill>
              </a:rPr>
              <a:t>Creative</a:t>
            </a:r>
            <a:r>
              <a:rPr lang="en-US" dirty="0"/>
              <a:t>-user</a:t>
            </a:r>
            <a:r>
              <a:rPr lang="en-US" dirty="0" smtClean="0"/>
              <a:t> paths</a:t>
            </a:r>
          </a:p>
          <a:p>
            <a:pPr lvl="1"/>
            <a:r>
              <a:rPr lang="en-US" u="sng" dirty="0">
                <a:solidFill>
                  <a:srgbClr val="FF5935"/>
                </a:solidFill>
              </a:rPr>
              <a:t>Malicious</a:t>
            </a:r>
            <a:r>
              <a:rPr lang="en-US" dirty="0"/>
              <a:t>-user </a:t>
            </a:r>
            <a:r>
              <a:rPr lang="en-US" dirty="0" smtClean="0"/>
              <a:t>paths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057400" y="4942582"/>
            <a:ext cx="5486400" cy="107721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cs typeface="Arial" pitchFamily="34" charset="0"/>
              </a:rPr>
              <a:t>The agile methods literature does not give much guidance</a:t>
            </a:r>
            <a:endParaRPr lang="en-US" sz="3200" b="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02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Should Testers Do?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128338" y="1676400"/>
            <a:ext cx="5959641" cy="2286000"/>
          </a:xfrm>
          <a:prstGeom prst="roundRect">
            <a:avLst/>
          </a:prstGeom>
          <a:solidFill>
            <a:schemeClr val="bg1">
              <a:lumMod val="60000"/>
              <a:lumOff val="40000"/>
            </a:scheme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u="sng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Use a human-based approach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0" lang="en-US" sz="2000" b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latin typeface="Gill Sans MT" panose="020B0502020104020203" pitchFamily="34" charset="0"/>
              </a:rPr>
              <a:t>Create</a:t>
            </a:r>
            <a:r>
              <a:rPr kumimoji="0" lang="en-US" sz="2000" b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latin typeface="Gill Sans MT" panose="020B0502020104020203" pitchFamily="34" charset="0"/>
              </a:rPr>
              <a:t> additional user stories that describe non-happy paths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baseline="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How do you know when you’re finished?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Some people are very good at this, some are bad, and it’s hard to teach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2767263" y="4114800"/>
            <a:ext cx="6204286" cy="2414337"/>
          </a:xfrm>
          <a:prstGeom prst="roundRect">
            <a:avLst/>
          </a:prstGeom>
          <a:solidFill>
            <a:schemeClr val="bg1">
              <a:lumMod val="60000"/>
              <a:lumOff val="40000"/>
            </a:scheme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u="sng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Use modeling and criteria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Model the input domain to design tests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Model software behavior with graphs, logic, or grammars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A built-in sense of completion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Much easier to teach—engineering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Requires discrete math knowledge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695644" y="4575061"/>
            <a:ext cx="1910714" cy="1368539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FF00"/>
                </a:solidFill>
              </a:rPr>
              <a:t>What we study next...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83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More companies are putting </a:t>
            </a:r>
            <a:r>
              <a:rPr lang="en-US" i="1" dirty="0" smtClean="0">
                <a:solidFill>
                  <a:srgbClr val="FF5935"/>
                </a:solidFill>
              </a:rPr>
              <a:t>testing first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This can dramatically </a:t>
            </a:r>
            <a:r>
              <a:rPr lang="en-US" i="1" dirty="0">
                <a:solidFill>
                  <a:srgbClr val="FF5935"/>
                </a:solidFill>
              </a:rPr>
              <a:t>decrease cost </a:t>
            </a:r>
            <a:r>
              <a:rPr lang="en-US" dirty="0" smtClean="0"/>
              <a:t>and </a:t>
            </a:r>
            <a:r>
              <a:rPr lang="en-US" i="1" dirty="0">
                <a:solidFill>
                  <a:srgbClr val="FF5935"/>
                </a:solidFill>
              </a:rPr>
              <a:t>increase quality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 different view of “</a:t>
            </a:r>
            <a:r>
              <a:rPr lang="en-US" i="1" dirty="0">
                <a:solidFill>
                  <a:srgbClr val="FF5935"/>
                </a:solidFill>
              </a:rPr>
              <a:t>correctness</a:t>
            </a:r>
            <a:r>
              <a:rPr lang="en-US" dirty="0" smtClean="0"/>
              <a:t>”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Restricted but practical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Embraces </a:t>
            </a:r>
            <a:r>
              <a:rPr lang="en-US" i="1" dirty="0">
                <a:solidFill>
                  <a:srgbClr val="FF5935"/>
                </a:solidFill>
              </a:rPr>
              <a:t>evolutionary design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TDD is definitely </a:t>
            </a:r>
            <a:r>
              <a:rPr lang="en-US" i="1" dirty="0">
                <a:solidFill>
                  <a:srgbClr val="FF5935"/>
                </a:solidFill>
              </a:rPr>
              <a:t>not</a:t>
            </a:r>
            <a:r>
              <a:rPr lang="en-US" dirty="0" smtClean="0"/>
              <a:t> test automation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Test automation is a </a:t>
            </a:r>
            <a:r>
              <a:rPr lang="en-US" i="1" dirty="0">
                <a:solidFill>
                  <a:srgbClr val="FF5935"/>
                </a:solidFill>
                <a:ea typeface="+mn-ea"/>
                <a:cs typeface="+mn-cs"/>
              </a:rPr>
              <a:t>prerequisite</a:t>
            </a:r>
            <a:r>
              <a:rPr lang="en-US" dirty="0" smtClean="0"/>
              <a:t> to TDD</a:t>
            </a:r>
          </a:p>
          <a:p>
            <a:pPr>
              <a:lnSpc>
                <a:spcPct val="110000"/>
              </a:lnSpc>
            </a:pPr>
            <a:r>
              <a:rPr lang="en-US" u="sng" dirty="0">
                <a:solidFill>
                  <a:srgbClr val="FF5935"/>
                </a:solidFill>
              </a:rPr>
              <a:t>Agile tests </a:t>
            </a:r>
            <a:r>
              <a:rPr lang="en-US" dirty="0" smtClean="0"/>
              <a:t>aren’t enough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9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924800" cy="1143000"/>
          </a:xfrm>
        </p:spPr>
        <p:txBody>
          <a:bodyPr/>
          <a:lstStyle/>
          <a:p>
            <a:r>
              <a:rPr lang="en-US" dirty="0"/>
              <a:t>The Increased Emphasis on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153400" cy="4530725"/>
          </a:xfrm>
        </p:spPr>
        <p:txBody>
          <a:bodyPr/>
          <a:lstStyle/>
          <a:p>
            <a:r>
              <a:rPr lang="en-US" sz="2400" dirty="0" smtClean="0"/>
              <a:t>Philosophy of </a:t>
            </a:r>
            <a:r>
              <a:rPr lang="en-US" sz="2400" dirty="0" smtClean="0">
                <a:solidFill>
                  <a:srgbClr val="FF5935"/>
                </a:solidFill>
              </a:rPr>
              <a:t>traditional </a:t>
            </a:r>
            <a:r>
              <a:rPr lang="en-US" sz="2400" dirty="0" smtClean="0"/>
              <a:t>software development methods</a:t>
            </a:r>
          </a:p>
          <a:p>
            <a:pPr lvl="1"/>
            <a:r>
              <a:rPr lang="en-US" sz="2000" u="sng" dirty="0" smtClean="0">
                <a:solidFill>
                  <a:srgbClr val="FF5935"/>
                </a:solidFill>
              </a:rPr>
              <a:t>Upfront</a:t>
            </a:r>
            <a:r>
              <a:rPr lang="en-US" sz="2000" dirty="0" smtClean="0">
                <a:solidFill>
                  <a:srgbClr val="FF5935"/>
                </a:solidFill>
              </a:rPr>
              <a:t> </a:t>
            </a:r>
            <a:r>
              <a:rPr lang="en-US" sz="2000" dirty="0" smtClean="0"/>
              <a:t>analysis</a:t>
            </a:r>
          </a:p>
          <a:p>
            <a:pPr lvl="1"/>
            <a:r>
              <a:rPr lang="en-US" sz="2000" dirty="0" smtClean="0"/>
              <a:t>Extensive </a:t>
            </a:r>
            <a:r>
              <a:rPr lang="en-US" sz="2000" i="1" dirty="0" smtClean="0">
                <a:solidFill>
                  <a:srgbClr val="FF5935"/>
                </a:solidFill>
              </a:rPr>
              <a:t>modeling</a:t>
            </a:r>
          </a:p>
          <a:p>
            <a:pPr lvl="1"/>
            <a:r>
              <a:rPr lang="en-US" sz="2000" dirty="0" smtClean="0"/>
              <a:t>Reveal </a:t>
            </a:r>
            <a:r>
              <a:rPr lang="en-US" sz="2000" i="1" dirty="0" smtClean="0">
                <a:solidFill>
                  <a:srgbClr val="FF5935"/>
                </a:solidFill>
              </a:rPr>
              <a:t>problems</a:t>
            </a:r>
            <a:r>
              <a:rPr lang="en-US" sz="2000" dirty="0" smtClean="0">
                <a:solidFill>
                  <a:srgbClr val="FF5935"/>
                </a:solidFill>
              </a:rPr>
              <a:t> </a:t>
            </a:r>
            <a:r>
              <a:rPr lang="en-US" sz="2000" dirty="0" smtClean="0"/>
              <a:t>as early as possible</a:t>
            </a:r>
            <a:endParaRPr lang="en-US" sz="20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808452" y="1776515"/>
            <a:ext cx="7192548" cy="5005285"/>
            <a:chOff x="78202" y="1034708"/>
            <a:chExt cx="8058561" cy="5557639"/>
          </a:xfrm>
        </p:grpSpPr>
        <p:sp>
          <p:nvSpPr>
            <p:cNvPr id="34" name="Rectangle 33"/>
            <p:cNvSpPr/>
            <p:nvPr/>
          </p:nvSpPr>
          <p:spPr bwMode="auto">
            <a:xfrm>
              <a:off x="1792705" y="2646939"/>
              <a:ext cx="5522495" cy="3925363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AFD00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 bwMode="auto">
            <a:xfrm flipV="1">
              <a:off x="2719168" y="5907496"/>
              <a:ext cx="3669632" cy="1203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flipV="1">
              <a:off x="2719168" y="2816726"/>
              <a:ext cx="0" cy="311617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9" name="Arc 38"/>
            <p:cNvSpPr/>
            <p:nvPr/>
          </p:nvSpPr>
          <p:spPr bwMode="auto">
            <a:xfrm rot="10800000" flipH="1">
              <a:off x="78202" y="1034708"/>
              <a:ext cx="6021830" cy="4752472"/>
            </a:xfrm>
            <a:prstGeom prst="arc">
              <a:avLst>
                <a:gd name="adj1" fmla="val 16200000"/>
                <a:gd name="adj2" fmla="val 21522412"/>
              </a:avLst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rgbClr val="FAFD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03353" y="6172192"/>
              <a:ext cx="1011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Original</a:t>
              </a:r>
              <a:endParaRPr lang="en-US" b="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 bwMode="auto">
            <a:xfrm flipV="1">
              <a:off x="3809260" y="5919528"/>
              <a:ext cx="0" cy="30079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4960961" y="6192237"/>
              <a:ext cx="10527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Revision</a:t>
              </a:r>
              <a:endParaRPr lang="en-US" b="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 bwMode="auto">
            <a:xfrm flipV="1">
              <a:off x="5478900" y="5939573"/>
              <a:ext cx="0" cy="30079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 rot="16200000">
              <a:off x="2031681" y="5042885"/>
              <a:ext cx="7505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Delta</a:t>
              </a:r>
              <a:endParaRPr lang="en-US" b="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2719168" y="5705578"/>
              <a:ext cx="109009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2719168" y="4825465"/>
              <a:ext cx="276818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7" name="Straight Arrow Connector 46"/>
            <p:cNvCxnSpPr/>
            <p:nvPr/>
          </p:nvCxnSpPr>
          <p:spPr bwMode="auto">
            <a:xfrm flipV="1">
              <a:off x="2606999" y="4825465"/>
              <a:ext cx="0" cy="85626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4076898" y="5886130"/>
              <a:ext cx="954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Time</a:t>
              </a:r>
              <a:endParaRPr lang="en-US" sz="240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1849343" y="3998300"/>
              <a:ext cx="8611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Cost</a:t>
              </a:r>
              <a:endParaRPr lang="en-US" sz="240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250582" y="2790136"/>
              <a:ext cx="3136811" cy="410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More work must be revised</a:t>
              </a:r>
              <a:endParaRPr lang="en-US" sz="1800" b="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542206" y="3342646"/>
              <a:ext cx="3594557" cy="410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Root problem is harder to find</a:t>
              </a:r>
              <a:endParaRPr lang="en-US" sz="1800" b="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4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sz="2400" dirty="0"/>
          </a:p>
          <a:p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2200" dirty="0" smtClean="0"/>
              <a:t>These are true if requirements are always </a:t>
            </a:r>
            <a:r>
              <a:rPr lang="en-US" sz="2200" i="1" dirty="0" smtClean="0">
                <a:solidFill>
                  <a:srgbClr val="FF5935"/>
                </a:solidFill>
              </a:rPr>
              <a:t>complete</a:t>
            </a:r>
            <a:r>
              <a:rPr lang="en-US" sz="2200" dirty="0" smtClean="0"/>
              <a:t> and </a:t>
            </a:r>
            <a:r>
              <a:rPr lang="en-US" sz="2200" i="1" dirty="0">
                <a:solidFill>
                  <a:srgbClr val="FF5935"/>
                </a:solidFill>
              </a:rPr>
              <a:t>current</a:t>
            </a:r>
          </a:p>
          <a:p>
            <a:r>
              <a:rPr lang="en-US" sz="2200" dirty="0" smtClean="0"/>
              <a:t>But those annoying customers keep changing their minds!</a:t>
            </a:r>
          </a:p>
          <a:p>
            <a:pPr lvl="1"/>
            <a:r>
              <a:rPr lang="en-US" sz="2200" dirty="0" smtClean="0"/>
              <a:t>Humans are naturally good at approximating</a:t>
            </a:r>
          </a:p>
          <a:p>
            <a:pPr lvl="1"/>
            <a:r>
              <a:rPr lang="en-US" sz="2200" dirty="0" smtClean="0"/>
              <a:t>But pretty bad at perfecting</a:t>
            </a:r>
          </a:p>
          <a:p>
            <a:r>
              <a:rPr lang="en-US" sz="2200" dirty="0" smtClean="0"/>
              <a:t>These two assumptions have made software engineering frustrating and difficult for decades</a:t>
            </a:r>
            <a:endParaRPr lang="en-US" sz="22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26432" y="1683603"/>
            <a:ext cx="7760368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0" dirty="0">
                <a:solidFill>
                  <a:schemeClr val="accent3">
                    <a:lumMod val="50000"/>
                  </a:schemeClr>
                </a:solidFill>
                <a:latin typeface="Gill Sans MT" panose="020B0502020104020203" pitchFamily="34" charset="0"/>
              </a:rPr>
              <a:t>Modeling and analysis can identify potential problems early in development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14400" y="2598003"/>
            <a:ext cx="7770928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400" b="0" dirty="0">
                <a:solidFill>
                  <a:schemeClr val="accent3">
                    <a:lumMod val="50000"/>
                  </a:schemeClr>
                </a:solidFill>
                <a:latin typeface="Gill Sans MT" panose="020B0502020104020203" pitchFamily="34" charset="0"/>
              </a:rPr>
              <a:t>Savings implied by the cost-of-change curve justify the cost of modeling and analysis over the life of the project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029200" y="6106180"/>
            <a:ext cx="3581483" cy="52322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lvl1pPr marL="457200" indent="-457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r">
              <a:buFont typeface="Monotype Sorts" charset="2"/>
              <a:buNone/>
            </a:pPr>
            <a:r>
              <a:rPr lang="en-US" sz="2800" b="0" i="1" dirty="0" smtClean="0">
                <a:latin typeface="Gill Sans MT" panose="020B0502020104020203" pitchFamily="34" charset="0"/>
              </a:rPr>
              <a:t>Thus, agile methods …</a:t>
            </a:r>
            <a:endParaRPr lang="en-US" sz="2800" b="0" i="1" u="sng" dirty="0">
              <a:solidFill>
                <a:srgbClr val="FFFF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64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Be Agile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r>
              <a:rPr lang="en-US" sz="2000" dirty="0" smtClean="0"/>
              <a:t>Agile methods start by recognizing that </a:t>
            </a:r>
            <a:r>
              <a:rPr lang="en-US" sz="2000" i="1" dirty="0">
                <a:solidFill>
                  <a:srgbClr val="FF5935"/>
                </a:solidFill>
              </a:rPr>
              <a:t>neither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rgbClr val="FF5935"/>
                </a:solidFill>
              </a:rPr>
              <a:t>assumption</a:t>
            </a:r>
            <a:r>
              <a:rPr lang="en-US" sz="2000" dirty="0" smtClean="0">
                <a:solidFill>
                  <a:srgbClr val="FF5935"/>
                </a:solidFill>
              </a:rPr>
              <a:t> </a:t>
            </a:r>
            <a:r>
              <a:rPr lang="en-US" sz="2000" dirty="0" smtClean="0"/>
              <a:t>is </a:t>
            </a:r>
            <a:r>
              <a:rPr lang="en-US" sz="2000" i="1" dirty="0">
                <a:solidFill>
                  <a:srgbClr val="FF5935"/>
                </a:solidFill>
              </a:rPr>
              <a:t>valid</a:t>
            </a:r>
            <a:r>
              <a:rPr lang="en-US" sz="2000" dirty="0" smtClean="0"/>
              <a:t> for many current software projects</a:t>
            </a:r>
          </a:p>
          <a:p>
            <a:pPr lvl="1"/>
            <a:r>
              <a:rPr lang="en-US" sz="2000" dirty="0" smtClean="0"/>
              <a:t>Software engineers are </a:t>
            </a:r>
            <a:r>
              <a:rPr lang="en-US" sz="2000" i="1" dirty="0" smtClean="0">
                <a:solidFill>
                  <a:srgbClr val="FF5935"/>
                </a:solidFill>
              </a:rPr>
              <a:t>not good at developing requirements</a:t>
            </a:r>
            <a:r>
              <a:rPr lang="en-US" sz="2000" dirty="0" smtClean="0">
                <a:solidFill>
                  <a:schemeClr val="tx2"/>
                </a:solidFill>
              </a:rPr>
              <a:t>!</a:t>
            </a:r>
          </a:p>
          <a:p>
            <a:pPr lvl="1"/>
            <a:r>
              <a:rPr lang="en-US" sz="2000" dirty="0" smtClean="0"/>
              <a:t>We do not anticipate many </a:t>
            </a:r>
            <a:r>
              <a:rPr lang="en-US" sz="2000" i="1" dirty="0" smtClean="0">
                <a:solidFill>
                  <a:srgbClr val="FF5935"/>
                </a:solidFill>
              </a:rPr>
              <a:t>changes</a:t>
            </a:r>
          </a:p>
          <a:p>
            <a:pPr lvl="1"/>
            <a:r>
              <a:rPr lang="en-US" sz="2000" dirty="0" smtClean="0"/>
              <a:t>Many of the changes we do anticipate are </a:t>
            </a:r>
            <a:r>
              <a:rPr lang="en-US" sz="2000" i="1" dirty="0" smtClean="0">
                <a:solidFill>
                  <a:srgbClr val="FF5935"/>
                </a:solidFill>
              </a:rPr>
              <a:t>not needed</a:t>
            </a:r>
          </a:p>
          <a:p>
            <a:r>
              <a:rPr lang="en-US" sz="2000" dirty="0" smtClean="0"/>
              <a:t>Requirements (and other “non-executable artifacts”) tend to go </a:t>
            </a:r>
            <a:r>
              <a:rPr lang="en-US" sz="2000" i="1" dirty="0" smtClean="0">
                <a:solidFill>
                  <a:srgbClr val="FF5935"/>
                </a:solidFill>
              </a:rPr>
              <a:t>out of date </a:t>
            </a:r>
            <a:r>
              <a:rPr lang="en-US" sz="2000" dirty="0" smtClean="0"/>
              <a:t>very quickly</a:t>
            </a:r>
          </a:p>
          <a:p>
            <a:pPr lvl="1"/>
            <a:r>
              <a:rPr lang="en-US" sz="2000" dirty="0" smtClean="0"/>
              <a:t>We seldom take time to </a:t>
            </a:r>
            <a:r>
              <a:rPr lang="en-US" sz="2000" i="1" dirty="0" smtClean="0">
                <a:solidFill>
                  <a:srgbClr val="FF5935"/>
                </a:solidFill>
              </a:rPr>
              <a:t>update</a:t>
            </a:r>
            <a:r>
              <a:rPr lang="en-US" sz="2000" dirty="0" smtClean="0">
                <a:solidFill>
                  <a:srgbClr val="FF5935"/>
                </a:solidFill>
              </a:rPr>
              <a:t> </a:t>
            </a:r>
            <a:r>
              <a:rPr lang="en-US" sz="2000" dirty="0" smtClean="0"/>
              <a:t>them</a:t>
            </a:r>
          </a:p>
          <a:p>
            <a:pPr lvl="1"/>
            <a:r>
              <a:rPr lang="en-US" sz="2000" dirty="0" smtClean="0"/>
              <a:t>Many current software projects </a:t>
            </a:r>
            <a:r>
              <a:rPr lang="en-US" sz="2000" i="1" dirty="0" smtClean="0">
                <a:solidFill>
                  <a:srgbClr val="FF5935"/>
                </a:solidFill>
              </a:rPr>
              <a:t>change continuously</a:t>
            </a:r>
          </a:p>
          <a:p>
            <a:r>
              <a:rPr lang="en-US" sz="2000" dirty="0" smtClean="0"/>
              <a:t>Agile methods expect software to </a:t>
            </a:r>
            <a:r>
              <a:rPr lang="en-US" sz="2000" i="1" dirty="0" smtClean="0">
                <a:solidFill>
                  <a:srgbClr val="FF5935"/>
                </a:solidFill>
              </a:rPr>
              <a:t>start small and evolve </a:t>
            </a:r>
            <a:r>
              <a:rPr lang="en-US" sz="2000" dirty="0" smtClean="0"/>
              <a:t>over time</a:t>
            </a:r>
          </a:p>
          <a:p>
            <a:pPr lvl="1"/>
            <a:r>
              <a:rPr lang="en-US" sz="2000" dirty="0" smtClean="0"/>
              <a:t>Embraces </a:t>
            </a:r>
            <a:r>
              <a:rPr lang="en-US" sz="2000" i="1" dirty="0" smtClean="0">
                <a:solidFill>
                  <a:srgbClr val="FF5935"/>
                </a:solidFill>
              </a:rPr>
              <a:t>software </a:t>
            </a:r>
            <a:r>
              <a:rPr lang="en-US" sz="2000" i="1" dirty="0">
                <a:solidFill>
                  <a:srgbClr val="FF5935"/>
                </a:solidFill>
              </a:rPr>
              <a:t>evolution </a:t>
            </a:r>
            <a:r>
              <a:rPr lang="en-US" sz="2000" dirty="0" smtClean="0"/>
              <a:t>instead of fighting it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548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Evolutionary Design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Traditional design advice says to anticipate changes</a:t>
            </a:r>
          </a:p>
          <a:p>
            <a:r>
              <a:rPr lang="en-US" sz="2400" dirty="0"/>
              <a:t>Designers often anticipate changes that don’t happen</a:t>
            </a:r>
          </a:p>
          <a:p>
            <a:endParaRPr lang="en-US" sz="2400" dirty="0"/>
          </a:p>
        </p:txBody>
      </p:sp>
      <p:sp>
        <p:nvSpPr>
          <p:cNvPr id="16390" name="Text Box 1028"/>
          <p:cNvSpPr txBox="1">
            <a:spLocks noChangeArrowheads="1"/>
          </p:cNvSpPr>
          <p:nvPr/>
        </p:nvSpPr>
        <p:spPr bwMode="auto">
          <a:xfrm>
            <a:off x="1459832" y="6172200"/>
            <a:ext cx="6769768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0" i="1" dirty="0" smtClean="0">
                <a:solidFill>
                  <a:srgbClr val="FFFF00"/>
                </a:solidFill>
                <a:latin typeface="Gill Sans MT" panose="020B0502020104020203" pitchFamily="34" charset="0"/>
              </a:rPr>
              <a:t>Both anticipated and unanticipated changes affect design</a:t>
            </a:r>
            <a:endParaRPr lang="en-US" sz="2400" b="0" i="1" dirty="0">
              <a:solidFill>
                <a:srgbClr val="FFFF00"/>
              </a:solidFill>
              <a:latin typeface="Gill Sans MT" panose="020B0502020104020203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781800" y="3312239"/>
            <a:ext cx="1905000" cy="1600200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Evolving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Design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3501189" y="4455239"/>
            <a:ext cx="2671011" cy="1676400"/>
          </a:xfrm>
          <a:prstGeom prst="ellipse">
            <a:avLst/>
          </a:prstGeom>
          <a:solidFill>
            <a:schemeClr val="bg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Unanticipated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    Change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3617494" y="2474039"/>
            <a:ext cx="2438400" cy="1676400"/>
          </a:xfrm>
          <a:prstGeom prst="ellipse">
            <a:avLst/>
          </a:prstGeom>
          <a:solidFill>
            <a:schemeClr val="bg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Anticipated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    Change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685800" y="3236039"/>
            <a:ext cx="2667000" cy="1676400"/>
          </a:xfrm>
          <a:prstGeom prst="ellipse">
            <a:avLst/>
          </a:prstGeom>
          <a:solidFill>
            <a:schemeClr val="bg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   </a:t>
            </a:r>
            <a:r>
              <a:rPr lang="en-US" sz="2000" b="0" i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A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nticipated</a:t>
            </a:r>
            <a:endParaRPr lang="en-US" sz="2000" i="1" dirty="0" smtClean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  change that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doesn’t </a:t>
            </a:r>
            <a:r>
              <a:rPr lang="en-US" i="1" dirty="0">
                <a:solidFill>
                  <a:schemeClr val="tx1"/>
                </a:solidFill>
                <a:latin typeface="Gill Sans MT" panose="020B0502020104020203" pitchFamily="34" charset="0"/>
              </a:rPr>
              <a:t>h</a:t>
            </a:r>
            <a:r>
              <a:rPr lang="en-US" sz="2000" i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appen</a:t>
            </a:r>
            <a:endParaRPr kumimoji="0" lang="en-US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ll Sans MT" panose="020B0502020104020203" pitchFamily="34" charset="0"/>
            </a:endParaRPr>
          </a:p>
        </p:txBody>
      </p:sp>
      <p:cxnSp>
        <p:nvCxnSpPr>
          <p:cNvPr id="16" name="Straight Arrow Connector 15"/>
          <p:cNvCxnSpPr>
            <a:stCxn id="13" idx="6"/>
          </p:cNvCxnSpPr>
          <p:nvPr/>
        </p:nvCxnSpPr>
        <p:spPr bwMode="auto">
          <a:xfrm>
            <a:off x="6055894" y="3312239"/>
            <a:ext cx="725906" cy="152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12" idx="6"/>
          </p:cNvCxnSpPr>
          <p:nvPr/>
        </p:nvCxnSpPr>
        <p:spPr bwMode="auto">
          <a:xfrm flipV="1">
            <a:off x="6172200" y="4836239"/>
            <a:ext cx="685800" cy="457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8000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Harness as </a:t>
            </a:r>
            <a:r>
              <a:rPr lang="en-US" dirty="0" smtClean="0"/>
              <a:t>Guardian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Correctness?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76521" y="1031087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72310" y="2059388"/>
            <a:ext cx="24718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>
                <a:solidFill>
                  <a:srgbClr val="FF0000"/>
                </a:solidFill>
                <a:latin typeface="Gill Sans MT" panose="020B0502020104020203" pitchFamily="34" charset="0"/>
              </a:rPr>
              <a:t>Agile Correctness</a:t>
            </a:r>
          </a:p>
          <a:p>
            <a:pPr algn="ctr"/>
            <a:r>
              <a:rPr lang="en-US" sz="2800" b="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(Existential)</a:t>
            </a:r>
            <a:endParaRPr lang="en-US" sz="2800" b="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1282117" y="3572150"/>
            <a:ext cx="3348593" cy="2981050"/>
            <a:chOff x="1849049" y="2768157"/>
            <a:chExt cx="3348593" cy="2981050"/>
          </a:xfrm>
        </p:grpSpPr>
        <p:sp>
          <p:nvSpPr>
            <p:cNvPr id="10" name="Rectangle 9"/>
            <p:cNvSpPr/>
            <p:nvPr/>
          </p:nvSpPr>
          <p:spPr bwMode="auto">
            <a:xfrm>
              <a:off x="1849049" y="2768157"/>
              <a:ext cx="3348593" cy="2981050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AFD00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 flipV="1">
              <a:off x="2504863" y="5249135"/>
              <a:ext cx="2597623" cy="85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2504863" y="2839622"/>
              <a:ext cx="0" cy="241803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3042813" y="5337132"/>
              <a:ext cx="285041" cy="326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X</a:t>
              </a:r>
              <a:endParaRPr lang="en-US" sz="2400" b="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1326" y="4403545"/>
              <a:ext cx="262347" cy="326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Y</a:t>
              </a:r>
              <a:endParaRPr lang="en-US" sz="2400" b="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2739747" y="5243418"/>
              <a:ext cx="0" cy="14541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561723" y="5238132"/>
              <a:ext cx="0" cy="14541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3650735" y="5238132"/>
              <a:ext cx="0" cy="14541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rot="5400000">
              <a:off x="2439676" y="5023580"/>
              <a:ext cx="0" cy="14541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rot="5400000">
              <a:off x="2439676" y="3136107"/>
              <a:ext cx="0" cy="14541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583294" y="530555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94282" y="530555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 rot="5400000">
              <a:off x="2439676" y="4078011"/>
              <a:ext cx="0" cy="14541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2149232" y="491162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149232" y="396605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020991" y="3024151"/>
              <a:ext cx="4411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341149" y="5305555"/>
              <a:ext cx="4411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Straight Arrow Connector 67"/>
            <p:cNvCxnSpPr/>
            <p:nvPr/>
          </p:nvCxnSpPr>
          <p:spPr bwMode="auto">
            <a:xfrm flipV="1">
              <a:off x="2504863" y="3050706"/>
              <a:ext cx="2206946" cy="2206946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 flipH="1" flipV="1">
              <a:off x="3081560" y="4712538"/>
              <a:ext cx="569176" cy="54106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H="1" flipV="1">
              <a:off x="2747275" y="5048516"/>
              <a:ext cx="215740" cy="20508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 flipH="1" flipV="1">
              <a:off x="2847147" y="4918079"/>
              <a:ext cx="352954" cy="33552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flipH="1" flipV="1">
              <a:off x="2985395" y="4835974"/>
              <a:ext cx="439324" cy="41762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 flipH="1" flipV="1">
              <a:off x="2662136" y="5180036"/>
              <a:ext cx="77387" cy="735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 bwMode="auto">
            <a:xfrm flipH="1" flipV="1">
              <a:off x="3807188" y="3952579"/>
              <a:ext cx="1145372" cy="108879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4" name="Straight Connector 83"/>
            <p:cNvCxnSpPr/>
            <p:nvPr/>
          </p:nvCxnSpPr>
          <p:spPr bwMode="auto">
            <a:xfrm flipH="1" flipV="1">
              <a:off x="3713164" y="4078786"/>
              <a:ext cx="1235856" cy="11748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 bwMode="auto">
            <a:xfrm flipH="1" flipV="1">
              <a:off x="3615592" y="4133927"/>
              <a:ext cx="1177850" cy="111967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 flipH="1" flipV="1">
              <a:off x="3544415" y="4281515"/>
              <a:ext cx="1022593" cy="97208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 flipH="1" flipV="1">
              <a:off x="3403575" y="4363811"/>
              <a:ext cx="936021" cy="88979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8" name="Straight Connector 87"/>
            <p:cNvCxnSpPr/>
            <p:nvPr/>
          </p:nvCxnSpPr>
          <p:spPr bwMode="auto">
            <a:xfrm flipH="1" flipV="1">
              <a:off x="3314039" y="4494778"/>
              <a:ext cx="798250" cy="75882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 bwMode="auto">
            <a:xfrm flipH="1" flipV="1">
              <a:off x="3185334" y="4591009"/>
              <a:ext cx="697018" cy="6625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 bwMode="auto">
            <a:xfrm flipH="1" flipV="1">
              <a:off x="4624880" y="3208816"/>
              <a:ext cx="327680" cy="31149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3" name="Straight Connector 102"/>
            <p:cNvCxnSpPr/>
            <p:nvPr/>
          </p:nvCxnSpPr>
          <p:spPr bwMode="auto">
            <a:xfrm flipH="1" flipV="1">
              <a:off x="4491500" y="3302066"/>
              <a:ext cx="461060" cy="4382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4" name="Straight Connector 103"/>
            <p:cNvCxnSpPr/>
            <p:nvPr/>
          </p:nvCxnSpPr>
          <p:spPr bwMode="auto">
            <a:xfrm flipH="1" flipV="1">
              <a:off x="4364416" y="3393484"/>
              <a:ext cx="588144" cy="55909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5" name="Straight Connector 104"/>
            <p:cNvCxnSpPr/>
            <p:nvPr/>
          </p:nvCxnSpPr>
          <p:spPr bwMode="auto">
            <a:xfrm flipH="1" flipV="1">
              <a:off x="4262545" y="3514890"/>
              <a:ext cx="690015" cy="6559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 bwMode="auto">
            <a:xfrm flipH="1" flipV="1">
              <a:off x="4159727" y="3637194"/>
              <a:ext cx="785868" cy="74705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 flipH="1" flipV="1">
              <a:off x="4055711" y="3750538"/>
              <a:ext cx="884140" cy="84047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 flipH="1" flipV="1">
              <a:off x="3916640" y="3836580"/>
              <a:ext cx="1035920" cy="98475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28" name="Group 127"/>
          <p:cNvGrpSpPr/>
          <p:nvPr/>
        </p:nvGrpSpPr>
        <p:grpSpPr>
          <a:xfrm>
            <a:off x="1342926" y="2059388"/>
            <a:ext cx="3226973" cy="1384995"/>
            <a:chOff x="489738" y="1696452"/>
            <a:chExt cx="3226973" cy="1384995"/>
          </a:xfrm>
        </p:grpSpPr>
        <p:sp>
          <p:nvSpPr>
            <p:cNvPr id="8" name="TextBox 7"/>
            <p:cNvSpPr txBox="1"/>
            <p:nvPr/>
          </p:nvSpPr>
          <p:spPr>
            <a:xfrm>
              <a:off x="489738" y="1696452"/>
              <a:ext cx="3226973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0" i="1" dirty="0" smtClean="0">
                  <a:solidFill>
                    <a:srgbClr val="FF0000"/>
                  </a:solidFill>
                  <a:latin typeface="Gill Sans MT" panose="020B0502020104020203" pitchFamily="34" charset="0"/>
                </a:rPr>
                <a:t>Traditional Correctness</a:t>
              </a:r>
            </a:p>
            <a:p>
              <a:pPr algn="ctr"/>
              <a:r>
                <a:rPr lang="en-US" sz="2800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(Universal)</a:t>
              </a:r>
            </a:p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V</a:t>
              </a:r>
              <a:r>
                <a:rPr lang="en-US" sz="2800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 </a:t>
              </a:r>
              <a:r>
                <a:rPr lang="en-US" sz="2800" b="0" dirty="0" err="1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x,y</a:t>
              </a:r>
              <a:r>
                <a:rPr lang="en-US" sz="2800" b="0" dirty="0" smtClean="0">
                  <a:solidFill>
                    <a:schemeClr val="tx1"/>
                  </a:solidFill>
                  <a:latin typeface="Gill Sans MT" panose="020B0502020104020203" pitchFamily="34" charset="0"/>
                </a:rPr>
                <a:t>, x ≥ y</a:t>
              </a:r>
              <a:endParaRPr lang="en-US" sz="2800" b="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127" name="Straight Connector 126"/>
            <p:cNvCxnSpPr/>
            <p:nvPr/>
          </p:nvCxnSpPr>
          <p:spPr bwMode="auto">
            <a:xfrm>
              <a:off x="1354300" y="2753255"/>
              <a:ext cx="14631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68" name="Group 167"/>
          <p:cNvGrpSpPr/>
          <p:nvPr/>
        </p:nvGrpSpPr>
        <p:grpSpPr>
          <a:xfrm>
            <a:off x="5986433" y="3572150"/>
            <a:ext cx="2699890" cy="2981050"/>
            <a:chOff x="5290631" y="3229272"/>
            <a:chExt cx="2699890" cy="298105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5290631" y="3229272"/>
              <a:ext cx="2699890" cy="2981050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AFD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382058" y="3750301"/>
              <a:ext cx="2517036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{   (1, 1) </a:t>
              </a:r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T</a:t>
              </a:r>
            </a:p>
            <a:p>
              <a:r>
                <a:rPr lang="en-US" sz="24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  (1, 0)  T</a:t>
              </a:r>
            </a:p>
            <a:p>
              <a:r>
                <a:rPr lang="en-US" sz="24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  (0, 1) </a:t>
              </a:r>
              <a:r>
                <a:rPr lang="en-US" sz="24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</a:t>
              </a:r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F</a:t>
              </a:r>
            </a:p>
            <a:p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   </a:t>
              </a:r>
              <a:r>
                <a:rPr lang="en-US" sz="24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(</a:t>
              </a:r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10, 5) </a:t>
              </a:r>
              <a:r>
                <a:rPr lang="en-US" sz="24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</a:t>
              </a:r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</a:t>
              </a:r>
            </a:p>
            <a:p>
              <a:r>
                <a:rPr lang="en-US" sz="24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  (10, 12) </a:t>
              </a:r>
              <a:r>
                <a:rPr lang="en-US" sz="24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F</a:t>
              </a:r>
              <a:r>
                <a:rPr lang="en-US" sz="24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 }</a:t>
              </a:r>
              <a:endParaRPr lang="en-U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170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Limited View of Correctness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</a:t>
            </a:r>
            <a:r>
              <a:rPr lang="en-US" sz="2000" i="1" dirty="0" smtClean="0">
                <a:solidFill>
                  <a:srgbClr val="FF0000"/>
                </a:solidFill>
              </a:rPr>
              <a:t>traditional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methods, we try to define </a:t>
            </a:r>
            <a:r>
              <a:rPr lang="en-US" sz="2000" i="1" dirty="0">
                <a:solidFill>
                  <a:srgbClr val="FF0000"/>
                </a:solidFill>
              </a:rPr>
              <a:t>all correct behavior </a:t>
            </a:r>
            <a:r>
              <a:rPr lang="en-US" sz="2000" dirty="0" smtClean="0"/>
              <a:t>completely, at the beginning</a:t>
            </a:r>
          </a:p>
          <a:p>
            <a:pPr lvl="1"/>
            <a:r>
              <a:rPr lang="en-US" sz="2000" dirty="0" smtClean="0"/>
              <a:t>What is </a:t>
            </a:r>
            <a:r>
              <a:rPr lang="en-US" sz="2000" i="1" dirty="0">
                <a:solidFill>
                  <a:srgbClr val="FF0000"/>
                </a:solidFill>
                <a:ea typeface="+mn-ea"/>
                <a:cs typeface="+mn-cs"/>
              </a:rPr>
              <a:t>correctness</a:t>
            </a:r>
            <a:r>
              <a:rPr lang="en-US" sz="2000" dirty="0" smtClean="0"/>
              <a:t>?</a:t>
            </a:r>
          </a:p>
          <a:p>
            <a:pPr lvl="1"/>
            <a:r>
              <a:rPr lang="en-US" sz="2000" dirty="0" smtClean="0"/>
              <a:t>Does “correctness” </a:t>
            </a:r>
            <a:r>
              <a:rPr lang="en-US" sz="2000" i="1" dirty="0">
                <a:solidFill>
                  <a:srgbClr val="FF0000"/>
                </a:solidFill>
                <a:ea typeface="+mn-ea"/>
                <a:cs typeface="+mn-cs"/>
              </a:rPr>
              <a:t>mean anything </a:t>
            </a:r>
            <a:r>
              <a:rPr lang="en-US" sz="2000" dirty="0" smtClean="0"/>
              <a:t>in large engineering products?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People are </a:t>
            </a:r>
            <a:r>
              <a:rPr lang="en-US" sz="2000" i="1" dirty="0">
                <a:solidFill>
                  <a:srgbClr val="FF0000"/>
                </a:solidFill>
                <a:ea typeface="+mn-ea"/>
                <a:cs typeface="+mn-cs"/>
              </a:rPr>
              <a:t>VERY BAD </a:t>
            </a:r>
            <a:r>
              <a:rPr lang="en-US" sz="2000" dirty="0" smtClean="0"/>
              <a:t>at </a:t>
            </a:r>
            <a:r>
              <a:rPr lang="en-US" sz="2000" dirty="0"/>
              <a:t>completely </a:t>
            </a:r>
            <a:r>
              <a:rPr lang="en-US" sz="2000" dirty="0" smtClean="0"/>
              <a:t>defining correctness</a:t>
            </a:r>
          </a:p>
          <a:p>
            <a:r>
              <a:rPr lang="en-US" sz="2000" dirty="0" smtClean="0"/>
              <a:t>In </a:t>
            </a:r>
            <a:r>
              <a:rPr lang="en-US" sz="2000" i="1" dirty="0">
                <a:solidFill>
                  <a:srgbClr val="FF0000"/>
                </a:solidFill>
              </a:rPr>
              <a:t>agile</a:t>
            </a:r>
            <a:r>
              <a:rPr lang="en-US" sz="2000" dirty="0" smtClean="0"/>
              <a:t> methods, we redefine correctness to be </a:t>
            </a:r>
            <a:r>
              <a:rPr lang="en-US" sz="2000" i="1" dirty="0">
                <a:solidFill>
                  <a:srgbClr val="FF0000"/>
                </a:solidFill>
              </a:rPr>
              <a:t>relative</a:t>
            </a:r>
            <a:r>
              <a:rPr lang="en-US" sz="2000" dirty="0" smtClean="0"/>
              <a:t> to a specific set of tests</a:t>
            </a:r>
          </a:p>
          <a:p>
            <a:pPr lvl="1"/>
            <a:r>
              <a:rPr lang="en-US" sz="2000" dirty="0" smtClean="0"/>
              <a:t>If the software behaves correctly </a:t>
            </a:r>
            <a:r>
              <a:rPr lang="en-US" sz="2000" i="1" dirty="0">
                <a:solidFill>
                  <a:srgbClr val="FF0000"/>
                </a:solidFill>
                <a:ea typeface="+mn-ea"/>
                <a:cs typeface="+mn-cs"/>
              </a:rPr>
              <a:t>on the tests</a:t>
            </a:r>
            <a:r>
              <a:rPr lang="en-US" sz="2000" dirty="0" smtClean="0"/>
              <a:t>, it is “correct”</a:t>
            </a:r>
          </a:p>
          <a:p>
            <a:pPr lvl="1"/>
            <a:r>
              <a:rPr lang="en-US" sz="2000" dirty="0" smtClean="0"/>
              <a:t>Instead of </a:t>
            </a:r>
            <a:r>
              <a:rPr lang="en-US" sz="2000" i="1" dirty="0" smtClean="0">
                <a:solidFill>
                  <a:srgbClr val="FF0000"/>
                </a:solidFill>
              </a:rPr>
              <a:t>defining all </a:t>
            </a:r>
            <a:r>
              <a:rPr lang="en-US" sz="2000" dirty="0" smtClean="0"/>
              <a:t>behaviors, we </a:t>
            </a:r>
            <a:r>
              <a:rPr lang="en-US" sz="2000" i="1" dirty="0">
                <a:solidFill>
                  <a:srgbClr val="FF0000"/>
                </a:solidFill>
              </a:rPr>
              <a:t>demonstrate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i="1" dirty="0">
                <a:solidFill>
                  <a:srgbClr val="FF0000"/>
                </a:solidFill>
                <a:ea typeface="+mn-ea"/>
                <a:cs typeface="+mn-cs"/>
              </a:rPr>
              <a:t>some</a:t>
            </a:r>
            <a:r>
              <a:rPr lang="en-US" sz="2000" dirty="0" smtClean="0"/>
              <a:t> behaviors</a:t>
            </a:r>
          </a:p>
          <a:p>
            <a:pPr lvl="1"/>
            <a:r>
              <a:rPr lang="en-US" sz="2000" i="1" dirty="0">
                <a:solidFill>
                  <a:srgbClr val="FF0000"/>
                </a:solidFill>
              </a:rPr>
              <a:t>Mathematicians</a:t>
            </a:r>
            <a:r>
              <a:rPr lang="en-US" sz="2000" dirty="0" smtClean="0"/>
              <a:t> may be disappointed at the lack of completeness</a:t>
            </a:r>
            <a:endParaRPr lang="en-US" sz="20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33462" y="6019800"/>
            <a:ext cx="7577138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0" i="1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But software engineers </a:t>
            </a:r>
            <a:r>
              <a:rPr lang="en-US" sz="3200" b="0" i="1" dirty="0" err="1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ain’t</a:t>
            </a:r>
            <a:r>
              <a:rPr lang="en-US" sz="3200" b="0" i="1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 mathematicians!</a:t>
            </a:r>
            <a:endParaRPr lang="en-US" sz="3200" b="0" i="1" dirty="0">
              <a:solidFill>
                <a:srgbClr val="FFFF00"/>
              </a:solidFill>
              <a:latin typeface="Gill Sans MT" panose="020B0502020104020203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8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Harnesses Verify Correctness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2400" dirty="0" smtClean="0"/>
              <a:t>Tests must be </a:t>
            </a:r>
            <a:r>
              <a:rPr lang="en-US" sz="2400" i="1" dirty="0" smtClean="0">
                <a:solidFill>
                  <a:srgbClr val="FF5935"/>
                </a:solidFill>
              </a:rPr>
              <a:t>automated</a:t>
            </a:r>
          </a:p>
          <a:p>
            <a:pPr lvl="1"/>
            <a:r>
              <a:rPr lang="en-US" sz="2400" dirty="0" smtClean="0"/>
              <a:t>Test automation is a </a:t>
            </a:r>
            <a:r>
              <a:rPr lang="en-US" sz="2400" i="1" dirty="0" smtClean="0">
                <a:solidFill>
                  <a:srgbClr val="FF5935"/>
                </a:solidFill>
              </a:rPr>
              <a:t>prerequisite</a:t>
            </a:r>
            <a:r>
              <a:rPr lang="en-US" sz="2400" dirty="0" smtClean="0">
                <a:solidFill>
                  <a:srgbClr val="FF5935"/>
                </a:solidFill>
              </a:rPr>
              <a:t> </a:t>
            </a:r>
            <a:r>
              <a:rPr lang="en-US" sz="2400" dirty="0" smtClean="0"/>
              <a:t>to test driven development (</a:t>
            </a:r>
            <a:r>
              <a:rPr lang="en-US" sz="2400" i="1" dirty="0" smtClean="0">
                <a:solidFill>
                  <a:srgbClr val="FF5935"/>
                </a:solidFill>
              </a:rPr>
              <a:t>TDD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Every test must include a </a:t>
            </a:r>
            <a:r>
              <a:rPr lang="en-US" sz="2400" i="1" dirty="0" smtClean="0">
                <a:solidFill>
                  <a:srgbClr val="FF5935"/>
                </a:solidFill>
              </a:rPr>
              <a:t>test oracle </a:t>
            </a:r>
            <a:r>
              <a:rPr lang="en-US" sz="2400" dirty="0" smtClean="0"/>
              <a:t>that can evaluate whether that test executed correctly</a:t>
            </a:r>
          </a:p>
          <a:p>
            <a:r>
              <a:rPr lang="en-US" sz="2400" dirty="0" smtClean="0"/>
              <a:t>The tests replace the </a:t>
            </a:r>
            <a:r>
              <a:rPr lang="en-US" sz="2400" i="1" dirty="0" smtClean="0">
                <a:solidFill>
                  <a:srgbClr val="FF5935"/>
                </a:solidFill>
              </a:rPr>
              <a:t>requirements</a:t>
            </a:r>
          </a:p>
          <a:p>
            <a:r>
              <a:rPr lang="en-US" sz="2400" dirty="0" smtClean="0"/>
              <a:t>Tests must be </a:t>
            </a:r>
            <a:r>
              <a:rPr lang="en-US" sz="2400" i="1" dirty="0" smtClean="0">
                <a:solidFill>
                  <a:srgbClr val="FF5935"/>
                </a:solidFill>
              </a:rPr>
              <a:t>high quality </a:t>
            </a:r>
            <a:r>
              <a:rPr lang="en-US" sz="2400" dirty="0" smtClean="0"/>
              <a:t>and must </a:t>
            </a:r>
            <a:r>
              <a:rPr lang="en-US" sz="2400" i="1" dirty="0">
                <a:solidFill>
                  <a:srgbClr val="FF5935"/>
                </a:solidFill>
              </a:rPr>
              <a:t>run quickly</a:t>
            </a:r>
          </a:p>
          <a:p>
            <a:r>
              <a:rPr lang="en-US" sz="2400" dirty="0" smtClean="0"/>
              <a:t>We run tests </a:t>
            </a:r>
            <a:r>
              <a:rPr lang="en-US" sz="2400" i="1" dirty="0">
                <a:solidFill>
                  <a:srgbClr val="FF5935"/>
                </a:solidFill>
              </a:rPr>
              <a:t>every time </a:t>
            </a:r>
            <a:r>
              <a:rPr lang="en-US" sz="2400" dirty="0" smtClean="0"/>
              <a:t>we make a change to the software</a:t>
            </a:r>
            <a:endParaRPr lang="en-US" sz="24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14400" y="1676400"/>
            <a:ext cx="7772400" cy="95410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0" i="1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A </a:t>
            </a:r>
            <a:r>
              <a:rPr lang="en-US" sz="2800" b="0" i="1" dirty="0" smtClean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test harness </a:t>
            </a:r>
            <a:r>
              <a:rPr lang="en-US" sz="2800" b="0" i="1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runs </a:t>
            </a:r>
            <a:r>
              <a:rPr lang="en-US" sz="2800" b="0" i="1" dirty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all automated </a:t>
            </a:r>
            <a:r>
              <a:rPr lang="en-US" sz="2800" b="0" i="1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tests efficiently and reports results to the developers</a:t>
            </a:r>
            <a:endParaRPr lang="en-US" sz="2800" b="0" i="1" dirty="0">
              <a:solidFill>
                <a:srgbClr val="FFFF00"/>
              </a:solidFill>
              <a:latin typeface="Gill Sans MT" panose="020B0502020104020203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19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Agile methods work best when the current version of the software can be run against all tests at any time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14400" y="2436491"/>
            <a:ext cx="7800299" cy="12003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A </a:t>
            </a:r>
            <a:r>
              <a:rPr lang="en-US" sz="2400" b="0" i="1" dirty="0" smtClean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continuous integration </a:t>
            </a:r>
            <a:r>
              <a:rPr lang="en-US" sz="2400" i="1" dirty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server</a:t>
            </a:r>
            <a:r>
              <a:rPr lang="en-US" sz="2400" b="0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 rebuilds the system, returns, and </a:t>
            </a:r>
            <a:r>
              <a:rPr lang="en-US" sz="2400" b="0" dirty="0" err="1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reverifies</a:t>
            </a:r>
            <a:r>
              <a:rPr lang="en-US" sz="2400" b="0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 tests whenever </a:t>
            </a:r>
            <a:r>
              <a:rPr lang="en-US" sz="2400" b="0" i="1" dirty="0" smtClean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any</a:t>
            </a:r>
            <a:r>
              <a:rPr lang="en-US" sz="2400" b="0" dirty="0" smtClean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 </a:t>
            </a:r>
            <a:r>
              <a:rPr lang="en-US" sz="2400" b="0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update is checked into the repository</a:t>
            </a:r>
            <a:endParaRPr lang="en-US" sz="2400" b="0" dirty="0">
              <a:solidFill>
                <a:srgbClr val="FFFF00"/>
              </a:solidFill>
              <a:latin typeface="Gill Sans MT" panose="020B0502020104020203" pitchFamily="34" charset="0"/>
              <a:cs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939800" y="3713020"/>
            <a:ext cx="7774899" cy="200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400">
                <a:latin typeface="+mn-lt"/>
                <a:cs typeface="+mn-cs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latin typeface="+mn-lt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9pPr>
          </a:lstStyle>
          <a:p>
            <a:r>
              <a:rPr lang="en-US" sz="2200" dirty="0"/>
              <a:t>Mistakes are caught earlier</a:t>
            </a:r>
          </a:p>
          <a:p>
            <a:r>
              <a:rPr lang="en-US" sz="2200" dirty="0"/>
              <a:t>Other developers are aware of changes early</a:t>
            </a:r>
          </a:p>
          <a:p>
            <a:r>
              <a:rPr lang="en-US" sz="2200" dirty="0"/>
              <a:t>The rebuild and </a:t>
            </a:r>
            <a:r>
              <a:rPr lang="en-US" sz="2200" dirty="0" err="1"/>
              <a:t>reverify</a:t>
            </a:r>
            <a:r>
              <a:rPr lang="en-US" sz="2200" dirty="0"/>
              <a:t> must happen as soon as possible</a:t>
            </a:r>
          </a:p>
          <a:p>
            <a:pPr lvl="1"/>
            <a:r>
              <a:rPr lang="en-US" sz="2000" dirty="0"/>
              <a:t>Thus, tests need to execute quickly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914400" y="5486400"/>
            <a:ext cx="7800299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A </a:t>
            </a:r>
            <a:r>
              <a:rPr lang="en-US" sz="2400" b="0" i="1" dirty="0" smtClean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continuous integration server</a:t>
            </a:r>
            <a:r>
              <a:rPr lang="en-US" sz="2400" b="0" dirty="0" smtClean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 </a:t>
            </a:r>
            <a:r>
              <a:rPr lang="en-US" sz="2400" b="0" dirty="0" smtClean="0">
                <a:solidFill>
                  <a:srgbClr val="FFFF00"/>
                </a:solidFill>
                <a:latin typeface="Gill Sans MT" panose="020B0502020104020203" pitchFamily="34" charset="0"/>
                <a:cs typeface="Arial" pitchFamily="34" charset="0"/>
              </a:rPr>
              <a:t>doesn’t just run tests, it decides if a modified system is </a:t>
            </a:r>
            <a:r>
              <a:rPr lang="en-US" sz="2400" b="0" i="1" dirty="0" smtClean="0">
                <a:solidFill>
                  <a:srgbClr val="FFC000"/>
                </a:solidFill>
                <a:latin typeface="Gill Sans MT" panose="020B0502020104020203" pitchFamily="34" charset="0"/>
                <a:cs typeface="Arial" pitchFamily="34" charset="0"/>
              </a:rPr>
              <a:t>still correct</a:t>
            </a:r>
            <a:endParaRPr lang="en-US" sz="2400" b="0" i="1" dirty="0">
              <a:solidFill>
                <a:srgbClr val="FFC000"/>
              </a:solidFill>
              <a:latin typeface="Gill Sans MT" panose="020B0502020104020203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17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/>
      <p:bldP spid="9" grpId="0" animBg="1" autoUpdateAnimBg="0"/>
    </p:bld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63311</TotalTime>
  <Words>1062</Words>
  <Application>Microsoft Office PowerPoint</Application>
  <PresentationFormat>On-screen Show (4:3)</PresentationFormat>
  <Paragraphs>183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Century</vt:lpstr>
      <vt:lpstr>Gill Sans MT</vt:lpstr>
      <vt:lpstr>Monotype Sorts</vt:lpstr>
      <vt:lpstr>Times New Roman</vt:lpstr>
      <vt:lpstr>Times New Roman (Arabic)</vt:lpstr>
      <vt:lpstr>Verdana</vt:lpstr>
      <vt:lpstr>Wingdings</vt:lpstr>
      <vt:lpstr>Layers</vt:lpstr>
      <vt:lpstr>Module 2 (App. B)</vt:lpstr>
      <vt:lpstr>The Increased Emphasis on Testing</vt:lpstr>
      <vt:lpstr>Traditional Assumptions</vt:lpstr>
      <vt:lpstr>Why Be Agile ?</vt:lpstr>
      <vt:lpstr>Supporting Evolutionary Design</vt:lpstr>
      <vt:lpstr>The Test Harness as Guardian</vt:lpstr>
      <vt:lpstr>A Limited View of Correctness</vt:lpstr>
      <vt:lpstr>Test Harnesses Verify Correctness</vt:lpstr>
      <vt:lpstr>Continuous Integration</vt:lpstr>
      <vt:lpstr>Continuous Integration Reduces Risk</vt:lpstr>
      <vt:lpstr>System Tests in Agile Methods</vt:lpstr>
      <vt:lpstr>User Stories</vt:lpstr>
      <vt:lpstr>Acceptance Tests in Agile Methods</vt:lpstr>
      <vt:lpstr>Adding Tests to Existing Systems</vt:lpstr>
      <vt:lpstr>Incremental TDD</vt:lpstr>
      <vt:lpstr>The Testing Shortfall</vt:lpstr>
      <vt:lpstr>Why Not?</vt:lpstr>
      <vt:lpstr>What Should Testers Do?</vt:lpstr>
      <vt:lpstr>Summary</vt:lpstr>
    </vt:vector>
  </TitlesOfParts>
  <Company>Goerge Mason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in Agile</dc:title>
  <dc:creator>Moataz Ahmed</dc:creator>
  <cp:lastModifiedBy>Moataz Ahmed</cp:lastModifiedBy>
  <cp:revision>250</cp:revision>
  <cp:lastPrinted>1999-09-12T15:28:30Z</cp:lastPrinted>
  <dcterms:created xsi:type="dcterms:W3CDTF">1996-06-10T05:36:32Z</dcterms:created>
  <dcterms:modified xsi:type="dcterms:W3CDTF">2019-01-24T05:36:59Z</dcterms:modified>
</cp:coreProperties>
</file>