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42"/>
  </p:notesMasterIdLst>
  <p:handoutMasterIdLst>
    <p:handoutMasterId r:id="rId43"/>
  </p:handoutMasterIdLst>
  <p:sldIdLst>
    <p:sldId id="352" r:id="rId2"/>
    <p:sldId id="465" r:id="rId3"/>
    <p:sldId id="463" r:id="rId4"/>
    <p:sldId id="457" r:id="rId5"/>
    <p:sldId id="458" r:id="rId6"/>
    <p:sldId id="476" r:id="rId7"/>
    <p:sldId id="474" r:id="rId8"/>
    <p:sldId id="442" r:id="rId9"/>
    <p:sldId id="460" r:id="rId10"/>
    <p:sldId id="461" r:id="rId11"/>
    <p:sldId id="462" r:id="rId12"/>
    <p:sldId id="454" r:id="rId13"/>
    <p:sldId id="486" r:id="rId14"/>
    <p:sldId id="483" r:id="rId15"/>
    <p:sldId id="484" r:id="rId16"/>
    <p:sldId id="485" r:id="rId17"/>
    <p:sldId id="487" r:id="rId18"/>
    <p:sldId id="464" r:id="rId19"/>
    <p:sldId id="429" r:id="rId20"/>
    <p:sldId id="430" r:id="rId21"/>
    <p:sldId id="431" r:id="rId22"/>
    <p:sldId id="432" r:id="rId23"/>
    <p:sldId id="433" r:id="rId24"/>
    <p:sldId id="440" r:id="rId25"/>
    <p:sldId id="447" r:id="rId26"/>
    <p:sldId id="467" r:id="rId27"/>
    <p:sldId id="468" r:id="rId28"/>
    <p:sldId id="469" r:id="rId29"/>
    <p:sldId id="470" r:id="rId30"/>
    <p:sldId id="471" r:id="rId31"/>
    <p:sldId id="479" r:id="rId32"/>
    <p:sldId id="495" r:id="rId33"/>
    <p:sldId id="488" r:id="rId34"/>
    <p:sldId id="489" r:id="rId35"/>
    <p:sldId id="490" r:id="rId36"/>
    <p:sldId id="491" r:id="rId37"/>
    <p:sldId id="492" r:id="rId38"/>
    <p:sldId id="493" r:id="rId39"/>
    <p:sldId id="494" r:id="rId40"/>
    <p:sldId id="472" r:id="rId41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689" autoAdjust="0"/>
  </p:normalViewPr>
  <p:slideViewPr>
    <p:cSldViewPr showGuides="1">
      <p:cViewPr varScale="1">
        <p:scale>
          <a:sx n="85" d="100"/>
          <a:sy n="85" d="100"/>
        </p:scale>
        <p:origin x="1104" y="48"/>
      </p:cViewPr>
      <p:guideLst>
        <p:guide orient="horz" pos="960"/>
        <p:guide pos="302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8.xml"/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558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anose="02020603050405020304" pitchFamily="18" charset="0"/>
              </a:defRPr>
            </a:lvl1pPr>
          </a:lstStyle>
          <a:p>
            <a:fld id="{6896A445-C889-4448-B054-9613C8C3F6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907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46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842" indent="-285708" defTabSz="966646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2833" indent="-228567" defTabSz="966646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99966" indent="-228567" defTabSz="966646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099" indent="-228567" defTabSz="966646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232" indent="-228567" defTabSz="966646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365" indent="-228567" defTabSz="966646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8497" indent="-228567" defTabSz="966646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5630" indent="-228567" defTabSz="966646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F7B323A-C264-4927-B995-9F9E50231A96}" type="slidenum">
              <a:rPr lang="en-US" sz="1100" b="0" smtClean="0">
                <a:solidFill>
                  <a:schemeClr val="tx1"/>
                </a:solidFill>
              </a:rPr>
              <a:pPr/>
              <a:t>2</a:t>
            </a:fld>
            <a:endParaRPr lang="en-US" sz="11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448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10483" indent="-273263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9305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3027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67492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0471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4193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7915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71637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787131A-76F8-49C1-A910-4F49ED022E26}" type="slidenum">
              <a:rPr lang="en-US" sz="1100" b="0">
                <a:solidFill>
                  <a:schemeClr val="tx1"/>
                </a:solidFill>
              </a:rPr>
              <a:pPr/>
              <a:t>34</a:t>
            </a:fld>
            <a:endParaRPr 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786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10483" indent="-273263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9305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3027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67492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0471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4193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7915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71637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6080E62E-52DA-4EAF-BCCB-4A9EA7CA0A29}" type="slidenum">
              <a:rPr lang="en-US" sz="1100" b="0">
                <a:solidFill>
                  <a:schemeClr val="tx1"/>
                </a:solidFill>
              </a:rPr>
              <a:pPr/>
              <a:t>35</a:t>
            </a:fld>
            <a:endParaRPr 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107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10483" indent="-273263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9305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3027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67492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0471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4193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7915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71637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FC05DD6-6FF8-4008-9930-6B66B1A5B525}" type="slidenum">
              <a:rPr lang="en-US" sz="1100" b="0">
                <a:solidFill>
                  <a:schemeClr val="tx1"/>
                </a:solidFill>
              </a:rPr>
              <a:pPr/>
              <a:t>36</a:t>
            </a:fld>
            <a:endParaRPr 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3934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10483" indent="-273263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9305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3027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67492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0471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4193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7915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71637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9C2D925E-EBDF-41EF-A8A4-D178C6462A6D}" type="slidenum">
              <a:rPr lang="en-US" sz="1100" b="0">
                <a:solidFill>
                  <a:schemeClr val="tx1"/>
                </a:solidFill>
              </a:rPr>
              <a:pPr/>
              <a:t>39</a:t>
            </a:fld>
            <a:endParaRPr 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05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1pPr>
            <a:lvl2pPr marL="706438" indent="-271463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2pPr>
            <a:lvl3pPr marL="1085850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3pPr>
            <a:lvl4pPr marL="1520825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4pPr>
            <a:lvl5pPr marL="1955800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5pPr>
            <a:lvl6pPr marL="24130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6pPr>
            <a:lvl7pPr marL="28702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7pPr>
            <a:lvl8pPr marL="33274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8pPr>
            <a:lvl9pPr marL="37846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9pPr>
          </a:lstStyle>
          <a:p>
            <a:pPr>
              <a:spcBef>
                <a:spcPct val="0"/>
              </a:spcBef>
            </a:pPr>
            <a:fld id="{FBFEC7F5-DFE0-40F6-8F22-0B7C492B7D8D}" type="slidenum">
              <a:rPr lang="en-US" altLang="en-US" sz="1000"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0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702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06438" indent="-271463"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085850" indent="-215900"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520825" indent="-215900"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1955800" indent="-215900"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413000" indent="-2159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870200" indent="-2159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327400" indent="-2159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784600" indent="-2159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fld id="{D6BF734D-CF1E-4ADC-9658-3FE5E25208C8}" type="slidenum">
              <a:rPr lang="en-US" altLang="en-US">
                <a:latin typeface="Times New Roman" panose="02020603050405020304" pitchFamily="18" charset="0"/>
              </a:rPr>
              <a:pPr/>
              <a:t>12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180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06438" indent="-271463"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085850" indent="-215900"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520825" indent="-215900"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1955800" indent="-215900" defTabSz="919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413000" indent="-2159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870200" indent="-2159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327400" indent="-2159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784600" indent="-2159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fld id="{3AB5A134-B0EE-4742-AAFE-1D21D73DE7BA}" type="slidenum">
              <a:rPr lang="en-US" altLang="en-US">
                <a:latin typeface="Times New Roman" panose="02020603050405020304" pitchFamily="18" charset="0"/>
              </a:rPr>
              <a:pPr/>
              <a:t>13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02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557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773" indent="-285682" defTabSz="966557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2727" indent="-228546" defTabSz="966557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99817" indent="-228546" defTabSz="966557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6909" indent="-228546" defTabSz="966557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3999" indent="-228546" defTabSz="966557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089" indent="-228546" defTabSz="966557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8179" indent="-228546" defTabSz="966557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5270" indent="-228546" defTabSz="966557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7B8C6A4-7882-4ED1-BF46-611F8E8FBC50}" type="slidenum">
              <a:rPr lang="en-US" sz="1200" b="0">
                <a:solidFill>
                  <a:schemeClr val="tx1"/>
                </a:solidFill>
              </a:rPr>
              <a:pPr/>
              <a:t>18</a:t>
            </a:fld>
            <a:endParaRPr lang="en-US" sz="1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012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6A445-C889-4448-B054-9613C8C3F68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74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1pPr>
            <a:lvl2pPr marL="706438" indent="-271463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2pPr>
            <a:lvl3pPr marL="1085850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3pPr>
            <a:lvl4pPr marL="1520825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4pPr>
            <a:lvl5pPr marL="1955800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5pPr>
            <a:lvl6pPr marL="24130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6pPr>
            <a:lvl7pPr marL="28702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7pPr>
            <a:lvl8pPr marL="33274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8pPr>
            <a:lvl9pPr marL="37846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9pPr>
          </a:lstStyle>
          <a:p>
            <a:pPr>
              <a:spcBef>
                <a:spcPct val="0"/>
              </a:spcBef>
            </a:pPr>
            <a:fld id="{955D96D1-7840-43E2-993F-DB42316B4510}" type="slidenum">
              <a:rPr lang="en-US" altLang="en-US" sz="1000"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 sz="10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229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1pPr>
            <a:lvl2pPr marL="706438" indent="-271463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2pPr>
            <a:lvl3pPr marL="1085850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3pPr>
            <a:lvl4pPr marL="1520825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4pPr>
            <a:lvl5pPr marL="1955800" indent="-2159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5pPr>
            <a:lvl6pPr marL="24130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6pPr>
            <a:lvl7pPr marL="28702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7pPr>
            <a:lvl8pPr marL="33274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8pPr>
            <a:lvl9pPr marL="3784600" indent="-2159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9pPr>
          </a:lstStyle>
          <a:p>
            <a:pPr>
              <a:spcBef>
                <a:spcPct val="0"/>
              </a:spcBef>
            </a:pPr>
            <a:fld id="{BBADDFE5-62FB-4429-A9EA-B1805C2F5A36}" type="slidenum">
              <a:rPr lang="en-US" altLang="en-US" sz="1000"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 sz="10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263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10483" indent="-273263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9305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30271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67492" indent="-218610" defTabSz="924539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0471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41932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7915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716373" indent="-218610" defTabSz="924539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858C853-593F-481C-8C11-4871F2DFBE62}" type="slidenum">
              <a:rPr lang="en-US" sz="1100" b="0">
                <a:solidFill>
                  <a:schemeClr val="tx1"/>
                </a:solidFill>
              </a:rPr>
              <a:pPr/>
              <a:t>33</a:t>
            </a:fld>
            <a:endParaRPr 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001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2292960" y="5467290"/>
            <a:ext cx="64700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algn="r"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Offutt. Introduction to Software Testing, Cambridge University Press, Textbook Slides, 2017.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1B773-7600-46B4-A59D-3478EF0B05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4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352E5-361E-4535-944E-5D5ABE9E21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5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D29109-228E-44E6-9DDE-63DEED1234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4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D8A858-1C33-4CA7-BEDC-E8FBE6F4AB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78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891E4-F74C-4F74-AEA6-169915D003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2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63FABA-A039-4B67-B605-5047821588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25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66D400-CF07-4A11-93D0-14D7EE126A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54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66A1C2-5A7D-4FCA-AFC4-CA85F36EA7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895B5-F9B4-4694-84A9-F70B93EDD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9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9C8246-1081-4B59-B24E-723514D636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26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67D86-9CC1-46C5-A79C-7AA9349DA8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72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E9CFD675-411A-4178-B7DF-14D429F31A3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8001000" y="6581001"/>
            <a:ext cx="1143000" cy="276999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sz="1200" dirty="0" smtClean="0"/>
              <a:t>SWE-02-</a:t>
            </a:r>
            <a:fld id="{C8C53C80-F70B-4750-AD2B-79D8A761569D}" type="slidenum">
              <a:rPr lang="en-US" sz="1200"/>
              <a:pPr eaLnBrk="1" hangingPunct="1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cs.gmu.edu:8080/offutt/coverage/GraphCoverage" TargetMode="External"/><Relationship Id="rId2" Type="http://schemas.openxmlformats.org/officeDocument/2006/relationships/hyperlink" Target="http://www.cs.gmu.edu/~offutt/softwaretes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</a:t>
            </a:r>
            <a:r>
              <a:rPr lang="en-US" altLang="en-US" dirty="0"/>
              <a:t>2</a:t>
            </a:r>
            <a:endParaRPr lang="en-US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Testing Foundations</a:t>
            </a:r>
          </a:p>
          <a:p>
            <a:pPr eaLnBrk="1" hangingPunct="1"/>
            <a:r>
              <a:rPr lang="en-US" altLang="en-US" sz="1200" i="1" dirty="0" smtClean="0"/>
              <a:t>The true subject matter of the tester is not testing, but the design of test cases.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 txBox="1">
            <a:spLocks/>
          </p:cNvSpPr>
          <p:nvPr/>
        </p:nvSpPr>
        <p:spPr bwMode="auto">
          <a:xfrm>
            <a:off x="990600" y="1916113"/>
            <a:ext cx="4038600" cy="357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square (</a:t>
            </a: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x){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	if (x == 0 )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	 return 0;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 else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  return x*2;</a:t>
            </a:r>
            <a:r>
              <a:rPr lang="en-US" sz="2000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    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ea typeface="+mn-ea"/>
                <a:cs typeface="Courier New" pitchFamily="49" charset="0"/>
                <a:sym typeface="Wingdings" pitchFamily="2" charset="2"/>
              </a:rPr>
              <a:t>fault</a:t>
            </a:r>
            <a:endParaRPr lang="en-US" sz="2000" b="1" dirty="0">
              <a:solidFill>
                <a:srgbClr val="0070C0"/>
              </a:solidFill>
              <a:latin typeface="Courier New" pitchFamily="49" charset="0"/>
              <a:ea typeface="+mn-ea"/>
              <a:cs typeface="Courier New" pitchFamily="49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}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add (</a:t>
            </a: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ea typeface="ＭＳ Ｐゴシック" pitchFamily="64" charset="-128"/>
                <a:cs typeface="Courier New" pitchFamily="49" charset="0"/>
              </a:rPr>
              <a:t>a, </a:t>
            </a:r>
            <a:r>
              <a:rPr lang="en-US" sz="2000" dirty="0" err="1">
                <a:latin typeface="Courier New" pitchFamily="49" charset="0"/>
                <a:ea typeface="ＭＳ Ｐゴシック" pitchFamily="64" charset="-128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ＭＳ Ｐゴシック" pitchFamily="64" charset="-128"/>
                <a:cs typeface="Courier New" pitchFamily="49" charset="0"/>
              </a:rPr>
              <a:t> b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){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	return </a:t>
            </a: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a+b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;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}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181600" y="1905000"/>
            <a:ext cx="3810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dirty="0">
                <a:latin typeface="+mn-lt"/>
                <a:ea typeface="+mn-ea"/>
              </a:rPr>
              <a:t>The </a:t>
            </a:r>
            <a:r>
              <a:rPr lang="en-US" i="1" dirty="0">
                <a:solidFill>
                  <a:srgbClr val="FF5935"/>
                </a:solidFill>
                <a:latin typeface="+mn-lt"/>
                <a:ea typeface="+mn-ea"/>
              </a:rPr>
              <a:t>fault</a:t>
            </a:r>
            <a:r>
              <a:rPr lang="en-US" dirty="0">
                <a:solidFill>
                  <a:schemeClr val="accent1"/>
                </a:solidFill>
                <a:latin typeface="+mn-lt"/>
                <a:ea typeface="+mn-ea"/>
              </a:rPr>
              <a:t> </a:t>
            </a:r>
            <a:r>
              <a:rPr lang="en-US" dirty="0">
                <a:latin typeface="+mn-lt"/>
                <a:ea typeface="+mn-ea"/>
              </a:rPr>
              <a:t>here is the square of x was computed as ‘x*2’ instead of ‘x*x’.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dirty="0">
              <a:latin typeface="+mn-lt"/>
              <a:ea typeface="+mn-ea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dirty="0">
                <a:latin typeface="+mn-lt"/>
                <a:ea typeface="+mn-ea"/>
              </a:rPr>
              <a:t>A test case where the </a:t>
            </a:r>
            <a:r>
              <a:rPr lang="en-US" i="1" dirty="0">
                <a:solidFill>
                  <a:srgbClr val="FF5935"/>
                </a:solidFill>
                <a:latin typeface="+mn-lt"/>
              </a:rPr>
              <a:t>fault</a:t>
            </a:r>
            <a:r>
              <a:rPr lang="en-US" dirty="0">
                <a:latin typeface="+mn-lt"/>
                <a:ea typeface="+mn-ea"/>
              </a:rPr>
              <a:t> will not get executed is when ’x’ = 0.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dirty="0">
              <a:latin typeface="+mn-lt"/>
              <a:ea typeface="+mn-ea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dirty="0">
                <a:latin typeface="+mn-lt"/>
                <a:ea typeface="+mn-ea"/>
              </a:rPr>
              <a:t>A test case where the </a:t>
            </a:r>
            <a:r>
              <a:rPr lang="en-US" i="1" dirty="0">
                <a:solidFill>
                  <a:srgbClr val="FF5935"/>
                </a:solidFill>
                <a:latin typeface="+mn-lt"/>
              </a:rPr>
              <a:t>fault</a:t>
            </a:r>
            <a:r>
              <a:rPr lang="en-US" dirty="0">
                <a:latin typeface="+mn-lt"/>
                <a:ea typeface="+mn-ea"/>
              </a:rPr>
              <a:t> will be executed but will not result in an </a:t>
            </a:r>
            <a:r>
              <a:rPr lang="en-US" i="1" dirty="0">
                <a:solidFill>
                  <a:srgbClr val="FF5935"/>
                </a:solidFill>
                <a:latin typeface="+mn-lt"/>
              </a:rPr>
              <a:t>error</a:t>
            </a:r>
            <a:r>
              <a:rPr lang="en-US" dirty="0">
                <a:latin typeface="+mn-lt"/>
                <a:ea typeface="+mn-ea"/>
              </a:rPr>
              <a:t> is if ‘x’ = 2.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3276600" y="3656013"/>
            <a:ext cx="6096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Faults, Errors, and Failures</a:t>
            </a:r>
            <a:r>
              <a:rPr lang="en-US" sz="2800" dirty="0" smtClean="0"/>
              <a:t> (3/5)</a:t>
            </a:r>
          </a:p>
        </p:txBody>
      </p:sp>
    </p:spTree>
    <p:extLst>
      <p:ext uri="{BB962C8B-B14F-4D97-AF65-F5344CB8AC3E}">
        <p14:creationId xmlns:p14="http://schemas.microsoft.com/office/powerpoint/2010/main" val="363441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 txBox="1">
            <a:spLocks/>
          </p:cNvSpPr>
          <p:nvPr/>
        </p:nvSpPr>
        <p:spPr bwMode="auto">
          <a:xfrm>
            <a:off x="990600" y="1981200"/>
            <a:ext cx="4038600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square (</a:t>
            </a: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x){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	if (x == 0 )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	 return 0;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 else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  return x*2;</a:t>
            </a:r>
            <a:r>
              <a:rPr lang="en-US" sz="2000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    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ea typeface="+mn-ea"/>
                <a:cs typeface="Courier New" pitchFamily="49" charset="0"/>
                <a:sym typeface="Wingdings" pitchFamily="2" charset="2"/>
              </a:rPr>
              <a:t>fault</a:t>
            </a:r>
            <a:endParaRPr lang="en-US" sz="2000" b="1" dirty="0">
              <a:solidFill>
                <a:srgbClr val="0070C0"/>
              </a:solidFill>
              <a:latin typeface="Courier New" pitchFamily="49" charset="0"/>
              <a:ea typeface="+mn-ea"/>
              <a:cs typeface="Courier New" pitchFamily="49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}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add (</a:t>
            </a: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ea typeface="ＭＳ Ｐゴシック" pitchFamily="64" charset="-128"/>
                <a:cs typeface="Courier New" pitchFamily="49" charset="0"/>
              </a:rPr>
              <a:t>a, </a:t>
            </a:r>
            <a:r>
              <a:rPr lang="en-US" sz="2000" dirty="0" err="1">
                <a:latin typeface="Courier New" pitchFamily="49" charset="0"/>
                <a:ea typeface="ＭＳ Ｐゴシック" pitchFamily="64" charset="-128"/>
                <a:cs typeface="Courier New" pitchFamily="49" charset="0"/>
              </a:rPr>
              <a:t>int</a:t>
            </a:r>
            <a:r>
              <a:rPr lang="en-US" sz="2000" dirty="0">
                <a:latin typeface="Courier New" pitchFamily="49" charset="0"/>
                <a:ea typeface="ＭＳ Ｐゴシック" pitchFamily="64" charset="-128"/>
                <a:cs typeface="Courier New" pitchFamily="49" charset="0"/>
              </a:rPr>
              <a:t> b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){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	return </a:t>
            </a:r>
            <a:r>
              <a:rPr lang="en-US" sz="2000" dirty="0" err="1">
                <a:latin typeface="Courier New" pitchFamily="49" charset="0"/>
                <a:ea typeface="+mn-ea"/>
                <a:cs typeface="Courier New" pitchFamily="49" charset="0"/>
              </a:rPr>
              <a:t>a+b</a:t>
            </a: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;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}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181600" y="1676400"/>
            <a:ext cx="3505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575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n-US" altLang="en-US" sz="1800" dirty="0"/>
              <a:t>A test case where the </a:t>
            </a:r>
            <a:r>
              <a:rPr lang="en-US" altLang="en-US" sz="1800" i="1" dirty="0">
                <a:solidFill>
                  <a:srgbClr val="FF5935"/>
                </a:solidFill>
              </a:rPr>
              <a:t>fault</a:t>
            </a:r>
            <a:r>
              <a:rPr lang="en-US" altLang="en-US" sz="1800" dirty="0">
                <a:solidFill>
                  <a:srgbClr val="FF5935"/>
                </a:solidFill>
              </a:rPr>
              <a:t> </a:t>
            </a:r>
            <a:r>
              <a:rPr lang="en-US" altLang="en-US" sz="1800" dirty="0"/>
              <a:t>will be executed and results in an </a:t>
            </a:r>
            <a:r>
              <a:rPr lang="en-US" altLang="en-US" sz="1800" i="1" dirty="0">
                <a:solidFill>
                  <a:srgbClr val="FF5935"/>
                </a:solidFill>
              </a:rPr>
              <a:t>error</a:t>
            </a:r>
            <a:r>
              <a:rPr lang="en-US" altLang="en-US" sz="1800" dirty="0"/>
              <a:t> that DOES NOT result in a </a:t>
            </a:r>
            <a:r>
              <a:rPr lang="en-US" altLang="en-US" sz="1800" i="1" dirty="0">
                <a:solidFill>
                  <a:srgbClr val="FF5935"/>
                </a:solidFill>
              </a:rPr>
              <a:t>failure</a:t>
            </a:r>
            <a:r>
              <a:rPr lang="en-US" altLang="en-US" sz="1800" dirty="0"/>
              <a:t> is when, for example, ‘x’ = 3 and ‘a’ and ‘b’ = 20.</a:t>
            </a:r>
          </a:p>
          <a:p>
            <a:pPr>
              <a:spcBef>
                <a:spcPts val="575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en-US" altLang="en-US" sz="1800" dirty="0"/>
          </a:p>
          <a:p>
            <a:pPr>
              <a:spcBef>
                <a:spcPts val="575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n-US" altLang="en-US" sz="1800" dirty="0"/>
              <a:t>A test case where an </a:t>
            </a:r>
            <a:r>
              <a:rPr lang="en-US" altLang="en-US" sz="1800" i="1" dirty="0">
                <a:solidFill>
                  <a:srgbClr val="FF5935"/>
                </a:solidFill>
              </a:rPr>
              <a:t>error</a:t>
            </a:r>
            <a:r>
              <a:rPr lang="en-US" altLang="en-US" sz="1800" dirty="0"/>
              <a:t> WILL result in a </a:t>
            </a:r>
            <a:r>
              <a:rPr lang="en-US" altLang="en-US" sz="1800" i="1" dirty="0">
                <a:solidFill>
                  <a:srgbClr val="FF5935"/>
                </a:solidFill>
              </a:rPr>
              <a:t>failure</a:t>
            </a:r>
            <a:r>
              <a:rPr lang="en-US" altLang="en-US" sz="1800" dirty="0"/>
              <a:t> is if for example ‘x’ = 3 and ‘a’ and ‘b’ = 4.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3276600" y="3732211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Faults, Errors, and Failures</a:t>
            </a:r>
            <a:r>
              <a:rPr lang="en-US" sz="2800" dirty="0" smtClean="0"/>
              <a:t> (4/5)</a:t>
            </a:r>
          </a:p>
        </p:txBody>
      </p:sp>
    </p:spTree>
    <p:extLst>
      <p:ext uri="{BB962C8B-B14F-4D97-AF65-F5344CB8AC3E}">
        <p14:creationId xmlns:p14="http://schemas.microsoft.com/office/powerpoint/2010/main" val="116063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0033"/>
                </a:solidFill>
              </a:rPr>
              <a:t>Faults, Errors, and Failures</a:t>
            </a:r>
            <a:r>
              <a:rPr lang="en-US" sz="2800" dirty="0" smtClean="0">
                <a:solidFill>
                  <a:srgbClr val="330033"/>
                </a:solidFill>
              </a:rPr>
              <a:t> (5/5)</a:t>
            </a:r>
            <a:endParaRPr lang="en-US" alt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sz="2400" dirty="0" smtClean="0"/>
              <a:t>Four conditions necessary for a </a:t>
            </a:r>
            <a:r>
              <a:rPr lang="en-US" sz="2400" i="1" dirty="0" smtClean="0">
                <a:solidFill>
                  <a:srgbClr val="FF5935"/>
                </a:solidFill>
              </a:rPr>
              <a:t>failure</a:t>
            </a:r>
            <a:r>
              <a:rPr lang="en-US" sz="2400" dirty="0" smtClean="0">
                <a:solidFill>
                  <a:srgbClr val="FF5935"/>
                </a:solidFill>
              </a:rPr>
              <a:t> </a:t>
            </a:r>
            <a:r>
              <a:rPr lang="en-US" sz="2400" dirty="0" smtClean="0"/>
              <a:t>to be </a:t>
            </a:r>
            <a:r>
              <a:rPr lang="en-US" sz="2400" i="1" dirty="0" smtClean="0">
                <a:solidFill>
                  <a:srgbClr val="FF5935"/>
                </a:solidFill>
              </a:rPr>
              <a:t>observed</a:t>
            </a:r>
            <a:endParaRPr lang="en-US" sz="2400" dirty="0" smtClean="0"/>
          </a:p>
          <a:p>
            <a:pPr lvl="1"/>
            <a:r>
              <a:rPr lang="en-US" sz="2400" u="sng" dirty="0" smtClean="0">
                <a:solidFill>
                  <a:srgbClr val="FF5935"/>
                </a:solidFill>
              </a:rPr>
              <a:t>Reachability</a:t>
            </a:r>
            <a:r>
              <a:rPr lang="en-US" sz="2400" dirty="0" smtClean="0"/>
              <a:t>: The location or locations in the program that contain the </a:t>
            </a:r>
            <a:r>
              <a:rPr lang="en-US" sz="2400" i="1" dirty="0" smtClean="0">
                <a:solidFill>
                  <a:srgbClr val="FF5935"/>
                </a:solidFill>
              </a:rPr>
              <a:t>defect</a:t>
            </a:r>
            <a:r>
              <a:rPr lang="en-US" sz="2400" dirty="0" smtClean="0"/>
              <a:t> must be reached </a:t>
            </a:r>
          </a:p>
          <a:p>
            <a:pPr lvl="1"/>
            <a:r>
              <a:rPr lang="en-US" sz="2400" u="sng" dirty="0" smtClean="0">
                <a:solidFill>
                  <a:srgbClr val="FF5935"/>
                </a:solidFill>
              </a:rPr>
              <a:t>Infection</a:t>
            </a:r>
            <a:r>
              <a:rPr lang="en-US" sz="2400" dirty="0" smtClean="0"/>
              <a:t>: The </a:t>
            </a:r>
            <a:r>
              <a:rPr lang="en-US" sz="2400" i="1" dirty="0" smtClean="0">
                <a:solidFill>
                  <a:srgbClr val="FF5935"/>
                </a:solidFill>
              </a:rPr>
              <a:t>state</a:t>
            </a:r>
            <a:r>
              <a:rPr lang="en-US" sz="2400" dirty="0" smtClean="0"/>
              <a:t> of the program must be incorrect</a:t>
            </a:r>
          </a:p>
          <a:p>
            <a:pPr lvl="1"/>
            <a:r>
              <a:rPr lang="en-US" sz="2400" u="sng" dirty="0" smtClean="0">
                <a:solidFill>
                  <a:srgbClr val="FF5935"/>
                </a:solidFill>
              </a:rPr>
              <a:t>Propagation</a:t>
            </a:r>
            <a:r>
              <a:rPr lang="en-US" sz="2400" dirty="0" smtClean="0"/>
              <a:t>: The infected state must propagate to cause some </a:t>
            </a:r>
            <a:r>
              <a:rPr lang="en-US" sz="2400" i="1" dirty="0" smtClean="0">
                <a:solidFill>
                  <a:srgbClr val="FF5935"/>
                </a:solidFill>
              </a:rPr>
              <a:t>output</a:t>
            </a:r>
            <a:r>
              <a:rPr lang="en-US" sz="2400" dirty="0" smtClean="0"/>
              <a:t> of the program to be incorrect</a:t>
            </a:r>
          </a:p>
          <a:p>
            <a:pPr lvl="1"/>
            <a:r>
              <a:rPr lang="en-US" sz="2400" u="sng" dirty="0" smtClean="0">
                <a:solidFill>
                  <a:srgbClr val="FF5935"/>
                </a:solidFill>
              </a:rPr>
              <a:t>Reveal</a:t>
            </a:r>
            <a:r>
              <a:rPr lang="en-US" sz="2400" dirty="0" smtClean="0"/>
              <a:t>: </a:t>
            </a:r>
            <a:r>
              <a:rPr lang="en-US" sz="2400" dirty="0"/>
              <a:t>The tester must </a:t>
            </a:r>
            <a:r>
              <a:rPr lang="en-US" sz="2400" i="1" dirty="0">
                <a:solidFill>
                  <a:srgbClr val="FF5935"/>
                </a:solidFill>
              </a:rPr>
              <a:t>observe</a:t>
            </a:r>
            <a:r>
              <a:rPr lang="en-US" sz="2400" dirty="0"/>
              <a:t> part of the incorrect portion of the program </a:t>
            </a:r>
            <a:r>
              <a:rPr lang="en-US" sz="2400" dirty="0" smtClean="0"/>
              <a:t>state</a:t>
            </a:r>
            <a:endParaRPr lang="en-US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Observability</a:t>
            </a:r>
            <a:r>
              <a:rPr lang="en-US" altLang="en-US" dirty="0" smtClean="0"/>
              <a:t> and Controllability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en-US" sz="2000" u="sng" dirty="0" smtClean="0">
                <a:solidFill>
                  <a:srgbClr val="FF5935"/>
                </a:solidFill>
              </a:rPr>
              <a:t>Software </a:t>
            </a:r>
            <a:r>
              <a:rPr lang="en-US" altLang="en-US" sz="2000" u="sng" dirty="0" err="1" smtClean="0">
                <a:solidFill>
                  <a:srgbClr val="FF5935"/>
                </a:solidFill>
              </a:rPr>
              <a:t>Observability</a:t>
            </a:r>
            <a:r>
              <a:rPr lang="en-US" altLang="en-US" sz="2000" dirty="0" smtClean="0"/>
              <a:t>: How easy it is to observe the behavior of a program in terms of its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outputs</a:t>
            </a:r>
            <a:r>
              <a:rPr lang="en-US" altLang="en-US" sz="2000" dirty="0" smtClean="0"/>
              <a:t>,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effects</a:t>
            </a:r>
            <a:r>
              <a:rPr lang="en-US" altLang="en-US" sz="2000" dirty="0" smtClean="0"/>
              <a:t> on the environment and other hardware and software components</a:t>
            </a:r>
          </a:p>
          <a:p>
            <a:pPr lvl="1"/>
            <a:r>
              <a:rPr lang="en-US" altLang="en-US" sz="1800" dirty="0" smtClean="0"/>
              <a:t>Software that affects hardware devices, databases, or remote files have low </a:t>
            </a:r>
            <a:r>
              <a:rPr lang="en-US" altLang="en-US" sz="1800" dirty="0" err="1" smtClean="0"/>
              <a:t>observability</a:t>
            </a:r>
            <a:endParaRPr lang="en-US" altLang="en-US" sz="1800" dirty="0" smtClean="0"/>
          </a:p>
          <a:p>
            <a:r>
              <a:rPr lang="en-US" altLang="en-US" sz="2000" u="sng" dirty="0" smtClean="0">
                <a:solidFill>
                  <a:srgbClr val="FF5935"/>
                </a:solidFill>
              </a:rPr>
              <a:t>Software Controllability</a:t>
            </a:r>
            <a:r>
              <a:rPr lang="en-US" altLang="en-US" sz="2000" dirty="0" smtClean="0"/>
              <a:t>: How easy it is to provide a program with the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needed inputs</a:t>
            </a:r>
            <a:r>
              <a:rPr lang="en-US" altLang="en-US" sz="2000" dirty="0" smtClean="0"/>
              <a:t>, in terms of </a:t>
            </a:r>
            <a:r>
              <a:rPr lang="en-US" altLang="en-US" sz="2000" i="1" dirty="0">
                <a:solidFill>
                  <a:srgbClr val="FF5935"/>
                </a:solidFill>
              </a:rPr>
              <a:t>values</a:t>
            </a:r>
            <a:r>
              <a:rPr lang="en-US" altLang="en-US" sz="2000" dirty="0" smtClean="0"/>
              <a:t>, </a:t>
            </a:r>
            <a:r>
              <a:rPr lang="en-US" altLang="en-US" sz="2000" i="1" dirty="0">
                <a:solidFill>
                  <a:srgbClr val="FF5935"/>
                </a:solidFill>
              </a:rPr>
              <a:t>operations</a:t>
            </a:r>
            <a:r>
              <a:rPr lang="en-US" altLang="en-US" sz="2000" dirty="0" smtClean="0"/>
              <a:t>, and </a:t>
            </a:r>
            <a:r>
              <a:rPr lang="en-US" altLang="en-US" sz="2000" i="1" dirty="0">
                <a:solidFill>
                  <a:srgbClr val="FF5935"/>
                </a:solidFill>
              </a:rPr>
              <a:t>behaviors</a:t>
            </a:r>
          </a:p>
          <a:p>
            <a:pPr lvl="1"/>
            <a:r>
              <a:rPr lang="en-US" altLang="en-US" sz="1800" dirty="0" smtClean="0"/>
              <a:t>Easy to control software with inputs from keyboards</a:t>
            </a:r>
          </a:p>
          <a:p>
            <a:pPr lvl="1"/>
            <a:r>
              <a:rPr lang="en-US" altLang="en-US" sz="1800" dirty="0" smtClean="0"/>
              <a:t>Inputs from hardware sensors or distributed software is harder</a:t>
            </a:r>
          </a:p>
          <a:p>
            <a:endParaRPr lang="en-US" altLang="en-US" sz="2000" dirty="0" smtClean="0"/>
          </a:p>
          <a:p>
            <a:r>
              <a:rPr lang="en-US" altLang="en-US" sz="2000" dirty="0" smtClean="0"/>
              <a:t>Data abstraction </a:t>
            </a:r>
            <a:r>
              <a:rPr lang="en-US" altLang="en-US" sz="2000" i="1" dirty="0">
                <a:solidFill>
                  <a:srgbClr val="FF5935"/>
                </a:solidFill>
              </a:rPr>
              <a:t>reduces</a:t>
            </a:r>
            <a:r>
              <a:rPr lang="en-US" altLang="en-US" sz="2000" dirty="0" smtClean="0"/>
              <a:t> controllability and </a:t>
            </a:r>
            <a:r>
              <a:rPr lang="en-US" altLang="en-US" sz="2000" dirty="0" err="1" smtClean="0"/>
              <a:t>observability</a:t>
            </a:r>
            <a:endParaRPr lang="en-US" altLang="en-US" sz="2000" dirty="0" smtClean="0"/>
          </a:p>
          <a:p>
            <a:pPr lvl="1"/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1538860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 Test </a:t>
            </a:r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 test case is a </a:t>
            </a:r>
            <a:r>
              <a:rPr lang="en-US" sz="2400" i="1" dirty="0" smtClean="0">
                <a:solidFill>
                  <a:srgbClr val="FF0000"/>
                </a:solidFill>
              </a:rPr>
              <a:t>multipart artifact </a:t>
            </a:r>
            <a:r>
              <a:rPr lang="en-US" sz="2400" dirty="0" smtClean="0"/>
              <a:t>with a definite structure</a:t>
            </a:r>
          </a:p>
          <a:p>
            <a:pPr lvl="1"/>
            <a:endParaRPr lang="en-US" sz="2000" dirty="0" smtClean="0"/>
          </a:p>
          <a:p>
            <a:r>
              <a:rPr lang="en-US" sz="2400" dirty="0"/>
              <a:t>Test case values</a:t>
            </a:r>
          </a:p>
          <a:p>
            <a:pPr lvl="1"/>
            <a:endParaRPr lang="en-US" sz="2000" dirty="0" smtClean="0">
              <a:cs typeface="Calibri" pitchFamily="34" charset="0"/>
            </a:endParaRP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r>
              <a:rPr lang="en-US" sz="2400" dirty="0" smtClean="0">
                <a:cs typeface="Calibri" pitchFamily="34" charset="0"/>
              </a:rPr>
              <a:t>Expected results</a:t>
            </a:r>
            <a:r>
              <a:rPr lang="en-US" sz="2400" dirty="0" smtClean="0"/>
              <a:t>	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A </a:t>
            </a:r>
            <a:r>
              <a:rPr lang="en-US" sz="2000" i="1" dirty="0" smtClean="0">
                <a:solidFill>
                  <a:schemeClr val="tx2"/>
                </a:solidFill>
              </a:rPr>
              <a:t>test oracle</a:t>
            </a:r>
            <a:r>
              <a:rPr lang="en-US" sz="2000" dirty="0" smtClean="0"/>
              <a:t> uses expected results </a:t>
            </a:r>
            <a:r>
              <a:rPr lang="en-US" sz="2000" i="1" dirty="0">
                <a:solidFill>
                  <a:srgbClr val="FF0000"/>
                </a:solidFill>
              </a:rPr>
              <a:t>to decide whether </a:t>
            </a:r>
            <a:r>
              <a:rPr lang="en-US" sz="2000" dirty="0" smtClean="0"/>
              <a:t>a test </a:t>
            </a:r>
            <a:r>
              <a:rPr lang="en-US" sz="2000" i="1" dirty="0" smtClean="0">
                <a:solidFill>
                  <a:srgbClr val="FF0000"/>
                </a:solidFill>
              </a:rPr>
              <a:t>passed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or </a:t>
            </a:r>
            <a:r>
              <a:rPr lang="en-US" sz="2000" i="1" dirty="0" smtClean="0">
                <a:solidFill>
                  <a:srgbClr val="FF0000"/>
                </a:solidFill>
              </a:rPr>
              <a:t>failed</a:t>
            </a:r>
            <a:r>
              <a:rPr lang="en-US" sz="2000" dirty="0"/>
              <a:t>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14401" y="4837093"/>
            <a:ext cx="7772400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0" i="1" dirty="0">
                <a:solidFill>
                  <a:srgbClr val="FFFF00"/>
                </a:solidFill>
                <a:latin typeface="Gill Sans MT" pitchFamily="34" charset="0"/>
                <a:ea typeface="宋体" charset="-122"/>
              </a:rPr>
              <a:t>The result that will be produced </a:t>
            </a:r>
            <a:r>
              <a:rPr lang="en-US" altLang="zh-CN" sz="2800" b="0" i="1" dirty="0" smtClean="0">
                <a:solidFill>
                  <a:srgbClr val="FFFF00"/>
                </a:solidFill>
                <a:latin typeface="Gill Sans MT" pitchFamily="34" charset="0"/>
                <a:ea typeface="宋体" charset="-122"/>
              </a:rPr>
              <a:t>by the </a:t>
            </a:r>
            <a:r>
              <a:rPr lang="en-US" altLang="zh-CN" sz="2800" b="0" i="1" dirty="0">
                <a:solidFill>
                  <a:srgbClr val="FFFF00"/>
                </a:solidFill>
                <a:latin typeface="Gill Sans MT" pitchFamily="34" charset="0"/>
                <a:ea typeface="宋体" charset="-122"/>
              </a:rPr>
              <a:t>test if the </a:t>
            </a:r>
            <a:r>
              <a:rPr lang="en-US" altLang="zh-CN" sz="2800" b="0" i="1" dirty="0" smtClean="0">
                <a:solidFill>
                  <a:srgbClr val="FFFF00"/>
                </a:solidFill>
                <a:latin typeface="Gill Sans MT" pitchFamily="34" charset="0"/>
                <a:ea typeface="宋体" charset="-122"/>
              </a:rPr>
              <a:t>software behaves as expected</a:t>
            </a:r>
            <a:endParaRPr lang="en-US" altLang="zh-CN" sz="2800" b="0" i="1" dirty="0">
              <a:solidFill>
                <a:srgbClr val="FFFF00"/>
              </a:solidFill>
              <a:latin typeface="Gill Sans MT" pitchFamily="34" charset="0"/>
              <a:ea typeface="宋体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14400" y="3313093"/>
            <a:ext cx="7772400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ea typeface="宋体" charset="-122"/>
              </a:rPr>
              <a:t>The </a:t>
            </a:r>
            <a:r>
              <a:rPr lang="en-US" altLang="zh-CN" sz="2800" b="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ea typeface="宋体" charset="-122"/>
              </a:rPr>
              <a:t>input values needed to complete an execution of the software under test (SUT)</a:t>
            </a:r>
            <a:endParaRPr lang="en-US" altLang="zh-CN" sz="2800" b="0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873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Case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Prefix values</a:t>
            </a:r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Postfix values</a:t>
            </a:r>
          </a:p>
          <a:p>
            <a:endParaRPr lang="en-US" sz="2800" dirty="0"/>
          </a:p>
          <a:p>
            <a:endParaRPr lang="en-US" sz="2800" dirty="0" smtClean="0"/>
          </a:p>
          <a:p>
            <a:pPr lvl="1"/>
            <a:r>
              <a:rPr lang="en-US" sz="2400" u="sng" dirty="0">
                <a:solidFill>
                  <a:srgbClr val="FF0000"/>
                </a:solidFill>
              </a:rPr>
              <a:t>Verification </a:t>
            </a:r>
            <a:r>
              <a:rPr lang="en-US" sz="2400" u="sng" dirty="0" smtClean="0">
                <a:solidFill>
                  <a:srgbClr val="FF0000"/>
                </a:solidFill>
              </a:rPr>
              <a:t>Values</a:t>
            </a:r>
            <a:r>
              <a:rPr lang="en-US" sz="2400" dirty="0" smtClean="0"/>
              <a:t>: </a:t>
            </a:r>
            <a:r>
              <a:rPr lang="en-US" sz="2400" dirty="0"/>
              <a:t>Values </a:t>
            </a:r>
            <a:r>
              <a:rPr lang="en-US" sz="2400" dirty="0" smtClean="0"/>
              <a:t>needed to </a:t>
            </a:r>
            <a:r>
              <a:rPr lang="en-US" sz="2400" dirty="0"/>
              <a:t>see the results of the test case values</a:t>
            </a:r>
          </a:p>
          <a:p>
            <a:pPr lvl="1"/>
            <a:r>
              <a:rPr lang="en-US" sz="2400" i="1" u="sng" dirty="0">
                <a:solidFill>
                  <a:srgbClr val="FF0000"/>
                </a:solidFill>
              </a:rPr>
              <a:t>Exit </a:t>
            </a:r>
            <a:r>
              <a:rPr lang="en-US" sz="2400" i="1" u="sng" dirty="0" smtClean="0">
                <a:solidFill>
                  <a:srgbClr val="FF0000"/>
                </a:solidFill>
              </a:rPr>
              <a:t>Values</a:t>
            </a:r>
            <a:r>
              <a:rPr lang="en-US" sz="2400" dirty="0" smtClean="0"/>
              <a:t>: </a:t>
            </a:r>
            <a:r>
              <a:rPr lang="en-US" sz="2400" dirty="0"/>
              <a:t>Values </a:t>
            </a:r>
            <a:r>
              <a:rPr lang="en-US" sz="2400" dirty="0" smtClean="0"/>
              <a:t>or commands needed </a:t>
            </a:r>
            <a:r>
              <a:rPr lang="en-US" sz="2400" dirty="0"/>
              <a:t>to terminate the program or otherwise return it to a stable </a:t>
            </a:r>
            <a:r>
              <a:rPr lang="en-US" sz="2400" dirty="0" smtClean="0"/>
              <a:t>state</a:t>
            </a:r>
            <a:endParaRPr lang="en-US" sz="24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14401" y="3657600"/>
            <a:ext cx="7772400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0" i="1" dirty="0">
                <a:solidFill>
                  <a:srgbClr val="FFFF00"/>
                </a:solidFill>
                <a:latin typeface="Gill Sans MT" pitchFamily="34" charset="0"/>
              </a:rPr>
              <a:t>Any inputs that need to be sent to the software after the test case </a:t>
            </a:r>
            <a:r>
              <a:rPr lang="en-US" sz="2800" b="0" i="1" dirty="0" smtClean="0">
                <a:solidFill>
                  <a:srgbClr val="FFFF00"/>
                </a:solidFill>
                <a:latin typeface="Gill Sans MT" pitchFamily="34" charset="0"/>
              </a:rPr>
              <a:t>values are sent</a:t>
            </a:r>
            <a:endParaRPr lang="en-US" altLang="zh-CN" sz="2800" b="0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" pitchFamily="34" charset="0"/>
              <a:ea typeface="宋体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14400" y="2133600"/>
            <a:ext cx="7772400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b="0" i="1" dirty="0" smtClean="0">
                <a:solidFill>
                  <a:srgbClr val="FFFF00"/>
                </a:solidFill>
                <a:latin typeface="Gill Sans MT" pitchFamily="34" charset="0"/>
              </a:rPr>
              <a:t>Inputs </a:t>
            </a:r>
            <a:r>
              <a:rPr lang="en-US" sz="2800" b="0" i="1" dirty="0">
                <a:solidFill>
                  <a:srgbClr val="FFFF00"/>
                </a:solidFill>
                <a:latin typeface="Gill Sans MT" pitchFamily="34" charset="0"/>
              </a:rPr>
              <a:t>necessary to put the software into </a:t>
            </a:r>
            <a:r>
              <a:rPr lang="en-US" sz="2800" b="0" i="1" dirty="0" smtClean="0">
                <a:solidFill>
                  <a:srgbClr val="FFFF00"/>
                </a:solidFill>
                <a:latin typeface="Gill Sans MT" pitchFamily="34" charset="0"/>
              </a:rPr>
              <a:t>the appropriate </a:t>
            </a:r>
            <a:r>
              <a:rPr lang="en-US" sz="2800" b="0" i="1" dirty="0">
                <a:solidFill>
                  <a:srgbClr val="FFFF00"/>
                </a:solidFill>
                <a:latin typeface="Gill Sans MT" pitchFamily="34" charset="0"/>
              </a:rPr>
              <a:t>state to receive the test case values</a:t>
            </a:r>
          </a:p>
        </p:txBody>
      </p:sp>
    </p:spTree>
    <p:extLst>
      <p:ext uri="{BB962C8B-B14F-4D97-AF65-F5344CB8AC3E}">
        <p14:creationId xmlns:p14="http://schemas.microsoft.com/office/powerpoint/2010/main" val="205251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Tests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Test case</a:t>
            </a:r>
          </a:p>
          <a:p>
            <a:pPr lvl="1"/>
            <a:endParaRPr lang="en-US" sz="2400" dirty="0">
              <a:latin typeface="Calibri" panose="020F0502020204030204" pitchFamily="34" charset="0"/>
            </a:endParaRPr>
          </a:p>
          <a:p>
            <a:pPr lvl="1"/>
            <a:endParaRPr lang="en-US" sz="2400" dirty="0" smtClean="0">
              <a:latin typeface="Calibri" panose="020F0502020204030204" pitchFamily="34" charset="0"/>
            </a:endParaRPr>
          </a:p>
          <a:p>
            <a:pPr lvl="1"/>
            <a:endParaRPr lang="en-US" sz="2400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Test set</a:t>
            </a:r>
          </a:p>
          <a:p>
            <a:pPr marL="457200" lvl="1" indent="0"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Executable test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script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14401" y="2057400"/>
            <a:ext cx="7772400" cy="138499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182880" algn="ctr"/>
            <a:r>
              <a:rPr lang="en-US" sz="2800" b="0" i="1" dirty="0" smtClean="0">
                <a:solidFill>
                  <a:srgbClr val="FFFF00"/>
                </a:solidFill>
                <a:latin typeface="Gill Sans MT" pitchFamily="34" charset="0"/>
              </a:rPr>
              <a:t>The test case values, prefix values, postfix values, and expected results necessary for a complete execution and evaluation of the software under test</a:t>
            </a:r>
            <a:endParaRPr lang="en-US" sz="2800" b="0" i="1" dirty="0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08305" y="3896380"/>
            <a:ext cx="7772400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182880" algn="ctr"/>
            <a:r>
              <a:rPr lang="en-US" sz="2800" b="0" i="1" dirty="0" smtClean="0">
                <a:solidFill>
                  <a:srgbClr val="FFFF00"/>
                </a:solidFill>
                <a:latin typeface="Gill Sans MT" pitchFamily="34" charset="0"/>
              </a:rPr>
              <a:t>A set of test cases</a:t>
            </a:r>
            <a:endParaRPr lang="en-US" sz="2800" b="0" i="1" dirty="0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908305" y="4953000"/>
            <a:ext cx="7772400" cy="138499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182880" algn="ctr"/>
            <a:r>
              <a:rPr lang="en-US" sz="2800" b="0" i="1" dirty="0">
                <a:solidFill>
                  <a:srgbClr val="FFFF00"/>
                </a:solidFill>
                <a:latin typeface="Gill Sans MT" pitchFamily="34" charset="0"/>
              </a:rPr>
              <a:t>A test case that is prepared in a form to be executed automatically on the test software and produce a report</a:t>
            </a:r>
          </a:p>
        </p:txBody>
      </p:sp>
    </p:spTree>
    <p:extLst>
      <p:ext uri="{BB962C8B-B14F-4D97-AF65-F5344CB8AC3E}">
        <p14:creationId xmlns:p14="http://schemas.microsoft.com/office/powerpoint/2010/main" val="257997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</a:t>
            </a:r>
            <a:r>
              <a:rPr lang="en-US" dirty="0" smtClean="0"/>
              <a:t>Testability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2800" dirty="0" smtClean="0"/>
              <a:t>	</a:t>
            </a:r>
          </a:p>
          <a:p>
            <a:pPr lvl="1"/>
            <a:endParaRPr lang="en-US" sz="2600" dirty="0" smtClean="0"/>
          </a:p>
          <a:p>
            <a:r>
              <a:rPr lang="en-US" sz="2800" dirty="0" smtClean="0"/>
              <a:t>Plainly speaking – </a:t>
            </a:r>
            <a:r>
              <a:rPr lang="en-US" sz="2800" i="1" dirty="0" smtClean="0">
                <a:solidFill>
                  <a:srgbClr val="FF0000"/>
                </a:solidFill>
              </a:rPr>
              <a:t>how hard it is to find </a:t>
            </a:r>
            <a:r>
              <a:rPr lang="en-US" sz="2800" dirty="0" smtClean="0">
                <a:solidFill>
                  <a:schemeClr val="tx2"/>
                </a:solidFill>
              </a:rPr>
              <a:t>faults</a:t>
            </a:r>
            <a:r>
              <a:rPr lang="en-US" sz="2800" dirty="0" smtClean="0"/>
              <a:t> in the software</a:t>
            </a:r>
          </a:p>
          <a:p>
            <a:r>
              <a:rPr lang="en-US" sz="2800" dirty="0" smtClean="0"/>
              <a:t>Testability is dominated by </a:t>
            </a:r>
            <a:r>
              <a:rPr lang="en-US" sz="2800" i="1" dirty="0" smtClean="0">
                <a:solidFill>
                  <a:srgbClr val="FF0000"/>
                </a:solidFill>
              </a:rPr>
              <a:t>two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practical problems</a:t>
            </a:r>
          </a:p>
          <a:p>
            <a:pPr lvl="1"/>
            <a:r>
              <a:rPr lang="en-US" sz="2400" dirty="0" smtClean="0"/>
              <a:t>How to </a:t>
            </a:r>
            <a:r>
              <a:rPr lang="en-US" sz="2400" i="1" dirty="0" smtClean="0">
                <a:solidFill>
                  <a:srgbClr val="FF0000"/>
                </a:solidFill>
              </a:rPr>
              <a:t>provide the test values </a:t>
            </a:r>
            <a:r>
              <a:rPr lang="en-US" sz="2400" dirty="0" smtClean="0"/>
              <a:t>to the software</a:t>
            </a:r>
          </a:p>
          <a:p>
            <a:pPr lvl="1"/>
            <a:r>
              <a:rPr lang="en-US" sz="2400" dirty="0" smtClean="0"/>
              <a:t>How to </a:t>
            </a:r>
            <a:r>
              <a:rPr lang="en-US" sz="2400" i="1" dirty="0" smtClean="0">
                <a:solidFill>
                  <a:srgbClr val="FF0000"/>
                </a:solidFill>
              </a:rPr>
              <a:t>observe the results </a:t>
            </a:r>
            <a:r>
              <a:rPr lang="en-US" sz="2400" dirty="0" smtClean="0"/>
              <a:t>of test execution</a:t>
            </a:r>
            <a:endParaRPr lang="en-US" sz="24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14401" y="1891605"/>
            <a:ext cx="7772400" cy="138499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ea typeface="宋体" charset="-122"/>
              </a:rPr>
              <a:t>The degree to which a system or component facilitates the establishment of test criteria and the performance of tests to determine whether those criteria have been met</a:t>
            </a:r>
          </a:p>
        </p:txBody>
      </p:sp>
    </p:spTree>
    <p:extLst>
      <p:ext uri="{BB962C8B-B14F-4D97-AF65-F5344CB8AC3E}">
        <p14:creationId xmlns:p14="http://schemas.microsoft.com/office/powerpoint/2010/main" val="251151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Beizer’s</a:t>
            </a:r>
            <a:r>
              <a:rPr lang="en-US" dirty="0"/>
              <a:t> Testing Levels</a:t>
            </a:r>
            <a:endParaRPr lang="en-US" dirty="0" smtClean="0"/>
          </a:p>
        </p:txBody>
      </p:sp>
      <p:sp>
        <p:nvSpPr>
          <p:cNvPr id="7885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pPr marL="231775" indent="0">
              <a:lnSpc>
                <a:spcPct val="90000"/>
              </a:lnSpc>
              <a:spcBef>
                <a:spcPct val="30000"/>
              </a:spcBef>
              <a:buNone/>
            </a:pPr>
            <a:r>
              <a:rPr lang="en-US" sz="2600" dirty="0" smtClean="0"/>
              <a:t>(</a:t>
            </a:r>
            <a:r>
              <a:rPr lang="en-US" sz="2600" dirty="0"/>
              <a:t>Based on Test Process Maturity)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sz="2600" b="0" u="sng" dirty="0" smtClean="0">
                <a:solidFill>
                  <a:srgbClr val="FF5935"/>
                </a:solidFill>
              </a:rPr>
              <a:t>Level 0</a:t>
            </a:r>
            <a:r>
              <a:rPr lang="en-US" sz="2600" b="0" dirty="0" smtClean="0"/>
              <a:t>: There’s no difference between </a:t>
            </a:r>
            <a:r>
              <a:rPr lang="en-US" sz="2600" i="1" dirty="0">
                <a:solidFill>
                  <a:schemeClr val="accent3">
                    <a:lumMod val="25000"/>
                  </a:schemeClr>
                </a:solidFill>
              </a:rPr>
              <a:t>testing and debugging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sz="2600" u="sng" dirty="0">
                <a:solidFill>
                  <a:srgbClr val="FF5935"/>
                </a:solidFill>
              </a:rPr>
              <a:t>Level </a:t>
            </a:r>
            <a:r>
              <a:rPr lang="en-US" sz="2600" u="sng" dirty="0" smtClean="0">
                <a:solidFill>
                  <a:srgbClr val="FF5935"/>
                </a:solidFill>
              </a:rPr>
              <a:t>1</a:t>
            </a:r>
            <a:r>
              <a:rPr lang="en-US" sz="2600" dirty="0" smtClean="0">
                <a:cs typeface="Arial" pitchFamily="34" charset="0"/>
              </a:rPr>
              <a:t>: </a:t>
            </a:r>
            <a:r>
              <a:rPr lang="en-US" sz="2600" dirty="0">
                <a:cs typeface="Arial" pitchFamily="34" charset="0"/>
              </a:rPr>
              <a:t>The purpose of testing is to show </a:t>
            </a:r>
            <a:r>
              <a:rPr lang="en-US" sz="2600" i="1" dirty="0">
                <a:solidFill>
                  <a:schemeClr val="accent3">
                    <a:lumMod val="25000"/>
                  </a:schemeClr>
                </a:solidFill>
              </a:rPr>
              <a:t>correctness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sz="2600" u="sng" dirty="0">
                <a:solidFill>
                  <a:srgbClr val="FF5935"/>
                </a:solidFill>
              </a:rPr>
              <a:t>Level </a:t>
            </a:r>
            <a:r>
              <a:rPr lang="en-US" sz="2600" u="sng" dirty="0" smtClean="0">
                <a:solidFill>
                  <a:srgbClr val="FF5935"/>
                </a:solidFill>
              </a:rPr>
              <a:t>2</a:t>
            </a:r>
            <a:r>
              <a:rPr lang="en-US" sz="2600" dirty="0" smtClean="0">
                <a:cs typeface="Arial" pitchFamily="34" charset="0"/>
              </a:rPr>
              <a:t>: </a:t>
            </a:r>
            <a:r>
              <a:rPr lang="en-US" sz="2600" dirty="0">
                <a:cs typeface="Arial" pitchFamily="34" charset="0"/>
              </a:rPr>
              <a:t>The purpose of testing is to show that the software </a:t>
            </a:r>
            <a:r>
              <a:rPr lang="en-US" sz="2600" i="1" dirty="0">
                <a:solidFill>
                  <a:schemeClr val="accent3">
                    <a:lumMod val="25000"/>
                  </a:schemeClr>
                </a:solidFill>
              </a:rPr>
              <a:t>doesn’t work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sz="2600" u="sng" dirty="0">
                <a:solidFill>
                  <a:srgbClr val="FF5935"/>
                </a:solidFill>
              </a:rPr>
              <a:t>Level </a:t>
            </a:r>
            <a:r>
              <a:rPr lang="en-US" sz="2600" u="sng" dirty="0" smtClean="0">
                <a:solidFill>
                  <a:srgbClr val="FF5935"/>
                </a:solidFill>
              </a:rPr>
              <a:t>3</a:t>
            </a:r>
            <a:r>
              <a:rPr lang="en-US" sz="2600" dirty="0" smtClean="0">
                <a:cs typeface="Arial" pitchFamily="34" charset="0"/>
              </a:rPr>
              <a:t>: </a:t>
            </a:r>
            <a:r>
              <a:rPr lang="en-US" sz="2600" dirty="0">
                <a:cs typeface="Arial" pitchFamily="34" charset="0"/>
              </a:rPr>
              <a:t>The purpose of testing is not to prove anything specific, but to </a:t>
            </a:r>
            <a:r>
              <a:rPr lang="en-US" sz="2600" i="1" dirty="0">
                <a:solidFill>
                  <a:schemeClr val="accent3">
                    <a:lumMod val="25000"/>
                  </a:schemeClr>
                </a:solidFill>
              </a:rPr>
              <a:t>reduce the risk </a:t>
            </a:r>
            <a:r>
              <a:rPr lang="en-US" sz="2600" dirty="0">
                <a:cs typeface="Arial" pitchFamily="34" charset="0"/>
              </a:rPr>
              <a:t>of using the software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sz="2600" u="sng" dirty="0">
                <a:solidFill>
                  <a:srgbClr val="FF5935"/>
                </a:solidFill>
              </a:rPr>
              <a:t>Level </a:t>
            </a:r>
            <a:r>
              <a:rPr lang="en-US" sz="2600" u="sng" dirty="0" smtClean="0">
                <a:solidFill>
                  <a:srgbClr val="FF5935"/>
                </a:solidFill>
              </a:rPr>
              <a:t>4</a:t>
            </a:r>
            <a:r>
              <a:rPr lang="en-US" sz="2600" dirty="0" smtClean="0">
                <a:cs typeface="Arial" pitchFamily="34" charset="0"/>
              </a:rPr>
              <a:t>: </a:t>
            </a:r>
            <a:r>
              <a:rPr lang="en-US" sz="2600" dirty="0">
                <a:cs typeface="Arial" pitchFamily="34" charset="0"/>
              </a:rPr>
              <a:t>Testing is a </a:t>
            </a:r>
            <a:r>
              <a:rPr lang="en-US" sz="2600" i="1" dirty="0">
                <a:solidFill>
                  <a:schemeClr val="accent3">
                    <a:lumMod val="25000"/>
                  </a:schemeClr>
                </a:solidFill>
              </a:rPr>
              <a:t>mental discipline </a:t>
            </a:r>
            <a:r>
              <a:rPr lang="en-US" sz="2600" dirty="0">
                <a:cs typeface="Arial" pitchFamily="34" charset="0"/>
              </a:rPr>
              <a:t>that helps all IT professionals develop higher </a:t>
            </a:r>
            <a:r>
              <a:rPr lang="en-US" sz="2600" i="1" dirty="0">
                <a:solidFill>
                  <a:srgbClr val="FF5935"/>
                </a:solidFill>
                <a:cs typeface="Arial" pitchFamily="34" charset="0"/>
              </a:rPr>
              <a:t>quality</a:t>
            </a:r>
            <a:r>
              <a:rPr lang="en-US" sz="2600" dirty="0">
                <a:cs typeface="Arial" pitchFamily="34" charset="0"/>
              </a:rPr>
              <a:t> software</a:t>
            </a:r>
          </a:p>
          <a:p>
            <a:pPr>
              <a:buClr>
                <a:schemeClr val="tx1"/>
              </a:buClr>
              <a:buSzTx/>
              <a:buFont typeface="Wingdings" pitchFamily="2" charset="2"/>
              <a:buChar char="§"/>
            </a:pPr>
            <a:endParaRPr lang="en-US" sz="2600" b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76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Beizer’s</a:t>
            </a:r>
            <a:r>
              <a:rPr lang="en-US" dirty="0" smtClean="0"/>
              <a:t> </a:t>
            </a:r>
            <a:r>
              <a:rPr lang="en-US" dirty="0"/>
              <a:t>Testing </a:t>
            </a:r>
            <a:r>
              <a:rPr lang="en-US" dirty="0" smtClean="0"/>
              <a:t>Levels—</a:t>
            </a: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Level 0</a:t>
            </a:r>
            <a:endParaRPr lang="en-US" sz="28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Thinking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there’s 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no difference between testing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and debugging</a:t>
            </a:r>
            <a:endParaRPr lang="en-US" i="1" dirty="0">
              <a:solidFill>
                <a:srgbClr val="FF5935"/>
              </a:solidFill>
            </a:endParaRPr>
          </a:p>
          <a:p>
            <a:pPr lvl="1">
              <a:defRPr/>
            </a:pPr>
            <a:r>
              <a:rPr lang="en-US" dirty="0" smtClean="0"/>
              <a:t>Does </a:t>
            </a:r>
            <a:r>
              <a:rPr lang="en-US" dirty="0"/>
              <a:t>not</a:t>
            </a:r>
            <a:r>
              <a:rPr lang="en-US" dirty="0">
                <a:solidFill>
                  <a:srgbClr val="FF5935"/>
                </a:solidFill>
              </a:rPr>
              <a:t> </a:t>
            </a:r>
            <a:r>
              <a:rPr lang="en-US" dirty="0"/>
              <a:t>distinguish between </a:t>
            </a:r>
            <a:r>
              <a:rPr lang="en-US" i="1" dirty="0">
                <a:solidFill>
                  <a:srgbClr val="FF5935"/>
                </a:solidFill>
              </a:rPr>
              <a:t>incorrect</a:t>
            </a:r>
            <a:r>
              <a:rPr lang="en-US" dirty="0"/>
              <a:t> </a:t>
            </a:r>
            <a:r>
              <a:rPr lang="en-US" i="1" dirty="0">
                <a:solidFill>
                  <a:srgbClr val="FF5935"/>
                </a:solidFill>
              </a:rPr>
              <a:t>behavior</a:t>
            </a:r>
            <a:r>
              <a:rPr lang="en-US" dirty="0" smtClean="0"/>
              <a:t> and </a:t>
            </a:r>
            <a:r>
              <a:rPr lang="en-US" i="1" dirty="0">
                <a:solidFill>
                  <a:srgbClr val="FF5935"/>
                </a:solidFill>
              </a:rPr>
              <a:t>mistakes</a:t>
            </a:r>
            <a:r>
              <a:rPr lang="en-US" dirty="0"/>
              <a:t> in the program</a:t>
            </a:r>
          </a:p>
          <a:p>
            <a:pPr lvl="1">
              <a:defRPr/>
            </a:pPr>
            <a:r>
              <a:rPr lang="en-US" dirty="0" smtClean="0"/>
              <a:t>Does </a:t>
            </a:r>
            <a:r>
              <a:rPr lang="en-US" dirty="0"/>
              <a:t>not help develop software that is </a:t>
            </a:r>
            <a:r>
              <a:rPr lang="en-US" i="1" dirty="0">
                <a:solidFill>
                  <a:srgbClr val="FF5935"/>
                </a:solidFill>
              </a:rPr>
              <a:t>reliable</a:t>
            </a:r>
            <a:r>
              <a:rPr lang="en-US" dirty="0" smtClean="0"/>
              <a:t> or </a:t>
            </a:r>
            <a:r>
              <a:rPr lang="en-US" i="1" dirty="0">
                <a:solidFill>
                  <a:srgbClr val="FF5935"/>
                </a:solidFill>
              </a:rPr>
              <a:t>safe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38200" y="5257800"/>
            <a:ext cx="7924800" cy="5318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This is what we teach undergraduate CS majors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&amp; Debugging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600" u="sng" dirty="0" smtClean="0">
                <a:solidFill>
                  <a:srgbClr val="FF5935"/>
                </a:solidFill>
              </a:rPr>
              <a:t>Testing</a:t>
            </a:r>
            <a:r>
              <a:rPr lang="en-US" sz="2600" dirty="0" smtClean="0"/>
              <a:t>: Evaluating software by observing its </a:t>
            </a:r>
            <a:r>
              <a:rPr lang="en-US" sz="2600" i="1" dirty="0" smtClean="0">
                <a:solidFill>
                  <a:srgbClr val="FF5935"/>
                </a:solidFill>
              </a:rPr>
              <a:t>execution</a:t>
            </a:r>
            <a:r>
              <a:rPr lang="en-US" sz="2600" dirty="0" smtClean="0"/>
              <a:t>.  </a:t>
            </a:r>
          </a:p>
          <a:p>
            <a:endParaRPr lang="en-US" sz="2600" dirty="0">
              <a:solidFill>
                <a:srgbClr val="FFFF00"/>
              </a:solidFill>
            </a:endParaRPr>
          </a:p>
          <a:p>
            <a:r>
              <a:rPr lang="en-US" sz="2600" dirty="0" smtClean="0">
                <a:solidFill>
                  <a:schemeClr val="tx2"/>
                </a:solidFill>
              </a:rPr>
              <a:t>Test Failure</a:t>
            </a:r>
            <a:r>
              <a:rPr lang="en-US" sz="2600" dirty="0" smtClean="0"/>
              <a:t>: Execution of a test that results in a software </a:t>
            </a:r>
            <a:r>
              <a:rPr lang="en-US" sz="2600" i="1" dirty="0">
                <a:solidFill>
                  <a:srgbClr val="FF5935"/>
                </a:solidFill>
              </a:rPr>
              <a:t>failure</a:t>
            </a:r>
          </a:p>
          <a:p>
            <a:endParaRPr lang="en-US" sz="2600" dirty="0" smtClean="0">
              <a:solidFill>
                <a:srgbClr val="FFFF00"/>
              </a:solidFill>
            </a:endParaRPr>
          </a:p>
          <a:p>
            <a:r>
              <a:rPr lang="en-US" sz="2600" dirty="0"/>
              <a:t> </a:t>
            </a:r>
            <a:r>
              <a:rPr lang="en-US" sz="2600" u="sng" dirty="0" smtClean="0">
                <a:solidFill>
                  <a:srgbClr val="FF5935"/>
                </a:solidFill>
              </a:rPr>
              <a:t>Debugging</a:t>
            </a:r>
            <a:r>
              <a:rPr lang="en-US" sz="2600" dirty="0" smtClean="0"/>
              <a:t>: The process of </a:t>
            </a:r>
            <a:r>
              <a:rPr lang="en-US" sz="2600" i="1" dirty="0" smtClean="0">
                <a:solidFill>
                  <a:srgbClr val="FF5935"/>
                </a:solidFill>
              </a:rPr>
              <a:t>finding</a:t>
            </a:r>
            <a:r>
              <a:rPr lang="en-US" sz="2600" dirty="0" smtClean="0">
                <a:solidFill>
                  <a:srgbClr val="FF5935"/>
                </a:solidFill>
              </a:rPr>
              <a:t> </a:t>
            </a:r>
            <a:r>
              <a:rPr lang="en-US" sz="2600" dirty="0" smtClean="0"/>
              <a:t>a </a:t>
            </a:r>
            <a:r>
              <a:rPr lang="en-US" sz="2600" i="1" dirty="0">
                <a:solidFill>
                  <a:srgbClr val="FF5935"/>
                </a:solidFill>
              </a:rPr>
              <a:t>fault</a:t>
            </a:r>
            <a:r>
              <a:rPr lang="en-US" sz="2600" dirty="0" smtClean="0"/>
              <a:t> given a </a:t>
            </a:r>
            <a:r>
              <a:rPr lang="en-US" sz="2600" i="1" dirty="0">
                <a:solidFill>
                  <a:srgbClr val="FF5935"/>
                </a:solidFill>
              </a:rPr>
              <a:t>failure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22894" y="5675293"/>
            <a:ext cx="5520906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Not all inputs will “trigger” a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fault</a:t>
            </a: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 into causing a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failure</a:t>
            </a:r>
          </a:p>
        </p:txBody>
      </p:sp>
    </p:spTree>
    <p:extLst>
      <p:ext uri="{BB962C8B-B14F-4D97-AF65-F5344CB8AC3E}">
        <p14:creationId xmlns:p14="http://schemas.microsoft.com/office/powerpoint/2010/main" val="259835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Beizer’s</a:t>
            </a:r>
            <a:r>
              <a:rPr lang="en-US" dirty="0" smtClean="0"/>
              <a:t> </a:t>
            </a:r>
            <a:r>
              <a:rPr lang="en-US" dirty="0"/>
              <a:t>Testing </a:t>
            </a:r>
            <a:r>
              <a:rPr lang="en-US" dirty="0" smtClean="0"/>
              <a:t>Levels</a:t>
            </a:r>
            <a:r>
              <a:rPr lang="en-US" dirty="0">
                <a:solidFill>
                  <a:srgbClr val="330033"/>
                </a:solidFill>
              </a:rPr>
              <a:t>—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Level </a:t>
            </a: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1</a:t>
            </a:r>
            <a:endParaRPr lang="en-US" sz="28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Thinking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the 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purpose of testing is to show correctness</a:t>
            </a:r>
          </a:p>
          <a:p>
            <a:pPr lvl="1">
              <a:defRPr/>
            </a:pPr>
            <a:r>
              <a:rPr lang="en-US" dirty="0" smtClean="0"/>
              <a:t>Correctness </a:t>
            </a:r>
            <a:r>
              <a:rPr lang="en-US" dirty="0"/>
              <a:t>is </a:t>
            </a:r>
            <a:r>
              <a:rPr lang="en-US" i="1" dirty="0">
                <a:solidFill>
                  <a:srgbClr val="FF5935"/>
                </a:solidFill>
              </a:rPr>
              <a:t>impossible</a:t>
            </a:r>
            <a:r>
              <a:rPr lang="en-US" dirty="0"/>
              <a:t> to achieve</a:t>
            </a:r>
          </a:p>
          <a:p>
            <a:pPr lvl="1">
              <a:defRPr/>
            </a:pPr>
            <a:r>
              <a:rPr lang="en-US" dirty="0" smtClean="0"/>
              <a:t>What </a:t>
            </a:r>
            <a:r>
              <a:rPr lang="en-US" dirty="0"/>
              <a:t>do we say if there are </a:t>
            </a:r>
            <a:r>
              <a:rPr lang="en-US" i="1" dirty="0">
                <a:solidFill>
                  <a:srgbClr val="FF5935"/>
                </a:solidFill>
              </a:rPr>
              <a:t>no</a:t>
            </a:r>
            <a:r>
              <a:rPr lang="en-US" dirty="0"/>
              <a:t> </a:t>
            </a:r>
            <a:r>
              <a:rPr lang="en-US" i="1" dirty="0">
                <a:solidFill>
                  <a:srgbClr val="FF5935"/>
                </a:solidFill>
              </a:rPr>
              <a:t>failures</a:t>
            </a:r>
            <a:r>
              <a:rPr lang="en-US" dirty="0"/>
              <a:t>?</a:t>
            </a:r>
          </a:p>
          <a:p>
            <a:pPr lvl="2">
              <a:defRPr/>
            </a:pPr>
            <a:r>
              <a:rPr lang="en-US" dirty="0">
                <a:solidFill>
                  <a:srgbClr val="FF5935"/>
                </a:solidFill>
              </a:rPr>
              <a:t>Good</a:t>
            </a:r>
            <a:r>
              <a:rPr lang="en-US" dirty="0" smtClean="0"/>
              <a:t> </a:t>
            </a:r>
            <a:r>
              <a:rPr lang="en-US" dirty="0"/>
              <a:t>software or </a:t>
            </a:r>
            <a:r>
              <a:rPr lang="en-US" dirty="0">
                <a:solidFill>
                  <a:srgbClr val="FF5935"/>
                </a:solidFill>
              </a:rPr>
              <a:t>bad</a:t>
            </a:r>
            <a:r>
              <a:rPr lang="en-US" dirty="0"/>
              <a:t> tests?</a:t>
            </a:r>
          </a:p>
          <a:p>
            <a:pPr lvl="1">
              <a:defRPr/>
            </a:pPr>
            <a:r>
              <a:rPr lang="en-US" dirty="0" smtClean="0"/>
              <a:t>Test </a:t>
            </a:r>
            <a:r>
              <a:rPr lang="en-US" dirty="0"/>
              <a:t>engineers have no:</a:t>
            </a:r>
          </a:p>
          <a:p>
            <a:pPr lvl="2">
              <a:defRPr/>
            </a:pPr>
            <a:r>
              <a:rPr lang="en-US" dirty="0" smtClean="0"/>
              <a:t>Strict </a:t>
            </a:r>
            <a:r>
              <a:rPr lang="en-US" dirty="0"/>
              <a:t>goal</a:t>
            </a:r>
          </a:p>
          <a:p>
            <a:pPr lvl="2">
              <a:defRPr/>
            </a:pPr>
            <a:r>
              <a:rPr lang="en-US" dirty="0" smtClean="0"/>
              <a:t>Real </a:t>
            </a:r>
            <a:r>
              <a:rPr lang="en-US" dirty="0"/>
              <a:t>stopping rule</a:t>
            </a:r>
          </a:p>
          <a:p>
            <a:pPr lvl="2">
              <a:defRPr/>
            </a:pPr>
            <a:r>
              <a:rPr lang="en-US" dirty="0" smtClean="0"/>
              <a:t>Formal </a:t>
            </a:r>
            <a:r>
              <a:rPr lang="en-US" dirty="0"/>
              <a:t>test technique</a:t>
            </a:r>
          </a:p>
          <a:p>
            <a:pPr lvl="2">
              <a:defRPr/>
            </a:pPr>
            <a:r>
              <a:rPr lang="en-US" dirty="0" smtClean="0"/>
              <a:t>Test </a:t>
            </a:r>
            <a:r>
              <a:rPr lang="en-US" dirty="0"/>
              <a:t>managers are powerless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90600" y="6096000"/>
            <a:ext cx="7620000" cy="5318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This is what hardware engineers often expect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Beizer’s</a:t>
            </a:r>
            <a:r>
              <a:rPr lang="en-US" dirty="0" smtClean="0"/>
              <a:t> </a:t>
            </a:r>
            <a:r>
              <a:rPr lang="en-US" dirty="0"/>
              <a:t>Testing </a:t>
            </a:r>
            <a:r>
              <a:rPr lang="en-US" dirty="0" smtClean="0"/>
              <a:t>Levels</a:t>
            </a:r>
            <a:r>
              <a:rPr lang="en-US" dirty="0">
                <a:solidFill>
                  <a:srgbClr val="330033"/>
                </a:solidFill>
              </a:rPr>
              <a:t>—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Level </a:t>
            </a: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2</a:t>
            </a:r>
            <a:endParaRPr lang="en-US" sz="28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Thinking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the 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purpose of testing is to show that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the software 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doesn’t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work</a:t>
            </a:r>
            <a:endParaRPr lang="en-US" i="1" dirty="0">
              <a:solidFill>
                <a:srgbClr val="FF5935"/>
              </a:solidFill>
            </a:endParaRPr>
          </a:p>
          <a:p>
            <a:pPr lvl="1">
              <a:defRPr/>
            </a:pPr>
            <a:r>
              <a:rPr lang="en-US" dirty="0" smtClean="0"/>
              <a:t>Purpose </a:t>
            </a:r>
            <a:r>
              <a:rPr lang="en-US" dirty="0"/>
              <a:t>is to show </a:t>
            </a:r>
            <a:r>
              <a:rPr lang="en-US" i="1" dirty="0">
                <a:solidFill>
                  <a:srgbClr val="FF5935"/>
                </a:solidFill>
              </a:rPr>
              <a:t>failures</a:t>
            </a:r>
          </a:p>
          <a:p>
            <a:pPr lvl="1">
              <a:defRPr/>
            </a:pPr>
            <a:r>
              <a:rPr lang="en-US" dirty="0" smtClean="0"/>
              <a:t>Looking </a:t>
            </a:r>
            <a:r>
              <a:rPr lang="en-US" dirty="0"/>
              <a:t>for failures is a </a:t>
            </a:r>
            <a:r>
              <a:rPr lang="en-US" i="1" dirty="0">
                <a:solidFill>
                  <a:srgbClr val="FF5935"/>
                </a:solidFill>
              </a:rPr>
              <a:t>negative</a:t>
            </a:r>
            <a:r>
              <a:rPr lang="en-US" dirty="0"/>
              <a:t> activity</a:t>
            </a:r>
          </a:p>
          <a:p>
            <a:pPr lvl="1">
              <a:defRPr/>
            </a:pPr>
            <a:r>
              <a:rPr lang="en-US" dirty="0" smtClean="0"/>
              <a:t>Puts </a:t>
            </a:r>
            <a:r>
              <a:rPr lang="en-US" dirty="0"/>
              <a:t>testers and developers into </a:t>
            </a:r>
            <a:r>
              <a:rPr lang="en-US" dirty="0" smtClean="0"/>
              <a:t>an </a:t>
            </a:r>
            <a:r>
              <a:rPr lang="en-US" i="1" dirty="0">
                <a:solidFill>
                  <a:srgbClr val="FF5935"/>
                </a:solidFill>
              </a:rPr>
              <a:t>adversarial</a:t>
            </a:r>
            <a:r>
              <a:rPr lang="en-US" dirty="0" smtClean="0"/>
              <a:t> </a:t>
            </a:r>
            <a:r>
              <a:rPr lang="en-US" dirty="0"/>
              <a:t>relationship</a:t>
            </a:r>
          </a:p>
          <a:p>
            <a:pPr lvl="1">
              <a:defRPr/>
            </a:pPr>
            <a:r>
              <a:rPr lang="en-US" dirty="0" smtClean="0"/>
              <a:t>What </a:t>
            </a:r>
            <a:r>
              <a:rPr lang="en-US" dirty="0"/>
              <a:t>if there are </a:t>
            </a:r>
            <a:r>
              <a:rPr lang="en-US" i="1" dirty="0">
                <a:solidFill>
                  <a:srgbClr val="FF5935"/>
                </a:solidFill>
              </a:rPr>
              <a:t>no failures</a:t>
            </a:r>
            <a:r>
              <a:rPr lang="en-US" dirty="0"/>
              <a:t>?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95400" y="5227637"/>
            <a:ext cx="6934200" cy="11731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anose="020B0502020104020203" pitchFamily="34" charset="0"/>
                <a:cs typeface="Arial" pitchFamily="34" charset="0"/>
              </a:rPr>
              <a:t>This describes most software companies.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anose="020B0502020104020203" pitchFamily="34" charset="0"/>
                <a:cs typeface="Arial" pitchFamily="34" charset="0"/>
              </a:rPr>
              <a:t>How can we move to a </a:t>
            </a:r>
            <a:r>
              <a:rPr lang="en-US" sz="2800" i="1" u="sng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anose="020B0502020104020203" pitchFamily="34" charset="0"/>
                <a:cs typeface="Arial" pitchFamily="34" charset="0"/>
              </a:rPr>
              <a:t>team approach</a:t>
            </a: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anose="020B0502020104020203" pitchFamily="34" charset="0"/>
                <a:cs typeface="Arial" pitchFamily="34" charset="0"/>
              </a:rPr>
              <a:t> </a:t>
            </a:r>
            <a:r>
              <a:rPr lang="en-US" sz="2800" i="1" dirty="0" smtClean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anose="020B0502020104020203" pitchFamily="34" charset="0"/>
                <a:cs typeface="Arial" pitchFamily="34" charset="0"/>
              </a:rPr>
              <a:t>??</a:t>
            </a:r>
            <a:endParaRPr lang="en-US" sz="2800" i="1" dirty="0">
              <a:solidFill>
                <a:srgbClr val="FAFD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" panose="020B0502020104020203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Beizer’s</a:t>
            </a:r>
            <a:r>
              <a:rPr lang="en-US" dirty="0" smtClean="0"/>
              <a:t> </a:t>
            </a:r>
            <a:r>
              <a:rPr lang="en-US" dirty="0"/>
              <a:t>Testing </a:t>
            </a:r>
            <a:r>
              <a:rPr lang="en-US" dirty="0" smtClean="0"/>
              <a:t>Levels</a:t>
            </a:r>
            <a:r>
              <a:rPr lang="en-US" dirty="0">
                <a:solidFill>
                  <a:srgbClr val="330033"/>
                </a:solidFill>
              </a:rPr>
              <a:t>—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Level </a:t>
            </a: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3</a:t>
            </a:r>
            <a:endParaRPr lang="en-US" sz="28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458200" cy="45307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Thinking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the 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purpose of testing is not to prove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anything specific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, but to reduce the risk of using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the software</a:t>
            </a:r>
            <a:endParaRPr lang="en-US" i="1" dirty="0">
              <a:solidFill>
                <a:schemeClr val="accent3">
                  <a:lumMod val="25000"/>
                </a:schemeClr>
              </a:solidFill>
            </a:endParaRPr>
          </a:p>
          <a:p>
            <a:pPr lvl="1">
              <a:defRPr/>
            </a:pPr>
            <a:r>
              <a:rPr lang="en-US" dirty="0" smtClean="0"/>
              <a:t>Whenever </a:t>
            </a:r>
            <a:r>
              <a:rPr lang="en-US" dirty="0"/>
              <a:t>we use software, we incur some </a:t>
            </a:r>
            <a:r>
              <a:rPr lang="en-US" i="1" dirty="0">
                <a:solidFill>
                  <a:srgbClr val="FF5935"/>
                </a:solidFill>
              </a:rPr>
              <a:t>risk</a:t>
            </a:r>
          </a:p>
          <a:p>
            <a:pPr lvl="1">
              <a:defRPr/>
            </a:pPr>
            <a:r>
              <a:rPr lang="en-US" dirty="0" smtClean="0"/>
              <a:t>Risk </a:t>
            </a:r>
            <a:r>
              <a:rPr lang="en-US" dirty="0"/>
              <a:t>may be </a:t>
            </a:r>
            <a:r>
              <a:rPr lang="en-US" i="1" dirty="0">
                <a:solidFill>
                  <a:srgbClr val="FF5935"/>
                </a:solidFill>
              </a:rPr>
              <a:t>small</a:t>
            </a:r>
            <a:r>
              <a:rPr lang="en-US" dirty="0"/>
              <a:t> and consequences unimportant</a:t>
            </a:r>
          </a:p>
          <a:p>
            <a:pPr lvl="1">
              <a:defRPr/>
            </a:pPr>
            <a:r>
              <a:rPr lang="en-US" dirty="0" smtClean="0"/>
              <a:t>Risk </a:t>
            </a:r>
            <a:r>
              <a:rPr lang="en-US" dirty="0"/>
              <a:t>may be </a:t>
            </a:r>
            <a:r>
              <a:rPr lang="en-US" i="1" dirty="0">
                <a:solidFill>
                  <a:srgbClr val="FF5935"/>
                </a:solidFill>
              </a:rPr>
              <a:t>great</a:t>
            </a:r>
            <a:r>
              <a:rPr lang="en-US" dirty="0"/>
              <a:t> and the </a:t>
            </a:r>
            <a:r>
              <a:rPr lang="en-US" dirty="0" smtClean="0"/>
              <a:t>consequences catastrophic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Testers </a:t>
            </a:r>
            <a:r>
              <a:rPr lang="en-US" dirty="0"/>
              <a:t>and developers work together to </a:t>
            </a:r>
            <a:r>
              <a:rPr lang="en-US" i="1" dirty="0">
                <a:solidFill>
                  <a:srgbClr val="FF5935"/>
                </a:solidFill>
              </a:rPr>
              <a:t>reduce risk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90600" y="5868987"/>
            <a:ext cx="7620000" cy="5318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This describes a few “enlightened” software companies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Beizer’s</a:t>
            </a:r>
            <a:r>
              <a:rPr lang="en-US" dirty="0" smtClean="0"/>
              <a:t> </a:t>
            </a:r>
            <a:r>
              <a:rPr lang="en-US" dirty="0"/>
              <a:t>Testing </a:t>
            </a:r>
            <a:r>
              <a:rPr lang="en-US" dirty="0" smtClean="0"/>
              <a:t>Levels</a:t>
            </a:r>
            <a:r>
              <a:rPr lang="en-US" dirty="0">
                <a:solidFill>
                  <a:srgbClr val="330033"/>
                </a:solidFill>
              </a:rPr>
              <a:t>—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Level </a:t>
            </a: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4</a:t>
            </a:r>
            <a:endParaRPr lang="en-US" sz="28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Thinking 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t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esting 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is a mental discipline that helps all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IT professionals </a:t>
            </a:r>
            <a:r>
              <a:rPr lang="en-US" i="1" dirty="0">
                <a:solidFill>
                  <a:schemeClr val="accent3">
                    <a:lumMod val="25000"/>
                  </a:schemeClr>
                </a:solidFill>
              </a:rPr>
              <a:t>develop higher quality </a:t>
            </a:r>
            <a:r>
              <a:rPr lang="en-US" i="1" dirty="0" smtClean="0">
                <a:solidFill>
                  <a:schemeClr val="accent3">
                    <a:lumMod val="25000"/>
                  </a:schemeClr>
                </a:solidFill>
              </a:rPr>
              <a:t>software</a:t>
            </a:r>
            <a:endParaRPr lang="en-US" i="1" dirty="0">
              <a:solidFill>
                <a:schemeClr val="accent3">
                  <a:lumMod val="25000"/>
                </a:schemeClr>
              </a:solidFill>
            </a:endParaRPr>
          </a:p>
          <a:p>
            <a:pPr lvl="1">
              <a:defRPr/>
            </a:pPr>
            <a:r>
              <a:rPr lang="en-US" dirty="0" smtClean="0"/>
              <a:t>Testing </a:t>
            </a:r>
            <a:r>
              <a:rPr lang="en-US" dirty="0"/>
              <a:t>is </a:t>
            </a:r>
            <a:r>
              <a:rPr lang="en-US" i="1" dirty="0">
                <a:solidFill>
                  <a:srgbClr val="FF5935"/>
                </a:solidFill>
              </a:rPr>
              <a:t>one</a:t>
            </a:r>
            <a:r>
              <a:rPr lang="en-US" dirty="0"/>
              <a:t> </a:t>
            </a:r>
            <a:r>
              <a:rPr lang="en-US" i="1" dirty="0">
                <a:solidFill>
                  <a:srgbClr val="FF5935"/>
                </a:solidFill>
              </a:rPr>
              <a:t>way</a:t>
            </a:r>
            <a:r>
              <a:rPr lang="en-US" dirty="0"/>
              <a:t> to </a:t>
            </a:r>
            <a:r>
              <a:rPr lang="en-US" i="1" dirty="0">
                <a:solidFill>
                  <a:srgbClr val="FF5935"/>
                </a:solidFill>
              </a:rPr>
              <a:t>increase quality</a:t>
            </a:r>
          </a:p>
          <a:p>
            <a:pPr lvl="1">
              <a:defRPr/>
            </a:pPr>
            <a:r>
              <a:rPr lang="en-US" dirty="0" smtClean="0"/>
              <a:t>Test </a:t>
            </a:r>
            <a:r>
              <a:rPr lang="en-US" dirty="0"/>
              <a:t>engineers can become </a:t>
            </a:r>
            <a:r>
              <a:rPr lang="en-US" i="1" dirty="0">
                <a:solidFill>
                  <a:srgbClr val="FF5935"/>
                </a:solidFill>
              </a:rPr>
              <a:t>technical </a:t>
            </a:r>
            <a:r>
              <a:rPr lang="en-US" i="1" dirty="0" smtClean="0">
                <a:solidFill>
                  <a:srgbClr val="FF5935"/>
                </a:solidFill>
              </a:rPr>
              <a:t>leaders </a:t>
            </a:r>
            <a:r>
              <a:rPr lang="en-US" dirty="0" smtClean="0"/>
              <a:t>of </a:t>
            </a:r>
            <a:r>
              <a:rPr lang="en-US" dirty="0"/>
              <a:t>the project</a:t>
            </a:r>
          </a:p>
          <a:p>
            <a:pPr lvl="2">
              <a:defRPr/>
            </a:pPr>
            <a:r>
              <a:rPr lang="en-US" dirty="0" smtClean="0"/>
              <a:t>Primary </a:t>
            </a:r>
            <a:r>
              <a:rPr lang="en-US" dirty="0"/>
              <a:t>responsibility to </a:t>
            </a:r>
            <a:r>
              <a:rPr lang="en-US" i="1" dirty="0">
                <a:solidFill>
                  <a:srgbClr val="FF5935"/>
                </a:solidFill>
              </a:rPr>
              <a:t>measure and improve </a:t>
            </a:r>
            <a:r>
              <a:rPr lang="en-US" dirty="0"/>
              <a:t>software quality</a:t>
            </a:r>
          </a:p>
          <a:p>
            <a:pPr lvl="2">
              <a:defRPr/>
            </a:pPr>
            <a:r>
              <a:rPr lang="en-US" dirty="0" smtClean="0"/>
              <a:t>Their </a:t>
            </a:r>
            <a:r>
              <a:rPr lang="en-US" dirty="0"/>
              <a:t>expertise should </a:t>
            </a:r>
            <a:r>
              <a:rPr lang="en-US" i="1" dirty="0">
                <a:solidFill>
                  <a:srgbClr val="FF5935"/>
                </a:solidFill>
              </a:rPr>
              <a:t>help the developers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14400" y="5839908"/>
            <a:ext cx="7772400" cy="5318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This is the way “traditional” engineering 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Types of Test Activities</a:t>
            </a:r>
            <a:endParaRPr lang="en-US" smtClean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534400" cy="4530725"/>
          </a:xfrm>
        </p:spPr>
        <p:txBody>
          <a:bodyPr/>
          <a:lstStyle/>
          <a:p>
            <a:r>
              <a:rPr lang="en-US" sz="2000" dirty="0" smtClean="0"/>
              <a:t>Design… </a:t>
            </a:r>
            <a:r>
              <a:rPr lang="en-US" sz="1600" i="1" dirty="0" smtClean="0">
                <a:solidFill>
                  <a:srgbClr val="FF5935"/>
                </a:solidFill>
              </a:rPr>
              <a:t>intellectually stimulating, rewarding, and challenging</a:t>
            </a:r>
            <a:endParaRPr lang="en-US" sz="2000" dirty="0" smtClean="0"/>
          </a:p>
          <a:p>
            <a:pPr lvl="1"/>
            <a:r>
              <a:rPr lang="en-US" sz="2000" dirty="0" smtClean="0"/>
              <a:t>Criteria based… </a:t>
            </a:r>
            <a:r>
              <a:rPr lang="en-US" sz="1400" i="1" dirty="0" smtClean="0">
                <a:solidFill>
                  <a:srgbClr val="FF5935"/>
                </a:solidFill>
              </a:rPr>
              <a:t>most</a:t>
            </a:r>
            <a:r>
              <a:rPr lang="en-US" sz="1400" dirty="0" smtClean="0"/>
              <a:t> </a:t>
            </a:r>
            <a:r>
              <a:rPr lang="en-US" sz="1400" i="1" dirty="0" smtClean="0">
                <a:solidFill>
                  <a:srgbClr val="FF5935"/>
                </a:solidFill>
              </a:rPr>
              <a:t>technical</a:t>
            </a:r>
            <a:endParaRPr lang="en-US" sz="1400" dirty="0" smtClean="0"/>
          </a:p>
          <a:p>
            <a:pPr lvl="2"/>
            <a:r>
              <a:rPr lang="en-US" sz="1800" dirty="0" smtClean="0"/>
              <a:t>requires CS major (</a:t>
            </a:r>
            <a:r>
              <a:rPr lang="en-US" sz="1800" i="1" dirty="0" smtClean="0">
                <a:solidFill>
                  <a:srgbClr val="FF5935"/>
                </a:solidFill>
              </a:rPr>
              <a:t>discrete math</a:t>
            </a:r>
            <a:r>
              <a:rPr lang="en-US" sz="1800" dirty="0" smtClean="0"/>
              <a:t>, </a:t>
            </a:r>
            <a:r>
              <a:rPr lang="en-US" sz="1800" i="1" dirty="0" smtClean="0"/>
              <a:t>programming</a:t>
            </a:r>
            <a:r>
              <a:rPr lang="en-US" sz="1800" dirty="0" smtClean="0"/>
              <a:t>, </a:t>
            </a:r>
            <a:r>
              <a:rPr lang="en-US" sz="1800" i="1" dirty="0" smtClean="0"/>
              <a:t>testing</a:t>
            </a:r>
            <a:r>
              <a:rPr lang="en-US" sz="1800" dirty="0" smtClean="0"/>
              <a:t>) </a:t>
            </a:r>
          </a:p>
          <a:p>
            <a:pPr lvl="2"/>
            <a:r>
              <a:rPr lang="en-US" sz="1800" dirty="0" smtClean="0"/>
              <a:t>can be blind to special situations</a:t>
            </a:r>
          </a:p>
          <a:p>
            <a:pPr lvl="1">
              <a:buClr>
                <a:srgbClr val="CCCC99"/>
              </a:buClr>
            </a:pPr>
            <a:r>
              <a:rPr lang="en-US" sz="2000" dirty="0" smtClean="0"/>
              <a:t>Human based… </a:t>
            </a:r>
            <a:r>
              <a:rPr lang="en-US" sz="1400" i="1" dirty="0" smtClean="0">
                <a:solidFill>
                  <a:srgbClr val="FF5935"/>
                </a:solidFill>
              </a:rPr>
              <a:t>not formal per-se</a:t>
            </a:r>
            <a:endParaRPr lang="en-US" sz="2000" dirty="0" smtClean="0"/>
          </a:p>
          <a:p>
            <a:pPr lvl="2"/>
            <a:r>
              <a:rPr lang="en-US" sz="1800" dirty="0" smtClean="0"/>
              <a:t>requires domain knowledge, testing, and user interfaces</a:t>
            </a:r>
          </a:p>
          <a:p>
            <a:r>
              <a:rPr lang="en-US" sz="2000" dirty="0" smtClean="0"/>
              <a:t>Automation… </a:t>
            </a:r>
            <a:r>
              <a:rPr lang="en-US" sz="1600" i="1" dirty="0" smtClean="0">
                <a:solidFill>
                  <a:srgbClr val="FF5935"/>
                </a:solidFill>
              </a:rPr>
              <a:t>less technical</a:t>
            </a:r>
          </a:p>
          <a:p>
            <a:pPr lvl="1"/>
            <a:r>
              <a:rPr lang="en-US" sz="2000" dirty="0" smtClean="0"/>
              <a:t>Embed test values into executable scripts</a:t>
            </a:r>
          </a:p>
          <a:p>
            <a:pPr>
              <a:buClr>
                <a:srgbClr val="B2B2B2"/>
              </a:buClr>
            </a:pPr>
            <a:r>
              <a:rPr lang="en-US" sz="2000" dirty="0" smtClean="0"/>
              <a:t>Execution… </a:t>
            </a:r>
            <a:r>
              <a:rPr lang="en-US" sz="1600" i="1" dirty="0" smtClean="0">
                <a:solidFill>
                  <a:srgbClr val="FF5935"/>
                </a:solidFill>
              </a:rPr>
              <a:t>straightforward</a:t>
            </a:r>
            <a:endParaRPr lang="en-US" sz="2000" dirty="0" smtClean="0"/>
          </a:p>
          <a:p>
            <a:pPr lvl="1"/>
            <a:r>
              <a:rPr lang="en-US" sz="2000" dirty="0" smtClean="0"/>
              <a:t>Interns, non-technical employees</a:t>
            </a:r>
          </a:p>
          <a:p>
            <a:r>
              <a:rPr lang="en-US" sz="2000" dirty="0" smtClean="0"/>
              <a:t>Evaluation… </a:t>
            </a:r>
            <a:r>
              <a:rPr lang="en-US" sz="1600" i="1" dirty="0" smtClean="0">
                <a:solidFill>
                  <a:srgbClr val="FF5935"/>
                </a:solidFill>
              </a:rPr>
              <a:t>challenging .. but not interesting for CS major</a:t>
            </a:r>
          </a:p>
          <a:p>
            <a:pPr lvl="1"/>
            <a:r>
              <a:rPr lang="en-US" sz="2000" dirty="0" smtClean="0"/>
              <a:t>requires domain knowledge, testing, user interfaces, and psychology</a:t>
            </a:r>
          </a:p>
          <a:p>
            <a:r>
              <a:rPr lang="en-US" sz="2000" dirty="0" smtClean="0"/>
              <a:t>Others</a:t>
            </a:r>
          </a:p>
          <a:p>
            <a:pPr lvl="1"/>
            <a:r>
              <a:rPr lang="en-US" sz="2000" dirty="0" smtClean="0"/>
              <a:t>Test management, Test documentation, Test maintenance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Approximate Number of Personnel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Test </a:t>
            </a:r>
            <a:r>
              <a:rPr lang="en-US" sz="2400" dirty="0"/>
              <a:t>organizations still use the </a:t>
            </a:r>
            <a:r>
              <a:rPr lang="en-US" sz="2400" i="1" dirty="0">
                <a:solidFill>
                  <a:srgbClr val="FF5935"/>
                </a:solidFill>
              </a:rPr>
              <a:t>same people for all four test activities</a:t>
            </a:r>
            <a:r>
              <a:rPr lang="en-US" sz="2400" dirty="0" smtClean="0"/>
              <a:t>??? …  This </a:t>
            </a:r>
            <a:r>
              <a:rPr lang="en-US" sz="2400" dirty="0"/>
              <a:t>is clearly a </a:t>
            </a:r>
            <a:r>
              <a:rPr lang="en-US" sz="2400" i="1" dirty="0">
                <a:solidFill>
                  <a:srgbClr val="FF5935"/>
                </a:solidFill>
              </a:rPr>
              <a:t>waste of resources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 smtClean="0"/>
              <a:t>A mature test organization </a:t>
            </a:r>
            <a:r>
              <a:rPr lang="en-US" sz="1800" dirty="0" smtClean="0">
                <a:solidFill>
                  <a:schemeClr val="tx2"/>
                </a:solidFill>
              </a:rPr>
              <a:t>only </a:t>
            </a:r>
            <a:r>
              <a:rPr lang="en-US" sz="1800" i="1" dirty="0" smtClean="0">
                <a:solidFill>
                  <a:srgbClr val="FF5935"/>
                </a:solidFill>
              </a:rPr>
              <a:t>one test designer </a:t>
            </a:r>
            <a:r>
              <a:rPr lang="en-US" sz="1800" dirty="0" smtClean="0">
                <a:solidFill>
                  <a:schemeClr val="tx1">
                    <a:lumMod val="95000"/>
                  </a:schemeClr>
                </a:solidFill>
              </a:rPr>
              <a:t>to work with </a:t>
            </a:r>
            <a:r>
              <a:rPr lang="en-US" sz="1800" i="1" dirty="0" smtClean="0">
                <a:solidFill>
                  <a:srgbClr val="FF5935"/>
                </a:solidFill>
              </a:rPr>
              <a:t>several</a:t>
            </a:r>
            <a:r>
              <a:rPr lang="en-US" sz="1800" dirty="0" smtClean="0">
                <a:solidFill>
                  <a:schemeClr val="tx1">
                    <a:lumMod val="95000"/>
                  </a:schemeClr>
                </a:solidFill>
              </a:rPr>
              <a:t> test </a:t>
            </a:r>
            <a:r>
              <a:rPr lang="en-US" sz="1800" i="1" dirty="0" err="1">
                <a:solidFill>
                  <a:srgbClr val="FF5935"/>
                </a:solidFill>
              </a:rPr>
              <a:t>automators</a:t>
            </a:r>
            <a:r>
              <a:rPr lang="en-US" sz="1800" dirty="0" smtClean="0">
                <a:solidFill>
                  <a:schemeClr val="tx1">
                    <a:lumMod val="95000"/>
                  </a:schemeClr>
                </a:solidFill>
              </a:rPr>
              <a:t>, </a:t>
            </a:r>
            <a:r>
              <a:rPr lang="en-US" sz="1800" i="1" dirty="0">
                <a:solidFill>
                  <a:srgbClr val="FF5935"/>
                </a:solidFill>
              </a:rPr>
              <a:t>executors</a:t>
            </a:r>
            <a:r>
              <a:rPr lang="en-US" sz="1800" dirty="0" smtClean="0">
                <a:solidFill>
                  <a:schemeClr val="tx1">
                    <a:lumMod val="95000"/>
                  </a:schemeClr>
                </a:solidFill>
              </a:rPr>
              <a:t> and </a:t>
            </a:r>
            <a:r>
              <a:rPr lang="en-US" sz="1800" i="1" dirty="0">
                <a:solidFill>
                  <a:srgbClr val="FF5935"/>
                </a:solidFill>
              </a:rPr>
              <a:t>evaluators</a:t>
            </a:r>
          </a:p>
          <a:p>
            <a:pPr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Improved automation</a:t>
            </a:r>
            <a:r>
              <a:rPr lang="en-US" sz="1800" dirty="0" smtClean="0"/>
              <a:t> will reduce the number of test executors</a:t>
            </a:r>
          </a:p>
          <a:p>
            <a:pPr lvl="1">
              <a:defRPr/>
            </a:pPr>
            <a:r>
              <a:rPr lang="en-US" sz="1800" dirty="0" smtClean="0"/>
              <a:t>Theoretically to </a:t>
            </a:r>
            <a:r>
              <a:rPr lang="en-US" sz="1800" i="1" dirty="0">
                <a:solidFill>
                  <a:srgbClr val="FF5935"/>
                </a:solidFill>
                <a:ea typeface="+mn-ea"/>
                <a:cs typeface="+mn-cs"/>
              </a:rPr>
              <a:t>zero</a:t>
            </a:r>
            <a:r>
              <a:rPr lang="en-US" sz="1800" dirty="0" smtClean="0"/>
              <a:t> … but </a:t>
            </a:r>
            <a:r>
              <a:rPr lang="en-US" sz="1800" i="1" dirty="0">
                <a:solidFill>
                  <a:srgbClr val="FF5935"/>
                </a:solidFill>
                <a:ea typeface="+mn-ea"/>
                <a:cs typeface="+mn-cs"/>
              </a:rPr>
              <a:t>not in practice</a:t>
            </a:r>
          </a:p>
          <a:p>
            <a:pPr>
              <a:defRPr/>
            </a:pPr>
            <a:r>
              <a:rPr lang="en-US" sz="1800" dirty="0" smtClean="0"/>
              <a:t>Putting the </a:t>
            </a:r>
            <a:r>
              <a:rPr lang="en-US" sz="1800" i="1" dirty="0" smtClean="0">
                <a:solidFill>
                  <a:srgbClr val="FF5935"/>
                </a:solidFill>
              </a:rPr>
              <a:t>wrong people </a:t>
            </a:r>
            <a:r>
              <a:rPr lang="en-US" sz="1800" dirty="0" smtClean="0"/>
              <a:t>on the </a:t>
            </a:r>
            <a:r>
              <a:rPr lang="en-US" sz="1800" dirty="0" smtClean="0">
                <a:solidFill>
                  <a:schemeClr val="tx2"/>
                </a:solidFill>
              </a:rPr>
              <a:t>wrong</a:t>
            </a:r>
            <a:r>
              <a:rPr lang="en-US" sz="1800" dirty="0" smtClean="0"/>
              <a:t> tasks leads to </a:t>
            </a:r>
            <a:r>
              <a:rPr lang="en-US" sz="1800" i="1" dirty="0">
                <a:solidFill>
                  <a:srgbClr val="FF5935"/>
                </a:solidFill>
              </a:rPr>
              <a:t>inefficiency</a:t>
            </a:r>
            <a:r>
              <a:rPr lang="en-US" sz="1800" dirty="0" smtClean="0"/>
              <a:t>, low </a:t>
            </a:r>
            <a:r>
              <a:rPr lang="en-US" sz="1800" dirty="0" smtClean="0">
                <a:solidFill>
                  <a:schemeClr val="tx2"/>
                </a:solidFill>
              </a:rPr>
              <a:t>job satisfaction</a:t>
            </a:r>
            <a:r>
              <a:rPr lang="en-US" sz="1800" dirty="0" smtClean="0"/>
              <a:t> and low </a:t>
            </a:r>
            <a:r>
              <a:rPr lang="en-US" sz="1800" dirty="0" smtClean="0">
                <a:solidFill>
                  <a:schemeClr val="tx2"/>
                </a:solidFill>
              </a:rPr>
              <a:t>job performance</a:t>
            </a:r>
          </a:p>
          <a:p>
            <a:pPr lvl="1">
              <a:defRPr/>
            </a:pPr>
            <a:r>
              <a:rPr lang="en-US" sz="1800" dirty="0" smtClean="0"/>
              <a:t>A qualified test designer will be </a:t>
            </a:r>
            <a:r>
              <a:rPr lang="en-US" sz="1800" dirty="0" smtClean="0">
                <a:solidFill>
                  <a:schemeClr val="tx2"/>
                </a:solidFill>
              </a:rPr>
              <a:t>bored </a:t>
            </a:r>
            <a:r>
              <a:rPr lang="en-US" sz="1800" dirty="0" smtClean="0"/>
              <a:t>with other tasks and look for a job in development</a:t>
            </a:r>
          </a:p>
          <a:p>
            <a:pPr lvl="1">
              <a:defRPr/>
            </a:pPr>
            <a:r>
              <a:rPr lang="en-US" sz="1800" dirty="0" smtClean="0"/>
              <a:t>A qualified test evaluator will </a:t>
            </a:r>
            <a:r>
              <a:rPr lang="en-US" sz="1800" dirty="0" smtClean="0">
                <a:solidFill>
                  <a:schemeClr val="tx2"/>
                </a:solidFill>
              </a:rPr>
              <a:t>not understand</a:t>
            </a:r>
            <a:r>
              <a:rPr lang="en-US" sz="1800" dirty="0" smtClean="0"/>
              <a:t> the benefits of test criteria</a:t>
            </a:r>
          </a:p>
          <a:p>
            <a:pPr>
              <a:defRPr/>
            </a:pPr>
            <a:r>
              <a:rPr lang="en-US" sz="1800" dirty="0" smtClean="0"/>
              <a:t>Test evaluators have the </a:t>
            </a:r>
            <a:r>
              <a:rPr lang="en-US" sz="1800" i="1" dirty="0" smtClean="0">
                <a:solidFill>
                  <a:srgbClr val="FF5935"/>
                </a:solidFill>
              </a:rPr>
              <a:t>domain knowledge</a:t>
            </a:r>
            <a:r>
              <a:rPr lang="en-US" sz="1800" dirty="0" smtClean="0"/>
              <a:t>, so they </a:t>
            </a:r>
            <a:r>
              <a:rPr lang="en-US" sz="1800" dirty="0" smtClean="0">
                <a:solidFill>
                  <a:schemeClr val="tx2"/>
                </a:solidFill>
              </a:rPr>
              <a:t>must</a:t>
            </a:r>
            <a:r>
              <a:rPr lang="en-US" sz="1800" dirty="0" smtClean="0"/>
              <a:t> be free to add tests that “</a:t>
            </a:r>
            <a:r>
              <a:rPr lang="en-US" sz="1800" i="1" dirty="0">
                <a:solidFill>
                  <a:srgbClr val="FF5935"/>
                </a:solidFill>
              </a:rPr>
              <a:t>blind</a:t>
            </a:r>
            <a:r>
              <a:rPr lang="en-US" sz="1800" dirty="0" smtClean="0"/>
              <a:t>” engineering processes will not think of…</a:t>
            </a:r>
          </a:p>
          <a:p>
            <a:pPr>
              <a:defRPr/>
            </a:pPr>
            <a:endParaRPr lang="en-US" sz="1800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14400" y="3110805"/>
            <a:ext cx="7772400" cy="138499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To use our people 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effectively and </a:t>
            </a:r>
            <a:r>
              <a:rPr lang="en-US" sz="2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to test 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efficiently we </a:t>
            </a:r>
            <a:r>
              <a:rPr lang="en-US" sz="2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need a process 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that lets </a:t>
            </a:r>
            <a:r>
              <a:rPr lang="en-US" sz="2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test 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designers raise </a:t>
            </a:r>
            <a:r>
              <a:rPr lang="en-US" sz="2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their level of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abstraction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Model-Driven Test Design </a:t>
            </a:r>
            <a:r>
              <a:rPr lang="en-US" sz="4000" dirty="0" smtClean="0"/>
              <a:t>(MDTD)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This approach lets </a:t>
            </a:r>
            <a:r>
              <a:rPr lang="en-US" sz="2400" dirty="0" smtClean="0">
                <a:solidFill>
                  <a:schemeClr val="tx2"/>
                </a:solidFill>
              </a:rPr>
              <a:t>one test designer </a:t>
            </a:r>
            <a:r>
              <a:rPr lang="en-US" sz="2400" dirty="0" smtClean="0"/>
              <a:t>do the math</a:t>
            </a:r>
          </a:p>
          <a:p>
            <a:pPr>
              <a:defRPr/>
            </a:pPr>
            <a:r>
              <a:rPr lang="en-US" sz="2400" dirty="0" smtClean="0"/>
              <a:t>Then traditional </a:t>
            </a:r>
            <a:r>
              <a:rPr lang="en-US" sz="2400" dirty="0" smtClean="0">
                <a:solidFill>
                  <a:schemeClr val="tx2"/>
                </a:solidFill>
              </a:rPr>
              <a:t>testers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chemeClr val="tx2"/>
                </a:solidFill>
              </a:rPr>
              <a:t>programmers</a:t>
            </a:r>
            <a:r>
              <a:rPr lang="en-US" sz="2400" dirty="0" smtClean="0"/>
              <a:t> can do their parts</a:t>
            </a:r>
          </a:p>
          <a:p>
            <a:pPr lvl="1">
              <a:defRPr/>
            </a:pPr>
            <a:r>
              <a:rPr lang="en-US" sz="2000" dirty="0" smtClean="0"/>
              <a:t>Find values</a:t>
            </a:r>
          </a:p>
          <a:p>
            <a:pPr lvl="1">
              <a:defRPr/>
            </a:pPr>
            <a:r>
              <a:rPr lang="en-US" sz="2000" dirty="0" smtClean="0"/>
              <a:t>Automate the tests</a:t>
            </a:r>
          </a:p>
          <a:p>
            <a:pPr lvl="1">
              <a:defRPr/>
            </a:pPr>
            <a:r>
              <a:rPr lang="en-US" sz="2000" dirty="0" smtClean="0"/>
              <a:t>Run the tests</a:t>
            </a:r>
          </a:p>
          <a:p>
            <a:pPr lvl="1">
              <a:defRPr/>
            </a:pPr>
            <a:r>
              <a:rPr lang="en-US" sz="2000" dirty="0" smtClean="0"/>
              <a:t>Evaluate the tests</a:t>
            </a:r>
          </a:p>
          <a:p>
            <a:pPr marL="285750" lvl="1" indent="-285750">
              <a:buSzPct val="75000"/>
              <a:buFont typeface="Monotype Sorts" charset="2"/>
              <a:buChar char="n"/>
              <a:defRPr/>
            </a:pPr>
            <a:r>
              <a:rPr lang="en-US" sz="2000" dirty="0" smtClean="0"/>
              <a:t>Just like in </a:t>
            </a:r>
            <a:r>
              <a:rPr lang="en-US" sz="2000" dirty="0" smtClean="0">
                <a:solidFill>
                  <a:schemeClr val="tx2"/>
                </a:solidFill>
              </a:rPr>
              <a:t>traditional engineering</a:t>
            </a:r>
            <a:r>
              <a:rPr lang="en-US" sz="2000" dirty="0" smtClean="0"/>
              <a:t> … an engineer constructs models with calculus, then gives direction to carpenters, electricians, technicians, …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82784" y="5533813"/>
            <a:ext cx="7968358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ea typeface="宋体" charset="-122"/>
              </a:rPr>
              <a:t>Test designers become technical experts</a:t>
            </a:r>
            <a:endParaRPr lang="en-US" sz="32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393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Model-Driven Test Design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3188" y="4227512"/>
            <a:ext cx="1382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software artifact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03388" y="1755775"/>
            <a:ext cx="1382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model / structure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303588" y="1755775"/>
            <a:ext cx="1801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requirements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42000" y="1601787"/>
            <a:ext cx="2019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refined requirements / test specs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59675" y="4591050"/>
            <a:ext cx="13827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input values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00750" y="6073775"/>
            <a:ext cx="10017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cases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406900" y="6073775"/>
            <a:ext cx="1146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scripts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813050" y="6073775"/>
            <a:ext cx="1146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results</a:t>
            </a:r>
          </a:p>
        </p:txBody>
      </p:sp>
      <p:cxnSp>
        <p:nvCxnSpPr>
          <p:cNvPr id="16" name="Curved Connector 15"/>
          <p:cNvCxnSpPr>
            <a:stCxn id="7" idx="0"/>
            <a:endCxn id="8" idx="1"/>
          </p:cNvCxnSpPr>
          <p:nvPr/>
        </p:nvCxnSpPr>
        <p:spPr bwMode="auto">
          <a:xfrm rot="5400000" flipH="1" flipV="1">
            <a:off x="189706" y="2713831"/>
            <a:ext cx="2117725" cy="909638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5" name="Shape 24"/>
          <p:cNvCxnSpPr>
            <a:stCxn id="11" idx="2"/>
            <a:endCxn id="12" idx="3"/>
          </p:cNvCxnSpPr>
          <p:nvPr/>
        </p:nvCxnSpPr>
        <p:spPr bwMode="auto">
          <a:xfrm rot="5400000">
            <a:off x="7062788" y="5238750"/>
            <a:ext cx="1128712" cy="1249362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230313" y="6073775"/>
            <a:ext cx="1135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pass / fail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3005138" y="2109787"/>
            <a:ext cx="51911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3" name="Straight Arrow Connector 52"/>
          <p:cNvCxnSpPr>
            <a:stCxn id="9" idx="3"/>
          </p:cNvCxnSpPr>
          <p:nvPr/>
        </p:nvCxnSpPr>
        <p:spPr bwMode="auto">
          <a:xfrm flipV="1">
            <a:off x="5105400" y="2109787"/>
            <a:ext cx="736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1565275" y="4241800"/>
            <a:ext cx="2417763" cy="1016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latin typeface="Bradley Hand ITC" pitchFamily="66" charset="0"/>
              </a:rPr>
              <a:t>IMPLEMENTATION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ABSTRACTION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LEVEL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6084888" y="3028950"/>
            <a:ext cx="1990725" cy="1016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latin typeface="Bradley Hand ITC" pitchFamily="66" charset="0"/>
              </a:rPr>
              <a:t>DESIGN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ABSTRACTION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LEVEL</a:t>
            </a:r>
          </a:p>
        </p:txBody>
      </p:sp>
      <p:cxnSp>
        <p:nvCxnSpPr>
          <p:cNvPr id="20" name="Shape 19"/>
          <p:cNvCxnSpPr>
            <a:stCxn id="10" idx="3"/>
            <a:endCxn id="11" idx="0"/>
          </p:cNvCxnSpPr>
          <p:nvPr/>
        </p:nvCxnSpPr>
        <p:spPr bwMode="auto">
          <a:xfrm>
            <a:off x="7861300" y="2109787"/>
            <a:ext cx="390525" cy="2481263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3" name="Straight Connector 62"/>
          <p:cNvCxnSpPr>
            <a:cxnSpLocks noChangeShapeType="1"/>
          </p:cNvCxnSpPr>
          <p:nvPr/>
        </p:nvCxnSpPr>
        <p:spPr bwMode="auto">
          <a:xfrm>
            <a:off x="149225" y="4110037"/>
            <a:ext cx="8845550" cy="1588"/>
          </a:xfrm>
          <a:prstGeom prst="line">
            <a:avLst/>
          </a:prstGeom>
          <a:noFill/>
          <a:ln w="57150" algn="ctr">
            <a:solidFill>
              <a:srgbClr val="FF0066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Curved Connector 15"/>
          <p:cNvCxnSpPr>
            <a:cxnSpLocks noChangeShapeType="1"/>
            <a:endCxn id="28" idx="1"/>
          </p:cNvCxnSpPr>
          <p:nvPr/>
        </p:nvCxnSpPr>
        <p:spPr bwMode="auto">
          <a:xfrm flipV="1">
            <a:off x="1122363" y="3062287"/>
            <a:ext cx="2100262" cy="1143000"/>
          </a:xfrm>
          <a:prstGeom prst="curvedConnector3">
            <a:avLst>
              <a:gd name="adj1" fmla="val 17338"/>
            </a:avLst>
          </a:prstGeom>
          <a:noFill/>
          <a:ln w="38100" algn="ctr">
            <a:solidFill>
              <a:srgbClr val="FF66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222625" y="2708275"/>
            <a:ext cx="1801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tx2"/>
                </a:solidFill>
                <a:latin typeface="Comic Sans MS" pitchFamily="66" charset="0"/>
                <a:cs typeface="Shruti" pitchFamily="34" charset="0"/>
              </a:rPr>
              <a:t>test requirements</a:t>
            </a:r>
          </a:p>
        </p:txBody>
      </p:sp>
      <p:cxnSp>
        <p:nvCxnSpPr>
          <p:cNvPr id="30" name="Curved Connector 15"/>
          <p:cNvCxnSpPr>
            <a:cxnSpLocks noChangeShapeType="1"/>
            <a:stCxn id="28" idx="3"/>
          </p:cNvCxnSpPr>
          <p:nvPr/>
        </p:nvCxnSpPr>
        <p:spPr bwMode="auto">
          <a:xfrm flipV="1">
            <a:off x="5024438" y="2109787"/>
            <a:ext cx="817562" cy="952500"/>
          </a:xfrm>
          <a:prstGeom prst="curvedConnector3">
            <a:avLst>
              <a:gd name="adj1" fmla="val 50000"/>
            </a:avLst>
          </a:prstGeom>
          <a:noFill/>
          <a:ln w="38100" algn="ctr">
            <a:solidFill>
              <a:srgbClr val="FF66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rot="10800000">
            <a:off x="2300288" y="6400800"/>
            <a:ext cx="636587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10800000">
            <a:off x="3848100" y="6400800"/>
            <a:ext cx="636588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rot="10800000">
            <a:off x="5448300" y="6400800"/>
            <a:ext cx="636588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3056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6" grpId="0"/>
      <p:bldP spid="67" grpId="0" animBg="1"/>
      <p:bldP spid="68" grpId="0" animBg="1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Model-Driven Test Design–Steps</a:t>
            </a:r>
          </a:p>
        </p:txBody>
      </p:sp>
      <p:sp>
        <p:nvSpPr>
          <p:cNvPr id="37894" name="TextBox 6"/>
          <p:cNvSpPr txBox="1">
            <a:spLocks noChangeArrowheads="1"/>
          </p:cNvSpPr>
          <p:nvPr/>
        </p:nvSpPr>
        <p:spPr bwMode="auto">
          <a:xfrm>
            <a:off x="103188" y="4246122"/>
            <a:ext cx="1382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software artifact</a:t>
            </a:r>
          </a:p>
        </p:txBody>
      </p:sp>
      <p:sp>
        <p:nvSpPr>
          <p:cNvPr id="37895" name="TextBox 7"/>
          <p:cNvSpPr txBox="1">
            <a:spLocks noChangeArrowheads="1"/>
          </p:cNvSpPr>
          <p:nvPr/>
        </p:nvSpPr>
        <p:spPr bwMode="auto">
          <a:xfrm>
            <a:off x="1589088" y="1774385"/>
            <a:ext cx="1382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model / structure</a:t>
            </a:r>
          </a:p>
        </p:txBody>
      </p:sp>
      <p:sp>
        <p:nvSpPr>
          <p:cNvPr id="37896" name="TextBox 8"/>
          <p:cNvSpPr txBox="1">
            <a:spLocks noChangeArrowheads="1"/>
          </p:cNvSpPr>
          <p:nvPr/>
        </p:nvSpPr>
        <p:spPr bwMode="auto">
          <a:xfrm>
            <a:off x="3360738" y="1774385"/>
            <a:ext cx="1801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requirements</a:t>
            </a:r>
          </a:p>
        </p:txBody>
      </p:sp>
      <p:sp>
        <p:nvSpPr>
          <p:cNvPr id="37897" name="TextBox 9"/>
          <p:cNvSpPr txBox="1">
            <a:spLocks noChangeArrowheads="1"/>
          </p:cNvSpPr>
          <p:nvPr/>
        </p:nvSpPr>
        <p:spPr bwMode="auto">
          <a:xfrm>
            <a:off x="5564188" y="1620397"/>
            <a:ext cx="2019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refined requirements / test specs</a:t>
            </a:r>
          </a:p>
        </p:txBody>
      </p:sp>
      <p:sp>
        <p:nvSpPr>
          <p:cNvPr id="37898" name="TextBox 10"/>
          <p:cNvSpPr txBox="1">
            <a:spLocks noChangeArrowheads="1"/>
          </p:cNvSpPr>
          <p:nvPr/>
        </p:nvSpPr>
        <p:spPr bwMode="auto">
          <a:xfrm>
            <a:off x="7559675" y="4576762"/>
            <a:ext cx="13827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input values</a:t>
            </a:r>
          </a:p>
        </p:txBody>
      </p:sp>
      <p:sp>
        <p:nvSpPr>
          <p:cNvPr id="37899" name="TextBox 11"/>
          <p:cNvSpPr txBox="1">
            <a:spLocks noChangeArrowheads="1"/>
          </p:cNvSpPr>
          <p:nvPr/>
        </p:nvSpPr>
        <p:spPr bwMode="auto">
          <a:xfrm>
            <a:off x="6000750" y="6073775"/>
            <a:ext cx="10017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cases</a:t>
            </a:r>
          </a:p>
        </p:txBody>
      </p:sp>
      <p:sp>
        <p:nvSpPr>
          <p:cNvPr id="37900" name="TextBox 12"/>
          <p:cNvSpPr txBox="1">
            <a:spLocks noChangeArrowheads="1"/>
          </p:cNvSpPr>
          <p:nvPr/>
        </p:nvSpPr>
        <p:spPr bwMode="auto">
          <a:xfrm>
            <a:off x="4406900" y="6073775"/>
            <a:ext cx="1146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scripts</a:t>
            </a:r>
          </a:p>
        </p:txBody>
      </p:sp>
      <p:sp>
        <p:nvSpPr>
          <p:cNvPr id="37901" name="TextBox 13"/>
          <p:cNvSpPr txBox="1">
            <a:spLocks noChangeArrowheads="1"/>
          </p:cNvSpPr>
          <p:nvPr/>
        </p:nvSpPr>
        <p:spPr bwMode="auto">
          <a:xfrm>
            <a:off x="2813050" y="6073775"/>
            <a:ext cx="1146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results</a:t>
            </a:r>
          </a:p>
        </p:txBody>
      </p:sp>
      <p:cxnSp>
        <p:nvCxnSpPr>
          <p:cNvPr id="16" name="Curved Connector 15"/>
          <p:cNvCxnSpPr>
            <a:stCxn id="37894" idx="0"/>
            <a:endCxn id="37895" idx="1"/>
          </p:cNvCxnSpPr>
          <p:nvPr/>
        </p:nvCxnSpPr>
        <p:spPr bwMode="auto">
          <a:xfrm rot="5400000" flipH="1" flipV="1">
            <a:off x="132954" y="2789988"/>
            <a:ext cx="2117724" cy="794544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5" name="Shape 24"/>
          <p:cNvCxnSpPr>
            <a:stCxn id="37898" idx="2"/>
            <a:endCxn id="37899" idx="3"/>
          </p:cNvCxnSpPr>
          <p:nvPr/>
        </p:nvCxnSpPr>
        <p:spPr bwMode="auto">
          <a:xfrm rot="5400000">
            <a:off x="7055644" y="5231606"/>
            <a:ext cx="1143000" cy="1249362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7904" name="TextBox 25"/>
          <p:cNvSpPr txBox="1">
            <a:spLocks noChangeArrowheads="1"/>
          </p:cNvSpPr>
          <p:nvPr/>
        </p:nvSpPr>
        <p:spPr bwMode="auto">
          <a:xfrm>
            <a:off x="1230313" y="6073775"/>
            <a:ext cx="1135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pass / fail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2833688" y="2087562"/>
            <a:ext cx="663575" cy="158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3" name="Straight Arrow Connector 52"/>
          <p:cNvCxnSpPr>
            <a:endCxn id="37897" idx="1"/>
          </p:cNvCxnSpPr>
          <p:nvPr/>
        </p:nvCxnSpPr>
        <p:spPr bwMode="auto">
          <a:xfrm>
            <a:off x="4876800" y="2128397"/>
            <a:ext cx="68738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rot="10800000">
            <a:off x="2300288" y="6426200"/>
            <a:ext cx="636587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 rot="10800000">
            <a:off x="3848100" y="6426200"/>
            <a:ext cx="636588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 rot="10800000">
            <a:off x="5448300" y="6426200"/>
            <a:ext cx="636588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7910" name="TextBox 66"/>
          <p:cNvSpPr txBox="1">
            <a:spLocks noChangeArrowheads="1"/>
          </p:cNvSpPr>
          <p:nvPr/>
        </p:nvSpPr>
        <p:spPr bwMode="auto">
          <a:xfrm>
            <a:off x="1565275" y="4241800"/>
            <a:ext cx="2417763" cy="1016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latin typeface="Bradley Hand ITC" pitchFamily="66" charset="0"/>
              </a:rPr>
              <a:t>IMPLEMENTATION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ABSTRACTION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LEVEL</a:t>
            </a:r>
          </a:p>
        </p:txBody>
      </p:sp>
      <p:sp>
        <p:nvSpPr>
          <p:cNvPr id="37911" name="TextBox 67"/>
          <p:cNvSpPr txBox="1">
            <a:spLocks noChangeArrowheads="1"/>
          </p:cNvSpPr>
          <p:nvPr/>
        </p:nvSpPr>
        <p:spPr bwMode="auto">
          <a:xfrm>
            <a:off x="6084888" y="2971800"/>
            <a:ext cx="1990725" cy="1016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latin typeface="Bradley Hand ITC" pitchFamily="66" charset="0"/>
              </a:rPr>
              <a:t>DESIGN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ABSTRACTION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LEVEL</a:t>
            </a:r>
          </a:p>
        </p:txBody>
      </p:sp>
      <p:cxnSp>
        <p:nvCxnSpPr>
          <p:cNvPr id="20" name="Shape 19"/>
          <p:cNvCxnSpPr>
            <a:stCxn id="37897" idx="3"/>
            <a:endCxn id="37898" idx="0"/>
          </p:cNvCxnSpPr>
          <p:nvPr/>
        </p:nvCxnSpPr>
        <p:spPr bwMode="auto">
          <a:xfrm>
            <a:off x="7583488" y="2128397"/>
            <a:ext cx="667544" cy="2448365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7913" name="Straight Connector 62"/>
          <p:cNvCxnSpPr>
            <a:cxnSpLocks noChangeShapeType="1"/>
          </p:cNvCxnSpPr>
          <p:nvPr/>
        </p:nvCxnSpPr>
        <p:spPr bwMode="auto">
          <a:xfrm>
            <a:off x="149225" y="4105275"/>
            <a:ext cx="8845550" cy="1587"/>
          </a:xfrm>
          <a:prstGeom prst="line">
            <a:avLst/>
          </a:prstGeom>
          <a:noFill/>
          <a:ln w="57150" algn="ctr">
            <a:solidFill>
              <a:srgbClr val="FF0066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639763" y="2681287"/>
            <a:ext cx="1052512" cy="40005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analysis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792413" y="1584325"/>
            <a:ext cx="1136650" cy="40005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criterion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94238" y="1584325"/>
            <a:ext cx="819150" cy="40005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refine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623175" y="2212975"/>
            <a:ext cx="1123950" cy="40005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generate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383463" y="5662612"/>
            <a:ext cx="1138237" cy="1014413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prefix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postfix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expected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170488" y="5791200"/>
            <a:ext cx="1208087" cy="40005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automate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733800" y="5749925"/>
            <a:ext cx="995363" cy="40005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execute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217738" y="5776912"/>
            <a:ext cx="1095375" cy="40005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evaluate</a:t>
            </a:r>
          </a:p>
        </p:txBody>
      </p:sp>
      <p:cxnSp>
        <p:nvCxnSpPr>
          <p:cNvPr id="37922" name="Curved Connector 15"/>
          <p:cNvCxnSpPr>
            <a:cxnSpLocks noChangeShapeType="1"/>
            <a:endCxn id="37923" idx="1"/>
          </p:cNvCxnSpPr>
          <p:nvPr/>
        </p:nvCxnSpPr>
        <p:spPr bwMode="auto">
          <a:xfrm flipV="1">
            <a:off x="1122363" y="3055937"/>
            <a:ext cx="2100262" cy="1143000"/>
          </a:xfrm>
          <a:prstGeom prst="curvedConnector3">
            <a:avLst>
              <a:gd name="adj1" fmla="val 17338"/>
            </a:avLst>
          </a:prstGeom>
          <a:noFill/>
          <a:ln w="38100" algn="ctr">
            <a:solidFill>
              <a:srgbClr val="FF66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23" name="TextBox 34"/>
          <p:cNvSpPr txBox="1">
            <a:spLocks noChangeArrowheads="1"/>
          </p:cNvSpPr>
          <p:nvPr/>
        </p:nvSpPr>
        <p:spPr bwMode="auto">
          <a:xfrm>
            <a:off x="3222625" y="2701925"/>
            <a:ext cx="1801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tx2"/>
                </a:solidFill>
                <a:latin typeface="Comic Sans MS" pitchFamily="66" charset="0"/>
                <a:cs typeface="Shruti" pitchFamily="34" charset="0"/>
              </a:rPr>
              <a:t>test requirements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65288" y="3155950"/>
            <a:ext cx="1285875" cy="70802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domain analysis</a:t>
            </a:r>
          </a:p>
        </p:txBody>
      </p:sp>
      <p:cxnSp>
        <p:nvCxnSpPr>
          <p:cNvPr id="37925" name="Curved Connector 15"/>
          <p:cNvCxnSpPr>
            <a:cxnSpLocks noChangeShapeType="1"/>
            <a:stCxn id="37923" idx="3"/>
            <a:endCxn id="37897" idx="1"/>
          </p:cNvCxnSpPr>
          <p:nvPr/>
        </p:nvCxnSpPr>
        <p:spPr bwMode="auto">
          <a:xfrm flipV="1">
            <a:off x="5024438" y="2128397"/>
            <a:ext cx="539750" cy="927541"/>
          </a:xfrm>
          <a:prstGeom prst="curvedConnector3">
            <a:avLst>
              <a:gd name="adj1" fmla="val 50000"/>
            </a:avLst>
          </a:prstGeom>
          <a:noFill/>
          <a:ln w="38100" algn="ctr">
            <a:solidFill>
              <a:srgbClr val="FF66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3041650" y="3186112"/>
            <a:ext cx="4600575" cy="2070100"/>
            <a:chOff x="3041822" y="2562130"/>
            <a:chExt cx="4600955" cy="2069438"/>
          </a:xfrm>
        </p:grpSpPr>
        <p:sp>
          <p:nvSpPr>
            <p:cNvPr id="49" name="Left Brace 48"/>
            <p:cNvSpPr/>
            <p:nvPr/>
          </p:nvSpPr>
          <p:spPr>
            <a:xfrm rot="4719087">
              <a:off x="4974912" y="1963702"/>
              <a:ext cx="734777" cy="4600955"/>
            </a:xfrm>
            <a:prstGeom prst="leftBrace">
              <a:avLst>
                <a:gd name="adj1" fmla="val 8333"/>
                <a:gd name="adj2" fmla="val 49690"/>
              </a:avLst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37929" name="Group 89"/>
            <p:cNvGrpSpPr>
              <a:grpSpLocks/>
            </p:cNvGrpSpPr>
            <p:nvPr/>
          </p:nvGrpSpPr>
          <p:grpSpPr bwMode="auto">
            <a:xfrm rot="-677690">
              <a:off x="4562954" y="2562130"/>
              <a:ext cx="999582" cy="1367073"/>
              <a:chOff x="4698749" y="2544024"/>
              <a:chExt cx="999582" cy="1367073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5284424" y="2641478"/>
                <a:ext cx="411197" cy="1245789"/>
              </a:xfrm>
              <a:custGeom>
                <a:avLst/>
                <a:gdLst>
                  <a:gd name="connsiteX0" fmla="*/ 0 w 411108"/>
                  <a:gd name="connsiteY0" fmla="*/ 1252009 h 1252009"/>
                  <a:gd name="connsiteX1" fmla="*/ 9054 w 411108"/>
                  <a:gd name="connsiteY1" fmla="*/ 790282 h 1252009"/>
                  <a:gd name="connsiteX2" fmla="*/ 18107 w 411108"/>
                  <a:gd name="connsiteY2" fmla="*/ 672587 h 1252009"/>
                  <a:gd name="connsiteX3" fmla="*/ 45268 w 411108"/>
                  <a:gd name="connsiteY3" fmla="*/ 582053 h 1252009"/>
                  <a:gd name="connsiteX4" fmla="*/ 63375 w 411108"/>
                  <a:gd name="connsiteY4" fmla="*/ 518678 h 1252009"/>
                  <a:gd name="connsiteX5" fmla="*/ 99588 w 411108"/>
                  <a:gd name="connsiteY5" fmla="*/ 455304 h 1252009"/>
                  <a:gd name="connsiteX6" fmla="*/ 108642 w 411108"/>
                  <a:gd name="connsiteY6" fmla="*/ 428144 h 1252009"/>
                  <a:gd name="connsiteX7" fmla="*/ 135802 w 411108"/>
                  <a:gd name="connsiteY7" fmla="*/ 391930 h 1252009"/>
                  <a:gd name="connsiteX8" fmla="*/ 181070 w 411108"/>
                  <a:gd name="connsiteY8" fmla="*/ 328556 h 1252009"/>
                  <a:gd name="connsiteX9" fmla="*/ 244444 w 411108"/>
                  <a:gd name="connsiteY9" fmla="*/ 228967 h 1252009"/>
                  <a:gd name="connsiteX10" fmla="*/ 325925 w 411108"/>
                  <a:gd name="connsiteY10" fmla="*/ 111272 h 1252009"/>
                  <a:gd name="connsiteX11" fmla="*/ 353085 w 411108"/>
                  <a:gd name="connsiteY11" fmla="*/ 75059 h 1252009"/>
                  <a:gd name="connsiteX12" fmla="*/ 371192 w 411108"/>
                  <a:gd name="connsiteY12" fmla="*/ 47898 h 1252009"/>
                  <a:gd name="connsiteX13" fmla="*/ 407406 w 411108"/>
                  <a:gd name="connsiteY13" fmla="*/ 2631 h 125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11108" h="1252009">
                    <a:moveTo>
                      <a:pt x="0" y="1252009"/>
                    </a:moveTo>
                    <a:cubicBezTo>
                      <a:pt x="3018" y="1098100"/>
                      <a:pt x="4246" y="944145"/>
                      <a:pt x="9054" y="790282"/>
                    </a:cubicBezTo>
                    <a:cubicBezTo>
                      <a:pt x="10283" y="750954"/>
                      <a:pt x="13510" y="711665"/>
                      <a:pt x="18107" y="672587"/>
                    </a:cubicBezTo>
                    <a:cubicBezTo>
                      <a:pt x="21300" y="645447"/>
                      <a:pt x="39317" y="605857"/>
                      <a:pt x="45268" y="582053"/>
                    </a:cubicBezTo>
                    <a:cubicBezTo>
                      <a:pt x="48170" y="570445"/>
                      <a:pt x="56879" y="531670"/>
                      <a:pt x="63375" y="518678"/>
                    </a:cubicBezTo>
                    <a:cubicBezTo>
                      <a:pt x="74256" y="496916"/>
                      <a:pt x="88707" y="477066"/>
                      <a:pt x="99588" y="455304"/>
                    </a:cubicBezTo>
                    <a:cubicBezTo>
                      <a:pt x="103856" y="446768"/>
                      <a:pt x="103907" y="436430"/>
                      <a:pt x="108642" y="428144"/>
                    </a:cubicBezTo>
                    <a:cubicBezTo>
                      <a:pt x="116128" y="415043"/>
                      <a:pt x="127805" y="404726"/>
                      <a:pt x="135802" y="391930"/>
                    </a:cubicBezTo>
                    <a:cubicBezTo>
                      <a:pt x="175521" y="328378"/>
                      <a:pt x="129294" y="380330"/>
                      <a:pt x="181070" y="328556"/>
                    </a:cubicBezTo>
                    <a:cubicBezTo>
                      <a:pt x="204412" y="258524"/>
                      <a:pt x="169387" y="354063"/>
                      <a:pt x="244444" y="228967"/>
                    </a:cubicBezTo>
                    <a:cubicBezTo>
                      <a:pt x="287130" y="157823"/>
                      <a:pt x="261047" y="197776"/>
                      <a:pt x="325925" y="111272"/>
                    </a:cubicBezTo>
                    <a:cubicBezTo>
                      <a:pt x="334978" y="99201"/>
                      <a:pt x="344715" y="87614"/>
                      <a:pt x="353085" y="75059"/>
                    </a:cubicBezTo>
                    <a:cubicBezTo>
                      <a:pt x="359121" y="66005"/>
                      <a:pt x="364226" y="56257"/>
                      <a:pt x="371192" y="47898"/>
                    </a:cubicBezTo>
                    <a:cubicBezTo>
                      <a:pt x="411108" y="0"/>
                      <a:pt x="388420" y="40605"/>
                      <a:pt x="407406" y="2631"/>
                    </a:cubicBezTo>
                  </a:path>
                </a:pathLst>
              </a:cu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5" name="Freeform 54"/>
              <p:cNvSpPr/>
              <p:nvPr/>
            </p:nvSpPr>
            <p:spPr>
              <a:xfrm flipH="1">
                <a:off x="4689534" y="2732137"/>
                <a:ext cx="592186" cy="1122004"/>
              </a:xfrm>
              <a:custGeom>
                <a:avLst/>
                <a:gdLst>
                  <a:gd name="connsiteX0" fmla="*/ 0 w 411108"/>
                  <a:gd name="connsiteY0" fmla="*/ 1252009 h 1252009"/>
                  <a:gd name="connsiteX1" fmla="*/ 9054 w 411108"/>
                  <a:gd name="connsiteY1" fmla="*/ 790282 h 1252009"/>
                  <a:gd name="connsiteX2" fmla="*/ 18107 w 411108"/>
                  <a:gd name="connsiteY2" fmla="*/ 672587 h 1252009"/>
                  <a:gd name="connsiteX3" fmla="*/ 45268 w 411108"/>
                  <a:gd name="connsiteY3" fmla="*/ 582053 h 1252009"/>
                  <a:gd name="connsiteX4" fmla="*/ 63375 w 411108"/>
                  <a:gd name="connsiteY4" fmla="*/ 518678 h 1252009"/>
                  <a:gd name="connsiteX5" fmla="*/ 99588 w 411108"/>
                  <a:gd name="connsiteY5" fmla="*/ 455304 h 1252009"/>
                  <a:gd name="connsiteX6" fmla="*/ 108642 w 411108"/>
                  <a:gd name="connsiteY6" fmla="*/ 428144 h 1252009"/>
                  <a:gd name="connsiteX7" fmla="*/ 135802 w 411108"/>
                  <a:gd name="connsiteY7" fmla="*/ 391930 h 1252009"/>
                  <a:gd name="connsiteX8" fmla="*/ 181070 w 411108"/>
                  <a:gd name="connsiteY8" fmla="*/ 328556 h 1252009"/>
                  <a:gd name="connsiteX9" fmla="*/ 244444 w 411108"/>
                  <a:gd name="connsiteY9" fmla="*/ 228967 h 1252009"/>
                  <a:gd name="connsiteX10" fmla="*/ 325925 w 411108"/>
                  <a:gd name="connsiteY10" fmla="*/ 111272 h 1252009"/>
                  <a:gd name="connsiteX11" fmla="*/ 353085 w 411108"/>
                  <a:gd name="connsiteY11" fmla="*/ 75059 h 1252009"/>
                  <a:gd name="connsiteX12" fmla="*/ 371192 w 411108"/>
                  <a:gd name="connsiteY12" fmla="*/ 47898 h 1252009"/>
                  <a:gd name="connsiteX13" fmla="*/ 407406 w 411108"/>
                  <a:gd name="connsiteY13" fmla="*/ 2631 h 1252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11108" h="1252009">
                    <a:moveTo>
                      <a:pt x="0" y="1252009"/>
                    </a:moveTo>
                    <a:cubicBezTo>
                      <a:pt x="3018" y="1098100"/>
                      <a:pt x="4246" y="944145"/>
                      <a:pt x="9054" y="790282"/>
                    </a:cubicBezTo>
                    <a:cubicBezTo>
                      <a:pt x="10283" y="750954"/>
                      <a:pt x="13510" y="711665"/>
                      <a:pt x="18107" y="672587"/>
                    </a:cubicBezTo>
                    <a:cubicBezTo>
                      <a:pt x="21300" y="645447"/>
                      <a:pt x="39317" y="605857"/>
                      <a:pt x="45268" y="582053"/>
                    </a:cubicBezTo>
                    <a:cubicBezTo>
                      <a:pt x="48170" y="570445"/>
                      <a:pt x="56879" y="531670"/>
                      <a:pt x="63375" y="518678"/>
                    </a:cubicBezTo>
                    <a:cubicBezTo>
                      <a:pt x="74256" y="496916"/>
                      <a:pt x="88707" y="477066"/>
                      <a:pt x="99588" y="455304"/>
                    </a:cubicBezTo>
                    <a:cubicBezTo>
                      <a:pt x="103856" y="446768"/>
                      <a:pt x="103907" y="436430"/>
                      <a:pt x="108642" y="428144"/>
                    </a:cubicBezTo>
                    <a:cubicBezTo>
                      <a:pt x="116128" y="415043"/>
                      <a:pt x="127805" y="404726"/>
                      <a:pt x="135802" y="391930"/>
                    </a:cubicBezTo>
                    <a:cubicBezTo>
                      <a:pt x="175521" y="328378"/>
                      <a:pt x="129294" y="380330"/>
                      <a:pt x="181070" y="328556"/>
                    </a:cubicBezTo>
                    <a:cubicBezTo>
                      <a:pt x="204412" y="258524"/>
                      <a:pt x="169387" y="354063"/>
                      <a:pt x="244444" y="228967"/>
                    </a:cubicBezTo>
                    <a:cubicBezTo>
                      <a:pt x="287130" y="157823"/>
                      <a:pt x="261047" y="197776"/>
                      <a:pt x="325925" y="111272"/>
                    </a:cubicBezTo>
                    <a:cubicBezTo>
                      <a:pt x="334978" y="99201"/>
                      <a:pt x="344715" y="87614"/>
                      <a:pt x="353085" y="75059"/>
                    </a:cubicBezTo>
                    <a:cubicBezTo>
                      <a:pt x="359121" y="66005"/>
                      <a:pt x="364226" y="56257"/>
                      <a:pt x="371192" y="47898"/>
                    </a:cubicBezTo>
                    <a:cubicBezTo>
                      <a:pt x="411108" y="0"/>
                      <a:pt x="388420" y="40605"/>
                      <a:pt x="407406" y="2631"/>
                    </a:cubicBezTo>
                  </a:path>
                </a:pathLst>
              </a:cu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6" name="Straight Arrow Connector 55"/>
              <p:cNvCxnSpPr>
                <a:stCxn id="52" idx="0"/>
              </p:cNvCxnSpPr>
              <p:nvPr/>
            </p:nvCxnSpPr>
            <p:spPr>
              <a:xfrm flipH="1" flipV="1">
                <a:off x="5235025" y="2528355"/>
                <a:ext cx="46041" cy="1363226"/>
              </a:xfrm>
              <a:prstGeom prst="straightConnector1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7" name="TextBox 56"/>
          <p:cNvSpPr txBox="1"/>
          <p:nvPr/>
        </p:nvSpPr>
        <p:spPr>
          <a:xfrm rot="21030169">
            <a:off x="4832350" y="4938712"/>
            <a:ext cx="1166813" cy="40005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186590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36" grpId="0" animBg="1"/>
      <p:bldP spid="5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924800" cy="1143000"/>
          </a:xfrm>
        </p:spPr>
        <p:txBody>
          <a:bodyPr/>
          <a:lstStyle/>
          <a:p>
            <a:r>
              <a:rPr lang="en-US" sz="4000" dirty="0"/>
              <a:t>Model-Driven Test Design</a:t>
            </a:r>
            <a:r>
              <a:rPr lang="en-US" sz="4000" dirty="0" smtClean="0"/>
              <a:t>–Activities</a:t>
            </a:r>
          </a:p>
        </p:txBody>
      </p:sp>
      <p:sp>
        <p:nvSpPr>
          <p:cNvPr id="38918" name="TextBox 6"/>
          <p:cNvSpPr txBox="1">
            <a:spLocks noChangeArrowheads="1"/>
          </p:cNvSpPr>
          <p:nvPr/>
        </p:nvSpPr>
        <p:spPr bwMode="auto">
          <a:xfrm>
            <a:off x="103188" y="3768725"/>
            <a:ext cx="1382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software artifact</a:t>
            </a:r>
          </a:p>
        </p:txBody>
      </p:sp>
      <p:sp>
        <p:nvSpPr>
          <p:cNvPr id="38919" name="TextBox 7"/>
          <p:cNvSpPr txBox="1">
            <a:spLocks noChangeArrowheads="1"/>
          </p:cNvSpPr>
          <p:nvPr/>
        </p:nvSpPr>
        <p:spPr bwMode="auto">
          <a:xfrm>
            <a:off x="1703388" y="1296988"/>
            <a:ext cx="1382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model / structure</a:t>
            </a:r>
          </a:p>
        </p:txBody>
      </p:sp>
      <p:sp>
        <p:nvSpPr>
          <p:cNvPr id="38920" name="TextBox 8"/>
          <p:cNvSpPr txBox="1">
            <a:spLocks noChangeArrowheads="1"/>
          </p:cNvSpPr>
          <p:nvPr/>
        </p:nvSpPr>
        <p:spPr bwMode="auto">
          <a:xfrm>
            <a:off x="3303588" y="1296988"/>
            <a:ext cx="1801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requirements</a:t>
            </a:r>
          </a:p>
        </p:txBody>
      </p:sp>
      <p:sp>
        <p:nvSpPr>
          <p:cNvPr id="38921" name="TextBox 9"/>
          <p:cNvSpPr txBox="1">
            <a:spLocks noChangeArrowheads="1"/>
          </p:cNvSpPr>
          <p:nvPr/>
        </p:nvSpPr>
        <p:spPr bwMode="auto">
          <a:xfrm>
            <a:off x="5322888" y="1143000"/>
            <a:ext cx="2019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refined requirements / test specs</a:t>
            </a:r>
          </a:p>
        </p:txBody>
      </p:sp>
      <p:sp>
        <p:nvSpPr>
          <p:cNvPr id="38922" name="TextBox 10"/>
          <p:cNvSpPr txBox="1">
            <a:spLocks noChangeArrowheads="1"/>
          </p:cNvSpPr>
          <p:nvPr/>
        </p:nvSpPr>
        <p:spPr bwMode="auto">
          <a:xfrm>
            <a:off x="7559675" y="3768725"/>
            <a:ext cx="13827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input values</a:t>
            </a:r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6000750" y="5303838"/>
            <a:ext cx="10017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cases</a:t>
            </a:r>
          </a:p>
        </p:txBody>
      </p:sp>
      <p:sp>
        <p:nvSpPr>
          <p:cNvPr id="38924" name="TextBox 12"/>
          <p:cNvSpPr txBox="1">
            <a:spLocks noChangeArrowheads="1"/>
          </p:cNvSpPr>
          <p:nvPr/>
        </p:nvSpPr>
        <p:spPr bwMode="auto">
          <a:xfrm>
            <a:off x="4406900" y="5303838"/>
            <a:ext cx="1146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scripts</a:t>
            </a:r>
          </a:p>
        </p:txBody>
      </p:sp>
      <p:sp>
        <p:nvSpPr>
          <p:cNvPr id="38925" name="TextBox 13"/>
          <p:cNvSpPr txBox="1">
            <a:spLocks noChangeArrowheads="1"/>
          </p:cNvSpPr>
          <p:nvPr/>
        </p:nvSpPr>
        <p:spPr bwMode="auto">
          <a:xfrm>
            <a:off x="2813050" y="5303838"/>
            <a:ext cx="1146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test results</a:t>
            </a:r>
          </a:p>
        </p:txBody>
      </p:sp>
      <p:cxnSp>
        <p:nvCxnSpPr>
          <p:cNvPr id="16" name="Curved Connector 15"/>
          <p:cNvCxnSpPr>
            <a:stCxn id="38918" idx="0"/>
            <a:endCxn id="38919" idx="1"/>
          </p:cNvCxnSpPr>
          <p:nvPr/>
        </p:nvCxnSpPr>
        <p:spPr bwMode="auto">
          <a:xfrm rot="5400000" flipH="1" flipV="1">
            <a:off x="189706" y="2255044"/>
            <a:ext cx="2117725" cy="909638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5" name="Shape 24"/>
          <p:cNvCxnSpPr>
            <a:stCxn id="38922" idx="2"/>
            <a:endCxn id="38923" idx="3"/>
          </p:cNvCxnSpPr>
          <p:nvPr/>
        </p:nvCxnSpPr>
        <p:spPr bwMode="auto">
          <a:xfrm rot="5400000">
            <a:off x="7035801" y="4443412"/>
            <a:ext cx="1181100" cy="1247775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8928" name="TextBox 25"/>
          <p:cNvSpPr txBox="1">
            <a:spLocks noChangeArrowheads="1"/>
          </p:cNvSpPr>
          <p:nvPr/>
        </p:nvSpPr>
        <p:spPr bwMode="auto">
          <a:xfrm>
            <a:off x="1230313" y="5303838"/>
            <a:ext cx="1135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Shruti" pitchFamily="34" charset="0"/>
              </a:rPr>
              <a:t>pass / fail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3005138" y="1651000"/>
            <a:ext cx="51911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V="1">
            <a:off x="4876800" y="1651000"/>
            <a:ext cx="51911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rot="10800000">
            <a:off x="2300288" y="5656263"/>
            <a:ext cx="636587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 rot="10800000">
            <a:off x="3848100" y="5656263"/>
            <a:ext cx="636588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 rot="10800000">
            <a:off x="5448300" y="5656263"/>
            <a:ext cx="636588" cy="15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8934" name="TextBox 66"/>
          <p:cNvSpPr txBox="1">
            <a:spLocks noChangeArrowheads="1"/>
          </p:cNvSpPr>
          <p:nvPr/>
        </p:nvSpPr>
        <p:spPr bwMode="auto">
          <a:xfrm>
            <a:off x="1565275" y="3200400"/>
            <a:ext cx="2417763" cy="1016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latin typeface="Bradley Hand ITC" pitchFamily="66" charset="0"/>
              </a:rPr>
              <a:t>IMPLEMENTATION</a:t>
            </a:r>
          </a:p>
          <a:p>
            <a:pPr algn="ctr"/>
            <a:r>
              <a:rPr lang="en-US">
                <a:latin typeface="Bradley Hand ITC" pitchFamily="66" charset="0"/>
              </a:rPr>
              <a:t>ABSTRACTION</a:t>
            </a:r>
          </a:p>
          <a:p>
            <a:pPr algn="ctr"/>
            <a:r>
              <a:rPr lang="en-US">
                <a:latin typeface="Bradley Hand ITC" pitchFamily="66" charset="0"/>
              </a:rPr>
              <a:t>LEVEL</a:t>
            </a:r>
          </a:p>
        </p:txBody>
      </p:sp>
      <p:sp>
        <p:nvSpPr>
          <p:cNvPr id="38935" name="TextBox 67"/>
          <p:cNvSpPr txBox="1">
            <a:spLocks noChangeArrowheads="1"/>
          </p:cNvSpPr>
          <p:nvPr/>
        </p:nvSpPr>
        <p:spPr bwMode="auto">
          <a:xfrm>
            <a:off x="6084888" y="2289175"/>
            <a:ext cx="1990725" cy="1016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latin typeface="Bradley Hand ITC" pitchFamily="66" charset="0"/>
              </a:rPr>
              <a:t>DESIGN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ABSTRACTION</a:t>
            </a:r>
          </a:p>
          <a:p>
            <a:pPr algn="ctr"/>
            <a:r>
              <a:rPr lang="en-US" dirty="0">
                <a:latin typeface="Bradley Hand ITC" pitchFamily="66" charset="0"/>
              </a:rPr>
              <a:t>LEVEL</a:t>
            </a:r>
          </a:p>
        </p:txBody>
      </p:sp>
      <p:cxnSp>
        <p:nvCxnSpPr>
          <p:cNvPr id="20" name="Shape 19"/>
          <p:cNvCxnSpPr>
            <a:stCxn id="38921" idx="3"/>
            <a:endCxn id="38922" idx="0"/>
          </p:cNvCxnSpPr>
          <p:nvPr/>
        </p:nvCxnSpPr>
        <p:spPr bwMode="auto">
          <a:xfrm>
            <a:off x="7342188" y="1651000"/>
            <a:ext cx="908050" cy="2117725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8937" name="Straight Connector 62"/>
          <p:cNvCxnSpPr>
            <a:cxnSpLocks noChangeShapeType="1"/>
          </p:cNvCxnSpPr>
          <p:nvPr/>
        </p:nvCxnSpPr>
        <p:spPr bwMode="auto">
          <a:xfrm>
            <a:off x="149225" y="3246438"/>
            <a:ext cx="8845550" cy="1587"/>
          </a:xfrm>
          <a:prstGeom prst="line">
            <a:avLst/>
          </a:prstGeom>
          <a:noFill/>
          <a:ln w="57150" algn="ctr">
            <a:solidFill>
              <a:srgbClr val="FF0066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1325563" y="1211263"/>
            <a:ext cx="5967412" cy="1354137"/>
            <a:chOff x="1325880" y="1040130"/>
            <a:chExt cx="5966460" cy="1353205"/>
          </a:xfrm>
        </p:grpSpPr>
        <p:sp>
          <p:nvSpPr>
            <p:cNvPr id="38949" name="Rounded Rectangle 26"/>
            <p:cNvSpPr>
              <a:spLocks noChangeArrowheads="1"/>
            </p:cNvSpPr>
            <p:nvPr/>
          </p:nvSpPr>
          <p:spPr bwMode="auto">
            <a:xfrm>
              <a:off x="1325880" y="1040130"/>
              <a:ext cx="5966460" cy="1337310"/>
            </a:xfrm>
            <a:prstGeom prst="roundRect">
              <a:avLst>
                <a:gd name="adj" fmla="val 16667"/>
              </a:avLst>
            </a:prstGeom>
            <a:solidFill>
              <a:srgbClr val="66CCFF">
                <a:alpha val="30196"/>
              </a:srgbClr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65489" y="1931691"/>
              <a:ext cx="1687243" cy="4616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Test Design</a:t>
              </a:r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4397375" y="4251325"/>
            <a:ext cx="4711700" cy="1657350"/>
            <a:chOff x="4396740" y="4080510"/>
            <a:chExt cx="4712970" cy="1657350"/>
          </a:xfrm>
        </p:grpSpPr>
        <p:sp>
          <p:nvSpPr>
            <p:cNvPr id="30" name="Rounded Rectangle 29"/>
            <p:cNvSpPr/>
            <p:nvPr/>
          </p:nvSpPr>
          <p:spPr bwMode="auto">
            <a:xfrm>
              <a:off x="4396740" y="4137660"/>
              <a:ext cx="4712970" cy="1600200"/>
            </a:xfrm>
            <a:prstGeom prst="roundRect">
              <a:avLst/>
            </a:prstGeom>
            <a:solidFill>
              <a:srgbClr val="66CCFF">
                <a:alpha val="30196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>
                <a:rot lat="0" lon="0" rev="1800000"/>
              </a:camera>
              <a:lightRig rig="threePt" dir="t"/>
            </a:scene3d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45322" y="4080510"/>
              <a:ext cx="2752808" cy="523220"/>
            </a:xfrm>
            <a:prstGeom prst="rect">
              <a:avLst/>
            </a:prstGeom>
            <a:noFill/>
            <a:scene3d>
              <a:camera prst="orthographicFront">
                <a:rot lat="0" lon="0" rev="1800000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Test Automation</a:t>
              </a:r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2873375" y="5273675"/>
            <a:ext cx="1527175" cy="1423988"/>
            <a:chOff x="2872740" y="5101590"/>
            <a:chExt cx="1527810" cy="1425357"/>
          </a:xfrm>
        </p:grpSpPr>
        <p:sp>
          <p:nvSpPr>
            <p:cNvPr id="38945" name="Rounded Rectangle 31"/>
            <p:cNvSpPr>
              <a:spLocks noChangeArrowheads="1"/>
            </p:cNvSpPr>
            <p:nvPr/>
          </p:nvSpPr>
          <p:spPr bwMode="auto">
            <a:xfrm>
              <a:off x="2907030" y="5101590"/>
              <a:ext cx="1459230" cy="1424940"/>
            </a:xfrm>
            <a:prstGeom prst="roundRect">
              <a:avLst>
                <a:gd name="adj" fmla="val 16667"/>
              </a:avLst>
            </a:prstGeom>
            <a:solidFill>
              <a:srgbClr val="66CCFF">
                <a:alpha val="30196"/>
              </a:srgbClr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72740" y="5695886"/>
              <a:ext cx="1527810" cy="83106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Test Execution</a:t>
              </a:r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936625" y="5287963"/>
            <a:ext cx="1624013" cy="1447800"/>
            <a:chOff x="1188720" y="5025390"/>
            <a:chExt cx="1623060" cy="1448217"/>
          </a:xfrm>
        </p:grpSpPr>
        <p:sp>
          <p:nvSpPr>
            <p:cNvPr id="38943" name="Rounded Rectangle 33"/>
            <p:cNvSpPr>
              <a:spLocks noChangeArrowheads="1"/>
            </p:cNvSpPr>
            <p:nvPr/>
          </p:nvSpPr>
          <p:spPr bwMode="auto">
            <a:xfrm>
              <a:off x="1196340" y="5025390"/>
              <a:ext cx="1615440" cy="1424940"/>
            </a:xfrm>
            <a:prstGeom prst="roundRect">
              <a:avLst>
                <a:gd name="adj" fmla="val 16667"/>
              </a:avLst>
            </a:prstGeom>
            <a:solidFill>
              <a:srgbClr val="66CCFF">
                <a:alpha val="30196"/>
              </a:srgbClr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188720" y="5643105"/>
              <a:ext cx="1623060" cy="83050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Test Evaluation</a:t>
              </a:r>
            </a:p>
          </p:txBody>
        </p:sp>
      </p:grpSp>
      <p:sp>
        <p:nvSpPr>
          <p:cNvPr id="40" name="AutoShape 15"/>
          <p:cNvSpPr>
            <a:spLocks noChangeArrowheads="1"/>
          </p:cNvSpPr>
          <p:nvPr/>
        </p:nvSpPr>
        <p:spPr bwMode="auto">
          <a:xfrm>
            <a:off x="1123950" y="2600325"/>
            <a:ext cx="6088063" cy="2154238"/>
          </a:xfrm>
          <a:prstGeom prst="star16">
            <a:avLst>
              <a:gd name="adj" fmla="val 37500"/>
            </a:avLst>
          </a:prstGeom>
          <a:solidFill>
            <a:srgbClr val="FF0000"/>
          </a:solidFill>
          <a:ln w="28575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Papyrus" pitchFamily="66" charset="0"/>
              </a:rPr>
              <a:t>Raising our abstraction level makes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Papyrus" pitchFamily="66" charset="0"/>
              </a:rPr>
              <a:t>test design MUCH easier</a:t>
            </a:r>
          </a:p>
        </p:txBody>
      </p:sp>
    </p:spTree>
    <p:extLst>
      <p:ext uri="{BB962C8B-B14F-4D97-AF65-F5344CB8AC3E}">
        <p14:creationId xmlns:p14="http://schemas.microsoft.com/office/powerpoint/2010/main" val="398108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and Testers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Software </a:t>
            </a:r>
            <a:r>
              <a:rPr lang="en-US" sz="2400" i="1" dirty="0">
                <a:solidFill>
                  <a:srgbClr val="FF5935"/>
                </a:solidFill>
              </a:rPr>
              <a:t>testing</a:t>
            </a:r>
            <a:r>
              <a:rPr lang="en-US" sz="2400" dirty="0"/>
              <a:t> can only </a:t>
            </a:r>
            <a:r>
              <a:rPr lang="en-US" sz="2400" i="1" dirty="0">
                <a:solidFill>
                  <a:srgbClr val="FF5935"/>
                </a:solidFill>
              </a:rPr>
              <a:t>show the presence </a:t>
            </a:r>
            <a:r>
              <a:rPr lang="en-US" sz="2400" dirty="0"/>
              <a:t>of failures… </a:t>
            </a:r>
            <a:r>
              <a:rPr lang="en-US" sz="2400" i="1" dirty="0">
                <a:solidFill>
                  <a:srgbClr val="FF5935"/>
                </a:solidFill>
              </a:rPr>
              <a:t>Not their absence</a:t>
            </a:r>
            <a:r>
              <a:rPr lang="en-US" sz="2400" dirty="0"/>
              <a:t>…</a:t>
            </a:r>
          </a:p>
          <a:p>
            <a:endParaRPr lang="en-US" sz="2400" dirty="0" smtClean="0"/>
          </a:p>
          <a:p>
            <a:r>
              <a:rPr lang="en-US" sz="2400" dirty="0" smtClean="0"/>
              <a:t>Goal of the software </a:t>
            </a:r>
            <a:r>
              <a:rPr lang="en-US" sz="2400" i="1" dirty="0" smtClean="0">
                <a:solidFill>
                  <a:srgbClr val="FF5935"/>
                </a:solidFill>
              </a:rPr>
              <a:t>tester</a:t>
            </a:r>
            <a:r>
              <a:rPr lang="en-US" sz="2400" dirty="0" smtClean="0">
                <a:solidFill>
                  <a:srgbClr val="FF5935"/>
                </a:solidFill>
              </a:rPr>
              <a:t> </a:t>
            </a:r>
            <a:r>
              <a:rPr lang="en-US" sz="2400" dirty="0" smtClean="0"/>
              <a:t>is</a:t>
            </a:r>
            <a:endParaRPr lang="en-US" sz="2400" dirty="0"/>
          </a:p>
          <a:p>
            <a:pPr lvl="1"/>
            <a:r>
              <a:rPr lang="en-US" sz="2400" dirty="0"/>
              <a:t>… to </a:t>
            </a:r>
            <a:r>
              <a:rPr lang="en-US" sz="2400" i="1" dirty="0">
                <a:solidFill>
                  <a:srgbClr val="FF5935"/>
                </a:solidFill>
              </a:rPr>
              <a:t>find</a:t>
            </a:r>
            <a:r>
              <a:rPr lang="en-US" sz="2400" dirty="0">
                <a:solidFill>
                  <a:srgbClr val="FF5935"/>
                </a:solidFill>
              </a:rPr>
              <a:t> </a:t>
            </a:r>
            <a:r>
              <a:rPr lang="en-US" sz="2400" dirty="0" smtClean="0"/>
              <a:t>bugs as </a:t>
            </a:r>
            <a:r>
              <a:rPr lang="en-US" sz="2400" i="1" dirty="0">
                <a:solidFill>
                  <a:srgbClr val="FF5935"/>
                </a:solidFill>
              </a:rPr>
              <a:t>early</a:t>
            </a:r>
            <a:r>
              <a:rPr lang="en-US" sz="2400" dirty="0"/>
              <a:t> in the software development processes as </a:t>
            </a:r>
            <a:r>
              <a:rPr lang="en-US" sz="2400" dirty="0" smtClean="0"/>
              <a:t>possible and </a:t>
            </a:r>
            <a:r>
              <a:rPr lang="en-US" sz="2400" dirty="0"/>
              <a:t>make sure they get </a:t>
            </a:r>
            <a:r>
              <a:rPr lang="en-US" sz="2400" i="1" dirty="0">
                <a:solidFill>
                  <a:srgbClr val="FF5935"/>
                </a:solidFill>
              </a:rPr>
              <a:t>fixed</a:t>
            </a:r>
            <a:r>
              <a:rPr lang="en-US" sz="2400" dirty="0" smtClean="0"/>
              <a:t>.</a:t>
            </a:r>
          </a:p>
          <a:p>
            <a:pPr lvl="1">
              <a:defRPr/>
            </a:pPr>
            <a:r>
              <a:rPr lang="en-US" sz="2400" dirty="0" smtClean="0"/>
              <a:t> … improve </a:t>
            </a:r>
            <a:r>
              <a:rPr lang="en-US" sz="2400" i="1" dirty="0">
                <a:solidFill>
                  <a:srgbClr val="FF5935"/>
                </a:solidFill>
              </a:rPr>
              <a:t>quality</a:t>
            </a:r>
            <a:r>
              <a:rPr lang="en-US" sz="2400" dirty="0" smtClean="0"/>
              <a:t> … reduce </a:t>
            </a:r>
            <a:r>
              <a:rPr lang="en-US" sz="2400" i="1" dirty="0">
                <a:solidFill>
                  <a:srgbClr val="FF5935"/>
                </a:solidFill>
              </a:rPr>
              <a:t>cost</a:t>
            </a:r>
            <a:r>
              <a:rPr lang="en-US" sz="2400" dirty="0" smtClean="0"/>
              <a:t> … preserve </a:t>
            </a:r>
            <a:r>
              <a:rPr lang="en-US" sz="2400" dirty="0"/>
              <a:t>customer </a:t>
            </a:r>
            <a:r>
              <a:rPr lang="en-US" sz="2400" i="1" dirty="0">
                <a:solidFill>
                  <a:srgbClr val="FF5935"/>
                </a:solidFill>
              </a:rPr>
              <a:t>satisfaction</a:t>
            </a:r>
          </a:p>
          <a:p>
            <a:pPr marL="457200" lvl="1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38200" y="5599093"/>
            <a:ext cx="7924800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i="1" dirty="0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4" charset="0"/>
                <a:cs typeface="Arial" pitchFamily="34" charset="0"/>
              </a:rPr>
              <a:t>Be careful not to get caught in the dangerous spiral of unattainable perfection.</a:t>
            </a:r>
          </a:p>
        </p:txBody>
      </p:sp>
    </p:spTree>
    <p:extLst>
      <p:ext uri="{BB962C8B-B14F-4D97-AF65-F5344CB8AC3E}">
        <p14:creationId xmlns:p14="http://schemas.microsoft.com/office/powerpoint/2010/main" val="20097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Illustrative Example</a:t>
            </a:r>
            <a:r>
              <a:rPr lang="en-US" sz="2800" dirty="0" smtClean="0"/>
              <a:t> (1/2)</a:t>
            </a:r>
          </a:p>
        </p:txBody>
      </p:sp>
      <p:sp>
        <p:nvSpPr>
          <p:cNvPr id="7" name="Rectangle 6"/>
          <p:cNvSpPr/>
          <p:nvPr/>
        </p:nvSpPr>
        <p:spPr>
          <a:xfrm>
            <a:off x="338319" y="1659345"/>
            <a:ext cx="5366565" cy="4319588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Software Artifact : Java Method</a:t>
            </a:r>
          </a:p>
          <a:p>
            <a:pPr>
              <a:defRPr/>
            </a:pP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/**</a:t>
            </a:r>
            <a:endParaRPr lang="en-US" dirty="0">
              <a:solidFill>
                <a:srgbClr val="FF5935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* 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Return index of node n at the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* 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 position it appears,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* 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-1 if it is not present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*/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public 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indexOf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(Node n)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dirty="0" smtClean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for 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=0; 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&lt; 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path.size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(); 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++)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-US" dirty="0" smtClean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if 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path.get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).equals(n))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en-US" dirty="0" smtClean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return </a:t>
            </a:r>
            <a:r>
              <a:rPr lang="en-US" dirty="0" err="1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pPr>
              <a:defRPr/>
            </a:pP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dirty="0" smtClean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return </a:t>
            </a:r>
            <a:r>
              <a:rPr lang="en-US" dirty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-1;</a:t>
            </a:r>
          </a:p>
          <a:p>
            <a:pPr>
              <a:defRPr/>
            </a:pPr>
            <a:r>
              <a:rPr lang="en-US" dirty="0" smtClean="0">
                <a:solidFill>
                  <a:srgbClr val="FF593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dirty="0">
              <a:solidFill>
                <a:srgbClr val="FF5935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5663161" y="1637120"/>
            <a:ext cx="3275013" cy="4302384"/>
            <a:chOff x="5558790" y="1680210"/>
            <a:chExt cx="3516630" cy="4301464"/>
          </a:xfrm>
        </p:grpSpPr>
        <p:sp>
          <p:nvSpPr>
            <p:cNvPr id="26" name="Oval 25"/>
            <p:cNvSpPr/>
            <p:nvPr/>
          </p:nvSpPr>
          <p:spPr>
            <a:xfrm>
              <a:off x="5669591" y="5051339"/>
              <a:ext cx="593207" cy="617406"/>
            </a:xfrm>
            <a:prstGeom prst="ellipse">
              <a:avLst/>
            </a:prstGeom>
            <a:solidFill>
              <a:schemeClr val="bg1">
                <a:lumMod val="20000"/>
                <a:lumOff val="80000"/>
              </a:schemeClr>
            </a:solidFill>
            <a:ln w="38100">
              <a:solidFill>
                <a:schemeClr val="accent4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7822524" y="5056101"/>
              <a:ext cx="593207" cy="617405"/>
            </a:xfrm>
            <a:prstGeom prst="ellipse">
              <a:avLst/>
            </a:prstGeom>
            <a:solidFill>
              <a:schemeClr val="bg1">
                <a:lumMod val="20000"/>
                <a:lumOff val="80000"/>
              </a:schemeClr>
            </a:solidFill>
            <a:ln w="38100">
              <a:solidFill>
                <a:schemeClr val="accent4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7897528" y="5143394"/>
              <a:ext cx="434678" cy="434882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5749707" y="5143394"/>
              <a:ext cx="434678" cy="434882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7113403" y="4245062"/>
              <a:ext cx="434678" cy="433295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6365075" y="3299114"/>
              <a:ext cx="434677" cy="434882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6365075" y="2376974"/>
              <a:ext cx="434677" cy="434882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1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>
              <a:off x="6337991" y="3055426"/>
              <a:ext cx="488845" cy="170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2" idx="3"/>
              <a:endCxn id="10" idx="0"/>
            </p:cNvCxnSpPr>
            <p:nvPr/>
          </p:nvCxnSpPr>
          <p:spPr>
            <a:xfrm rot="5400000">
              <a:off x="5460728" y="4175976"/>
              <a:ext cx="1472885" cy="46195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1" idx="5"/>
              <a:endCxn id="9" idx="1"/>
            </p:cNvCxnSpPr>
            <p:nvPr/>
          </p:nvCxnSpPr>
          <p:spPr>
            <a:xfrm rot="16200000" flipH="1">
              <a:off x="7426799" y="4671377"/>
              <a:ext cx="592010" cy="47899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2" idx="5"/>
              <a:endCxn id="11" idx="1"/>
            </p:cNvCxnSpPr>
            <p:nvPr/>
          </p:nvCxnSpPr>
          <p:spPr>
            <a:xfrm rot="16200000" flipH="1">
              <a:off x="6636706" y="3768780"/>
              <a:ext cx="638039" cy="44149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55" name="TextBox 27"/>
            <p:cNvSpPr txBox="1">
              <a:spLocks noChangeArrowheads="1"/>
            </p:cNvSpPr>
            <p:nvPr/>
          </p:nvSpPr>
          <p:spPr bwMode="auto">
            <a:xfrm>
              <a:off x="6777990" y="2377440"/>
              <a:ext cx="960120" cy="4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dirty="0" err="1">
                  <a:solidFill>
                    <a:srgbClr val="FF5935"/>
                  </a:solidFill>
                  <a:latin typeface="Comic Sans MS" pitchFamily="66" charset="0"/>
                </a:rPr>
                <a:t>i</a:t>
              </a:r>
              <a:r>
                <a:rPr lang="en-US" dirty="0">
                  <a:solidFill>
                    <a:srgbClr val="FF5935"/>
                  </a:solidFill>
                  <a:latin typeface="Comic Sans MS" pitchFamily="66" charset="0"/>
                </a:rPr>
                <a:t> = 0</a:t>
              </a:r>
            </a:p>
          </p:txBody>
        </p:sp>
        <p:sp>
          <p:nvSpPr>
            <p:cNvPr id="39956" name="TextBox 29"/>
            <p:cNvSpPr txBox="1">
              <a:spLocks noChangeArrowheads="1"/>
            </p:cNvSpPr>
            <p:nvPr/>
          </p:nvSpPr>
          <p:spPr bwMode="auto">
            <a:xfrm>
              <a:off x="6762750" y="3425190"/>
              <a:ext cx="2312670" cy="4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>
                  <a:solidFill>
                    <a:srgbClr val="FF5935"/>
                  </a:solidFill>
                  <a:latin typeface="Comic Sans MS" pitchFamily="66" charset="0"/>
                </a:rPr>
                <a:t>i &lt; path.size()</a:t>
              </a:r>
            </a:p>
          </p:txBody>
        </p:sp>
        <p:sp>
          <p:nvSpPr>
            <p:cNvPr id="39957" name="TextBox 30"/>
            <p:cNvSpPr txBox="1">
              <a:spLocks noChangeArrowheads="1"/>
            </p:cNvSpPr>
            <p:nvPr/>
          </p:nvSpPr>
          <p:spPr bwMode="auto">
            <a:xfrm>
              <a:off x="7452360" y="4171950"/>
              <a:ext cx="617220" cy="4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>
                  <a:solidFill>
                    <a:srgbClr val="FF5935"/>
                  </a:solidFill>
                  <a:latin typeface="Comic Sans MS" pitchFamily="66" charset="0"/>
                </a:rPr>
                <a:t>if</a:t>
              </a:r>
            </a:p>
          </p:txBody>
        </p:sp>
        <p:sp>
          <p:nvSpPr>
            <p:cNvPr id="39958" name="TextBox 31"/>
            <p:cNvSpPr txBox="1">
              <a:spLocks noChangeArrowheads="1"/>
            </p:cNvSpPr>
            <p:nvPr/>
          </p:nvSpPr>
          <p:spPr bwMode="auto">
            <a:xfrm>
              <a:off x="7418071" y="5581650"/>
              <a:ext cx="1440180" cy="4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>
                  <a:solidFill>
                    <a:srgbClr val="FF5935"/>
                  </a:solidFill>
                  <a:latin typeface="Comic Sans MS" pitchFamily="66" charset="0"/>
                </a:rPr>
                <a:t>return i</a:t>
              </a:r>
            </a:p>
          </p:txBody>
        </p:sp>
        <p:sp>
          <p:nvSpPr>
            <p:cNvPr id="39959" name="TextBox 32"/>
            <p:cNvSpPr txBox="1">
              <a:spLocks noChangeArrowheads="1"/>
            </p:cNvSpPr>
            <p:nvPr/>
          </p:nvSpPr>
          <p:spPr bwMode="auto">
            <a:xfrm>
              <a:off x="5558790" y="5574030"/>
              <a:ext cx="1630680" cy="4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>
                  <a:solidFill>
                    <a:srgbClr val="FF5935"/>
                  </a:solidFill>
                  <a:latin typeface="Comic Sans MS" pitchFamily="66" charset="0"/>
                </a:rPr>
                <a:t>return -1</a:t>
              </a:r>
            </a:p>
          </p:txBody>
        </p:sp>
        <p:cxnSp>
          <p:nvCxnSpPr>
            <p:cNvPr id="35" name="Curved Connector 34"/>
            <p:cNvCxnSpPr>
              <a:stCxn id="11" idx="4"/>
            </p:cNvCxnSpPr>
            <p:nvPr/>
          </p:nvCxnSpPr>
          <p:spPr>
            <a:xfrm rot="5400000" flipH="1">
              <a:off x="6509000" y="3857465"/>
              <a:ext cx="895159" cy="746623"/>
            </a:xfrm>
            <a:prstGeom prst="curvedConnector3">
              <a:avLst>
                <a:gd name="adj1" fmla="val -25532"/>
              </a:avLst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61" name="TextBox 35"/>
            <p:cNvSpPr txBox="1">
              <a:spLocks noChangeArrowheads="1"/>
            </p:cNvSpPr>
            <p:nvPr/>
          </p:nvSpPr>
          <p:spPr bwMode="auto">
            <a:xfrm>
              <a:off x="5711190" y="1680210"/>
              <a:ext cx="30099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dirty="0">
                  <a:solidFill>
                    <a:schemeClr val="tx2"/>
                  </a:solidFill>
                  <a:latin typeface="Comic Sans MS" pitchFamily="66" charset="0"/>
                </a:rPr>
                <a:t>Control Flow Graph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795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New: Test Coverage Criteria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altLang="en-US" dirty="0" smtClean="0"/>
              <a:t>A tester’s job is </a:t>
            </a:r>
            <a:r>
              <a:rPr lang="en-US" altLang="en-US" i="1" dirty="0" smtClean="0">
                <a:solidFill>
                  <a:srgbClr val="FF5935"/>
                </a:solidFill>
              </a:rPr>
              <a:t>simple</a:t>
            </a:r>
            <a:r>
              <a:rPr lang="en-US" altLang="en-US" dirty="0" smtClean="0"/>
              <a:t>…  Define a </a:t>
            </a:r>
            <a:r>
              <a:rPr lang="en-US" altLang="en-US" i="1" dirty="0" smtClean="0">
                <a:solidFill>
                  <a:srgbClr val="FF5935"/>
                </a:solidFill>
              </a:rPr>
              <a:t>model</a:t>
            </a:r>
            <a:r>
              <a:rPr lang="en-US" altLang="en-US" dirty="0" smtClean="0"/>
              <a:t> of  the software, then find ways to </a:t>
            </a:r>
            <a:r>
              <a:rPr lang="en-US" altLang="en-US" i="1" dirty="0">
                <a:solidFill>
                  <a:srgbClr val="FF5935"/>
                </a:solidFill>
              </a:rPr>
              <a:t>cover</a:t>
            </a:r>
            <a:r>
              <a:rPr lang="en-US" altLang="en-US" dirty="0" smtClean="0"/>
              <a:t> it</a:t>
            </a:r>
          </a:p>
          <a:p>
            <a:pPr marL="457200" indent="-457200"/>
            <a:endParaRPr lang="en-US" altLang="en-US" dirty="0" smtClean="0"/>
          </a:p>
          <a:p>
            <a:pPr marL="457200" indent="-457200"/>
            <a:r>
              <a:rPr lang="en-US" altLang="en-US" u="sng" dirty="0" smtClean="0">
                <a:solidFill>
                  <a:srgbClr val="FF5935"/>
                </a:solidFill>
              </a:rPr>
              <a:t>Test Requirements</a:t>
            </a:r>
            <a:r>
              <a:rPr lang="en-US" altLang="en-US" dirty="0" smtClean="0"/>
              <a:t>: Specific things that must be satisfied or covered during testing</a:t>
            </a:r>
          </a:p>
          <a:p>
            <a:pPr marL="457200" indent="-457200"/>
            <a:endParaRPr lang="en-US" altLang="en-US" dirty="0" smtClean="0"/>
          </a:p>
          <a:p>
            <a:pPr marL="457200" indent="-457200"/>
            <a:r>
              <a:rPr lang="en-US" altLang="en-US" u="sng" dirty="0" smtClean="0">
                <a:solidFill>
                  <a:srgbClr val="FF5935"/>
                </a:solidFill>
              </a:rPr>
              <a:t>Test Criterion</a:t>
            </a:r>
            <a:r>
              <a:rPr lang="en-US" altLang="en-US" dirty="0" smtClean="0"/>
              <a:t>: A collection of rules and a process that define test requirements</a:t>
            </a: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576263" y="5715000"/>
            <a:ext cx="8415337" cy="8302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i="1" dirty="0">
                <a:solidFill>
                  <a:srgbClr val="FFFF00"/>
                </a:solidFill>
                <a:cs typeface="Arial" pitchFamily="34" charset="0"/>
              </a:rPr>
              <a:t>Testing researchers have defined dozens of criteria, but they are all really just a few criteria on four types of structures …</a:t>
            </a:r>
          </a:p>
        </p:txBody>
      </p:sp>
    </p:spTree>
    <p:extLst>
      <p:ext uri="{BB962C8B-B14F-4D97-AF65-F5344CB8AC3E}">
        <p14:creationId xmlns:p14="http://schemas.microsoft.com/office/powerpoint/2010/main" val="1729420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6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New: Criteria Based on Structures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r>
              <a:rPr lang="en-US" altLang="en-US" smtClean="0"/>
              <a:t>Graphs</a:t>
            </a:r>
          </a:p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endParaRPr lang="en-US" altLang="en-US" smtClean="0"/>
          </a:p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r>
              <a:rPr lang="en-US" altLang="en-US" smtClean="0"/>
              <a:t>Logical Expressions</a:t>
            </a:r>
          </a:p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endParaRPr lang="en-US" altLang="en-US" smtClean="0"/>
          </a:p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r>
              <a:rPr lang="en-US" altLang="en-US" smtClean="0"/>
              <a:t>Input Domain Characterization</a:t>
            </a:r>
          </a:p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endParaRPr lang="en-US" altLang="en-US" smtClean="0"/>
          </a:p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endParaRPr lang="en-US" altLang="en-US" smtClean="0"/>
          </a:p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r>
              <a:rPr lang="en-US" altLang="en-US" smtClean="0"/>
              <a:t>Syntactic Structures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11763" y="1676400"/>
            <a:ext cx="1497012" cy="1016000"/>
            <a:chOff x="2211" y="818"/>
            <a:chExt cx="943" cy="640"/>
          </a:xfrm>
          <a:solidFill>
            <a:schemeClr val="accent1">
              <a:lumMod val="50000"/>
            </a:schemeClr>
          </a:solidFill>
        </p:grpSpPr>
        <p:sp>
          <p:nvSpPr>
            <p:cNvPr id="45068" name="Oval 5"/>
            <p:cNvSpPr>
              <a:spLocks noChangeArrowheads="1"/>
            </p:cNvSpPr>
            <p:nvPr/>
          </p:nvSpPr>
          <p:spPr bwMode="auto">
            <a:xfrm>
              <a:off x="2211" y="818"/>
              <a:ext cx="242" cy="24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 smtClean="0">
                <a:solidFill>
                  <a:srgbClr val="FFFF00"/>
                </a:solidFill>
              </a:endParaRPr>
            </a:p>
          </p:txBody>
        </p:sp>
        <p:sp>
          <p:nvSpPr>
            <p:cNvPr id="45069" name="Oval 6"/>
            <p:cNvSpPr>
              <a:spLocks noChangeArrowheads="1"/>
            </p:cNvSpPr>
            <p:nvPr/>
          </p:nvSpPr>
          <p:spPr bwMode="auto">
            <a:xfrm>
              <a:off x="2912" y="949"/>
              <a:ext cx="242" cy="24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 smtClean="0">
                <a:solidFill>
                  <a:srgbClr val="FFFF00"/>
                </a:solidFill>
              </a:endParaRPr>
            </a:p>
          </p:txBody>
        </p:sp>
        <p:sp>
          <p:nvSpPr>
            <p:cNvPr id="45070" name="Oval 7"/>
            <p:cNvSpPr>
              <a:spLocks noChangeArrowheads="1"/>
            </p:cNvSpPr>
            <p:nvPr/>
          </p:nvSpPr>
          <p:spPr bwMode="auto">
            <a:xfrm>
              <a:off x="2495" y="1216"/>
              <a:ext cx="242" cy="24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 smtClean="0">
                <a:solidFill>
                  <a:srgbClr val="FFFF00"/>
                </a:solidFill>
              </a:endParaRPr>
            </a:p>
          </p:txBody>
        </p:sp>
        <p:sp>
          <p:nvSpPr>
            <p:cNvPr id="11275" name="Line 8"/>
            <p:cNvSpPr>
              <a:spLocks noChangeShapeType="1"/>
            </p:cNvSpPr>
            <p:nvPr/>
          </p:nvSpPr>
          <p:spPr bwMode="auto">
            <a:xfrm>
              <a:off x="2460" y="939"/>
              <a:ext cx="456" cy="128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11276" name="Line 9"/>
            <p:cNvSpPr>
              <a:spLocks noChangeShapeType="1"/>
            </p:cNvSpPr>
            <p:nvPr/>
          </p:nvSpPr>
          <p:spPr bwMode="auto">
            <a:xfrm>
              <a:off x="2361" y="1052"/>
              <a:ext cx="179" cy="18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11277" name="Line 10"/>
            <p:cNvSpPr>
              <a:spLocks noChangeShapeType="1"/>
            </p:cNvSpPr>
            <p:nvPr/>
          </p:nvSpPr>
          <p:spPr bwMode="auto">
            <a:xfrm flipV="1">
              <a:off x="2731" y="1166"/>
              <a:ext cx="215" cy="128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</p:grpSp>
      <p:sp>
        <p:nvSpPr>
          <p:cNvPr id="180235" name="Text Box 11"/>
          <p:cNvSpPr txBox="1">
            <a:spLocks noChangeArrowheads="1"/>
          </p:cNvSpPr>
          <p:nvPr/>
        </p:nvSpPr>
        <p:spPr bwMode="auto">
          <a:xfrm>
            <a:off x="5211763" y="3124200"/>
            <a:ext cx="3703637" cy="3968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dirty="0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(not X or not Y) and A and B</a:t>
            </a:r>
          </a:p>
        </p:txBody>
      </p:sp>
      <p:sp>
        <p:nvSpPr>
          <p:cNvPr id="180236" name="Text Box 12"/>
          <p:cNvSpPr txBox="1">
            <a:spLocks noChangeArrowheads="1"/>
          </p:cNvSpPr>
          <p:nvPr/>
        </p:nvSpPr>
        <p:spPr bwMode="auto">
          <a:xfrm>
            <a:off x="5211763" y="5486400"/>
            <a:ext cx="2063750" cy="12926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en-US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if (x &gt; y)</a:t>
            </a: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en-US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    z = x - y;</a:t>
            </a: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en-US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else</a:t>
            </a: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en-US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   z = 2 * x;</a:t>
            </a:r>
          </a:p>
        </p:txBody>
      </p:sp>
      <p:sp>
        <p:nvSpPr>
          <p:cNvPr id="180238" name="Text Box 14"/>
          <p:cNvSpPr txBox="1">
            <a:spLocks noChangeArrowheads="1"/>
          </p:cNvSpPr>
          <p:nvPr/>
        </p:nvSpPr>
        <p:spPr bwMode="auto">
          <a:xfrm>
            <a:off x="5211763" y="4191000"/>
            <a:ext cx="2995612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en-US" dirty="0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A: {0, 1, &gt;1}</a:t>
            </a: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en-US" dirty="0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B: {600, 700, 800}</a:t>
            </a: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en-US" dirty="0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C: {</a:t>
            </a:r>
            <a:r>
              <a:rPr lang="en-US" altLang="en-US" dirty="0" err="1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swe</a:t>
            </a:r>
            <a:r>
              <a:rPr lang="en-US" altLang="en-US" dirty="0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, </a:t>
            </a:r>
            <a:r>
              <a:rPr lang="en-US" altLang="en-US" dirty="0" err="1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cs</a:t>
            </a:r>
            <a:r>
              <a:rPr lang="en-US" altLang="en-US" dirty="0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, </a:t>
            </a:r>
            <a:r>
              <a:rPr lang="en-US" altLang="en-US" dirty="0" err="1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isa</a:t>
            </a:r>
            <a:r>
              <a:rPr lang="en-US" altLang="en-US" dirty="0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, </a:t>
            </a:r>
            <a:r>
              <a:rPr lang="en-US" altLang="en-US" dirty="0" err="1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infs</a:t>
            </a:r>
            <a:r>
              <a:rPr lang="en-US" altLang="en-US" dirty="0" smtClean="0">
                <a:solidFill>
                  <a:srgbClr val="FFFF00"/>
                </a:solidFill>
                <a:latin typeface="Helvetica" pitchFamily="1" charset="0"/>
                <a:cs typeface="Arial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5072039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0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0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0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5" grpId="0" animBg="1" autoUpdateAnimBg="0"/>
      <p:bldP spid="180236" grpId="0" animBg="1" autoUpdateAnimBg="0"/>
      <p:bldP spid="180238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Coverage</a:t>
            </a:r>
          </a:p>
        </p:txBody>
      </p:sp>
      <p:sp>
        <p:nvSpPr>
          <p:cNvPr id="7271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endParaRPr lang="en-US" sz="2000" dirty="0" smtClean="0">
              <a:solidFill>
                <a:srgbClr val="FFFF00"/>
              </a:solidFill>
            </a:endParaRPr>
          </a:p>
          <a:p>
            <a:endParaRPr lang="en-US" sz="2000" dirty="0" smtClean="0">
              <a:solidFill>
                <a:srgbClr val="FFFF00"/>
              </a:solidFill>
            </a:endParaRPr>
          </a:p>
          <a:p>
            <a:endParaRPr lang="en-US" sz="2000" dirty="0" smtClean="0">
              <a:solidFill>
                <a:srgbClr val="FFFF00"/>
              </a:solidFill>
            </a:endParaRPr>
          </a:p>
          <a:p>
            <a:pPr marL="457200" lvl="1" indent="0">
              <a:buNone/>
            </a:pP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2200" u="sng" dirty="0" smtClean="0">
                <a:solidFill>
                  <a:srgbClr val="FF5935"/>
                </a:solidFill>
              </a:rPr>
              <a:t>Infeasible test requirements</a:t>
            </a:r>
            <a:r>
              <a:rPr lang="en-US" sz="2200" dirty="0" smtClean="0"/>
              <a:t>: test requirements that cannot be satisfied</a:t>
            </a:r>
          </a:p>
          <a:p>
            <a:pPr lvl="1"/>
            <a:r>
              <a:rPr lang="en-US" sz="2000" dirty="0" smtClean="0"/>
              <a:t>No test case values exist that meet the test requirements</a:t>
            </a:r>
          </a:p>
          <a:p>
            <a:pPr lvl="1"/>
            <a:r>
              <a:rPr lang="en-US" sz="2000" dirty="0" smtClean="0"/>
              <a:t>Example: Dead code</a:t>
            </a:r>
          </a:p>
          <a:p>
            <a:pPr lvl="1"/>
            <a:r>
              <a:rPr lang="en-US" sz="2000" dirty="0" smtClean="0"/>
              <a:t>Detection of infeasible test requirements is formally </a:t>
            </a:r>
            <a:r>
              <a:rPr lang="en-US" sz="2000" i="1" dirty="0" err="1" smtClean="0">
                <a:solidFill>
                  <a:srgbClr val="FF5935"/>
                </a:solidFill>
              </a:rPr>
              <a:t>undecidable</a:t>
            </a:r>
            <a:r>
              <a:rPr lang="en-US" sz="2000" dirty="0" smtClean="0">
                <a:solidFill>
                  <a:srgbClr val="FF5935"/>
                </a:solidFill>
              </a:rPr>
              <a:t> </a:t>
            </a:r>
            <a:r>
              <a:rPr lang="en-US" sz="2000" dirty="0" smtClean="0"/>
              <a:t>for most test criteria</a:t>
            </a:r>
          </a:p>
          <a:p>
            <a:r>
              <a:rPr lang="en-US" sz="2200" dirty="0" smtClean="0"/>
              <a:t>Thus, 100% coverage is </a:t>
            </a:r>
            <a:r>
              <a:rPr lang="en-US" sz="2200" i="1" dirty="0" smtClean="0">
                <a:solidFill>
                  <a:srgbClr val="FF5935"/>
                </a:solidFill>
              </a:rPr>
              <a:t>impossible</a:t>
            </a:r>
            <a:r>
              <a:rPr lang="en-US" sz="2200" dirty="0" smtClean="0">
                <a:solidFill>
                  <a:srgbClr val="FF5935"/>
                </a:solidFill>
              </a:rPr>
              <a:t> </a:t>
            </a:r>
            <a:r>
              <a:rPr lang="en-US" sz="2200" dirty="0" smtClean="0"/>
              <a:t>in practice</a:t>
            </a:r>
          </a:p>
          <a:p>
            <a:r>
              <a:rPr lang="en-US" sz="2200" u="sng" dirty="0" smtClean="0">
                <a:solidFill>
                  <a:srgbClr val="FF5935"/>
                </a:solidFill>
              </a:rPr>
              <a:t>Coverage Level</a:t>
            </a:r>
            <a:r>
              <a:rPr lang="en-US" sz="2200" dirty="0" smtClean="0"/>
              <a:t>:  The </a:t>
            </a:r>
            <a:r>
              <a:rPr lang="en-US" sz="2200" i="1" dirty="0">
                <a:solidFill>
                  <a:srgbClr val="FF5935"/>
                </a:solidFill>
              </a:rPr>
              <a:t>ratio</a:t>
            </a:r>
            <a:r>
              <a:rPr lang="en-US" sz="2200" dirty="0"/>
              <a:t> of the number of test requirements satisfied by T to the size of TR</a:t>
            </a:r>
          </a:p>
          <a:p>
            <a:endParaRPr lang="en-US" sz="2000" dirty="0" smtClean="0"/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914400" y="1689318"/>
            <a:ext cx="7810500" cy="12003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  <a:cs typeface="Arial" pitchFamily="34" charset="0"/>
              </a:rPr>
              <a:t>Given a set of test requirements TR for coverage criterion C, a test set T satisfies C coverage </a:t>
            </a:r>
            <a:r>
              <a:rPr lang="en-US" sz="2400" i="1" dirty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if and only if 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  <a:cs typeface="Arial" pitchFamily="34" charset="0"/>
              </a:rPr>
              <a:t>for every test requirement </a:t>
            </a:r>
            <a:r>
              <a:rPr lang="en-US" sz="2400" i="1" dirty="0" err="1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  <a:cs typeface="Arial" pitchFamily="34" charset="0"/>
              </a:rPr>
              <a:t>tr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  <a:cs typeface="Arial" pitchFamily="34" charset="0"/>
              </a:rPr>
              <a:t> in TR, there is at least one test t in T such that t satisfies </a:t>
            </a:r>
            <a:r>
              <a:rPr lang="en-US" sz="2400" i="1" dirty="0" err="1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  <a:cs typeface="Arial" pitchFamily="34" charset="0"/>
              </a:rPr>
              <a:t>tr</a:t>
            </a:r>
            <a:endParaRPr lang="en-US" sz="2400" i="1" dirty="0">
              <a:solidFill>
                <a:schemeClr val="accent3">
                  <a:lumMod val="50000"/>
                </a:schemeClr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83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 Ways to Use Test Criteria</a:t>
            </a:r>
          </a:p>
        </p:txBody>
      </p:sp>
      <p:sp>
        <p:nvSpPr>
          <p:cNvPr id="737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r>
              <a:rPr lang="en-US" sz="2400" dirty="0" smtClean="0">
                <a:solidFill>
                  <a:srgbClr val="FF5935"/>
                </a:solidFill>
              </a:rPr>
              <a:t>Directly generate </a:t>
            </a:r>
            <a:r>
              <a:rPr lang="en-US" sz="2400" dirty="0" smtClean="0"/>
              <a:t>test values </a:t>
            </a:r>
            <a:r>
              <a:rPr lang="en-US" sz="2400" i="1" dirty="0">
                <a:solidFill>
                  <a:srgbClr val="FF5935"/>
                </a:solidFill>
              </a:rPr>
              <a:t>to satisfy </a:t>
            </a:r>
            <a:r>
              <a:rPr lang="en-US" sz="2400" dirty="0" smtClean="0"/>
              <a:t>the criterion</a:t>
            </a:r>
          </a:p>
          <a:p>
            <a:pPr marL="857250" lvl="1" indent="-457200">
              <a:buClr>
                <a:schemeClr val="tx1"/>
              </a:buClr>
              <a:buSzTx/>
            </a:pPr>
            <a:r>
              <a:rPr lang="en-US" sz="2000" dirty="0" smtClean="0"/>
              <a:t>Often assumed by the research community</a:t>
            </a:r>
          </a:p>
          <a:p>
            <a:pPr marL="857250" lvl="1" indent="-457200">
              <a:buClr>
                <a:schemeClr val="tx1"/>
              </a:buClr>
              <a:buSzTx/>
            </a:pPr>
            <a:r>
              <a:rPr lang="en-US" sz="2000" dirty="0" smtClean="0"/>
              <a:t>Most obvious way to use criteria</a:t>
            </a:r>
          </a:p>
          <a:p>
            <a:pPr marL="857250" lvl="1" indent="-457200">
              <a:buClr>
                <a:schemeClr val="tx1"/>
              </a:buClr>
              <a:buSzTx/>
            </a:pPr>
            <a:r>
              <a:rPr lang="en-US" sz="2000" dirty="0" smtClean="0"/>
              <a:t>Very hard without automated tools</a:t>
            </a:r>
          </a:p>
          <a:p>
            <a:pPr marL="457200" indent="-457200">
              <a:buClr>
                <a:schemeClr val="tx1"/>
              </a:buClr>
              <a:buSzTx/>
              <a:buFont typeface="Monotype Sorts" charset="2"/>
              <a:buAutoNum type="arabicPeriod"/>
            </a:pPr>
            <a:r>
              <a:rPr lang="en-US" sz="2400" dirty="0" smtClean="0"/>
              <a:t>Generate test values </a:t>
            </a:r>
            <a:r>
              <a:rPr lang="en-US" sz="2400" i="1" dirty="0" smtClean="0">
                <a:solidFill>
                  <a:srgbClr val="FF5935"/>
                </a:solidFill>
              </a:rPr>
              <a:t>externally</a:t>
            </a:r>
            <a:r>
              <a:rPr lang="en-US" sz="2400" dirty="0" smtClean="0">
                <a:solidFill>
                  <a:srgbClr val="FF5935"/>
                </a:solidFill>
              </a:rPr>
              <a:t> </a:t>
            </a:r>
            <a:r>
              <a:rPr lang="en-US" sz="2400" dirty="0" smtClean="0"/>
              <a:t>and </a:t>
            </a:r>
            <a:r>
              <a:rPr lang="en-US" sz="2400" i="1" dirty="0">
                <a:solidFill>
                  <a:srgbClr val="FF5935"/>
                </a:solidFill>
              </a:rPr>
              <a:t>measure</a:t>
            </a:r>
            <a:r>
              <a:rPr lang="en-US" sz="2400" dirty="0" smtClean="0"/>
              <a:t> against the criterion</a:t>
            </a:r>
          </a:p>
          <a:p>
            <a:pPr marL="857250" lvl="1" indent="-457200">
              <a:buClr>
                <a:schemeClr val="tx1"/>
              </a:buClr>
              <a:buSzTx/>
            </a:pPr>
            <a:r>
              <a:rPr lang="en-US" sz="2000" dirty="0"/>
              <a:t>Usually favored by industry</a:t>
            </a:r>
          </a:p>
          <a:p>
            <a:pPr marL="857250" lvl="1" indent="-457200">
              <a:buClr>
                <a:schemeClr val="tx1"/>
              </a:buClr>
              <a:buSzTx/>
            </a:pPr>
            <a:r>
              <a:rPr lang="en-US" sz="2000" dirty="0"/>
              <a:t>Sometimes misleading</a:t>
            </a:r>
          </a:p>
          <a:p>
            <a:pPr marL="857250" lvl="1" indent="-457200">
              <a:buClr>
                <a:schemeClr val="tx1"/>
              </a:buClr>
              <a:buSzTx/>
            </a:pPr>
            <a:r>
              <a:rPr lang="en-US" sz="2000" dirty="0"/>
              <a:t>If tests do not reach 100% coverage, what does that mean?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52600" y="5410200"/>
            <a:ext cx="6096000" cy="52322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 marL="457200" indent="-457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buFont typeface="Monotype Sorts" charset="2"/>
              <a:buNone/>
            </a:pPr>
            <a:r>
              <a:rPr lang="en-US" sz="2800" b="0" i="1" dirty="0">
                <a:latin typeface="Gill Sans MT" panose="020B0502020104020203" pitchFamily="34" charset="0"/>
              </a:rPr>
              <a:t>Test criteria are sometimes called </a:t>
            </a:r>
            <a:r>
              <a:rPr lang="en-US" sz="2800" i="1" dirty="0">
                <a:solidFill>
                  <a:srgbClr val="FFC000"/>
                </a:solidFill>
                <a:latin typeface="Gill Sans MT" panose="020B0502020104020203" pitchFamily="34" charset="0"/>
              </a:rPr>
              <a:t>metrics</a:t>
            </a:r>
          </a:p>
        </p:txBody>
      </p:sp>
    </p:spTree>
    <p:extLst>
      <p:ext uri="{BB962C8B-B14F-4D97-AF65-F5344CB8AC3E}">
        <p14:creationId xmlns:p14="http://schemas.microsoft.com/office/powerpoint/2010/main" val="199078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Generators and Recognizers</a:t>
            </a:r>
          </a:p>
        </p:txBody>
      </p:sp>
      <p:sp>
        <p:nvSpPr>
          <p:cNvPr id="74758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sz="2400" u="sng" dirty="0" smtClean="0">
                <a:solidFill>
                  <a:srgbClr val="FF0000"/>
                </a:solidFill>
              </a:rPr>
              <a:t>Generator</a:t>
            </a:r>
            <a:r>
              <a:rPr lang="en-US" sz="2400" dirty="0" smtClean="0"/>
              <a:t>: A procedure that automatically generates values to satisfy a criterion</a:t>
            </a:r>
          </a:p>
          <a:p>
            <a:r>
              <a:rPr lang="en-US" sz="2400" u="sng" dirty="0">
                <a:solidFill>
                  <a:srgbClr val="FF0000"/>
                </a:solidFill>
              </a:rPr>
              <a:t>Recognizer</a:t>
            </a:r>
            <a:r>
              <a:rPr lang="en-US" sz="2400" dirty="0" smtClean="0"/>
              <a:t>: A procedure that decides whether a given set of test values satisfies a criterion</a:t>
            </a:r>
          </a:p>
          <a:p>
            <a:endParaRPr lang="en-US" sz="2400" dirty="0" smtClean="0"/>
          </a:p>
          <a:p>
            <a:r>
              <a:rPr lang="en-US" sz="2400" dirty="0" smtClean="0"/>
              <a:t>Both problems are provably </a:t>
            </a:r>
            <a:r>
              <a:rPr lang="en-US" sz="2400" i="1" dirty="0" err="1" smtClean="0">
                <a:solidFill>
                  <a:srgbClr val="FF0000"/>
                </a:solidFill>
              </a:rPr>
              <a:t>undecidable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for most criteria</a:t>
            </a:r>
          </a:p>
          <a:p>
            <a:r>
              <a:rPr lang="en-US" sz="2400" dirty="0" smtClean="0"/>
              <a:t>It is possible to </a:t>
            </a:r>
            <a:r>
              <a:rPr lang="en-US" sz="2400" i="1" dirty="0">
                <a:solidFill>
                  <a:srgbClr val="FF0000"/>
                </a:solidFill>
              </a:rPr>
              <a:t>recognize</a:t>
            </a:r>
            <a:r>
              <a:rPr lang="en-US" sz="2400" dirty="0" smtClean="0"/>
              <a:t> whether test cases satisfy a criterion </a:t>
            </a:r>
            <a:r>
              <a:rPr lang="en-US" sz="2400" i="1" dirty="0">
                <a:solidFill>
                  <a:srgbClr val="FF0000"/>
                </a:solidFill>
              </a:rPr>
              <a:t>far more often </a:t>
            </a:r>
            <a:r>
              <a:rPr lang="en-US" sz="2400" dirty="0" smtClean="0"/>
              <a:t>than it is possible to </a:t>
            </a:r>
            <a:r>
              <a:rPr lang="en-US" sz="2400" i="1" dirty="0">
                <a:solidFill>
                  <a:srgbClr val="FF0000"/>
                </a:solidFill>
              </a:rPr>
              <a:t>generate</a:t>
            </a:r>
            <a:r>
              <a:rPr lang="en-US" sz="2400" dirty="0" smtClean="0"/>
              <a:t> tests that satisfy the criterion</a:t>
            </a:r>
          </a:p>
          <a:p>
            <a:endParaRPr lang="en-US" sz="2400" dirty="0" smtClean="0"/>
          </a:p>
          <a:p>
            <a:r>
              <a:rPr lang="en-US" sz="2400" u="sng" dirty="0" smtClean="0">
                <a:solidFill>
                  <a:srgbClr val="FF0000"/>
                </a:solidFill>
              </a:rPr>
              <a:t>Coverage analysis tools</a:t>
            </a:r>
            <a:r>
              <a:rPr lang="en-US" sz="2400" dirty="0" smtClean="0"/>
              <a:t> are quite plentiful</a:t>
            </a:r>
          </a:p>
        </p:txBody>
      </p:sp>
    </p:spTree>
    <p:extLst>
      <p:ext uri="{BB962C8B-B14F-4D97-AF65-F5344CB8AC3E}">
        <p14:creationId xmlns:p14="http://schemas.microsoft.com/office/powerpoint/2010/main" val="11855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r>
              <a:rPr lang="en-US" sz="4000" dirty="0" smtClean="0"/>
              <a:t>Comparing Criteria with </a:t>
            </a:r>
            <a:r>
              <a:rPr lang="en-US" sz="4000" dirty="0" err="1" smtClean="0"/>
              <a:t>Subsumption</a:t>
            </a:r>
            <a:endParaRPr lang="en-US" sz="4000" dirty="0" smtClean="0"/>
          </a:p>
        </p:txBody>
      </p:sp>
      <p:sp>
        <p:nvSpPr>
          <p:cNvPr id="7578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153400" cy="4530725"/>
          </a:xfrm>
        </p:spPr>
        <p:txBody>
          <a:bodyPr/>
          <a:lstStyle/>
          <a:p>
            <a:r>
              <a:rPr lang="en-US" sz="2800" u="sng" dirty="0" smtClean="0">
                <a:solidFill>
                  <a:srgbClr val="FF0000"/>
                </a:solidFill>
              </a:rPr>
              <a:t>Criteria </a:t>
            </a:r>
            <a:r>
              <a:rPr lang="en-US" sz="2800" u="sng" dirty="0" err="1" smtClean="0">
                <a:solidFill>
                  <a:srgbClr val="FF0000"/>
                </a:solidFill>
              </a:rPr>
              <a:t>Subsumption</a:t>
            </a:r>
            <a:r>
              <a:rPr lang="en-US" sz="2800" dirty="0" smtClean="0"/>
              <a:t>: A test criterion </a:t>
            </a:r>
            <a:r>
              <a:rPr lang="en-US" sz="2800" i="1" dirty="0" smtClean="0"/>
              <a:t>C1</a:t>
            </a:r>
            <a:r>
              <a:rPr lang="en-US" sz="2800" dirty="0" smtClean="0"/>
              <a:t> subsumes </a:t>
            </a:r>
            <a:r>
              <a:rPr lang="en-US" sz="2800" i="1" dirty="0" smtClean="0"/>
              <a:t>C2</a:t>
            </a:r>
            <a:r>
              <a:rPr lang="en-US" sz="2800" dirty="0" smtClean="0"/>
              <a:t> </a:t>
            </a:r>
            <a:r>
              <a:rPr lang="en-US" sz="2800" i="1" dirty="0" smtClean="0">
                <a:solidFill>
                  <a:srgbClr val="FF0000"/>
                </a:solidFill>
              </a:rPr>
              <a:t>if and only if </a:t>
            </a:r>
            <a:r>
              <a:rPr lang="en-US" sz="2800" dirty="0" smtClean="0"/>
              <a:t>every set of test cases that satisfies criterion </a:t>
            </a:r>
            <a:r>
              <a:rPr lang="en-US" sz="2800" i="1" dirty="0" smtClean="0"/>
              <a:t>C1</a:t>
            </a:r>
            <a:r>
              <a:rPr lang="en-US" sz="2800" dirty="0" smtClean="0"/>
              <a:t> also satisfies </a:t>
            </a:r>
            <a:r>
              <a:rPr lang="en-US" sz="2800" i="1" dirty="0" smtClean="0"/>
              <a:t>C2</a:t>
            </a:r>
            <a:endParaRPr lang="en-US" sz="2800" dirty="0" smtClean="0"/>
          </a:p>
          <a:p>
            <a:r>
              <a:rPr lang="en-US" sz="2800" dirty="0" smtClean="0"/>
              <a:t>Must be true for </a:t>
            </a:r>
            <a:r>
              <a:rPr lang="en-US" sz="2800" i="1" dirty="0" smtClean="0">
                <a:solidFill>
                  <a:srgbClr val="FF0000"/>
                </a:solidFill>
              </a:rPr>
              <a:t>every set </a:t>
            </a:r>
            <a:r>
              <a:rPr lang="en-US" sz="2800" dirty="0" smtClean="0"/>
              <a:t>of test cases</a:t>
            </a:r>
          </a:p>
          <a:p>
            <a:endParaRPr lang="en-US" sz="2800" dirty="0" smtClean="0"/>
          </a:p>
          <a:p>
            <a:r>
              <a:rPr lang="en-US" sz="2400" u="sng" dirty="0" smtClean="0">
                <a:solidFill>
                  <a:srgbClr val="FF0000"/>
                </a:solidFill>
              </a:rPr>
              <a:t>Example</a:t>
            </a:r>
            <a:r>
              <a:rPr lang="en-US" sz="2400" dirty="0" smtClean="0"/>
              <a:t>: If a test set has covered </a:t>
            </a:r>
            <a:r>
              <a:rPr lang="en-US" sz="2400" i="1" dirty="0" smtClean="0">
                <a:solidFill>
                  <a:srgbClr val="FF0000"/>
                </a:solidFill>
              </a:rPr>
              <a:t>every path </a:t>
            </a:r>
            <a:r>
              <a:rPr lang="en-US" sz="2400" dirty="0" smtClean="0"/>
              <a:t>in a program (satisfied the path criterion), then the test set is guaranteed to also have covered </a:t>
            </a:r>
            <a:r>
              <a:rPr lang="en-US" sz="2400" i="1" dirty="0">
                <a:solidFill>
                  <a:srgbClr val="FF0000"/>
                </a:solidFill>
              </a:rPr>
              <a:t>every statement</a:t>
            </a:r>
          </a:p>
        </p:txBody>
      </p:sp>
    </p:spTree>
    <p:extLst>
      <p:ext uri="{BB962C8B-B14F-4D97-AF65-F5344CB8AC3E}">
        <p14:creationId xmlns:p14="http://schemas.microsoft.com/office/powerpoint/2010/main" val="288184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r>
              <a:rPr lang="en-US" sz="3600" dirty="0" smtClean="0"/>
              <a:t>Advantages of Criteria-Based Test Design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u="sng" dirty="0" smtClean="0">
                <a:solidFill>
                  <a:srgbClr val="FF0000"/>
                </a:solidFill>
              </a:rPr>
              <a:t>Fewer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tests that are </a:t>
            </a:r>
            <a:r>
              <a:rPr lang="en-US" sz="2400" i="1" dirty="0">
                <a:solidFill>
                  <a:srgbClr val="FF0000"/>
                </a:solidFill>
              </a:rPr>
              <a:t>more effective </a:t>
            </a:r>
            <a:r>
              <a:rPr lang="en-US" sz="2400" dirty="0" smtClean="0"/>
              <a:t>at finding faults</a:t>
            </a:r>
          </a:p>
          <a:p>
            <a:r>
              <a:rPr lang="en-US" sz="2400" u="sng" dirty="0" smtClean="0">
                <a:solidFill>
                  <a:srgbClr val="FF0000"/>
                </a:solidFill>
              </a:rPr>
              <a:t>Comprehensive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test set with </a:t>
            </a:r>
            <a:r>
              <a:rPr lang="en-US" sz="2400" i="1" dirty="0" smtClean="0">
                <a:solidFill>
                  <a:srgbClr val="FF0000"/>
                </a:solidFill>
              </a:rPr>
              <a:t>minimal overlap</a:t>
            </a:r>
          </a:p>
          <a:p>
            <a:r>
              <a:rPr lang="en-US" sz="2400" dirty="0"/>
              <a:t> </a:t>
            </a:r>
            <a:r>
              <a:rPr lang="en-US" sz="2400" u="sng" dirty="0" smtClean="0">
                <a:solidFill>
                  <a:srgbClr val="FF0000"/>
                </a:solidFill>
              </a:rPr>
              <a:t>Traceability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from software artifacts to tests</a:t>
            </a:r>
          </a:p>
          <a:p>
            <a:pPr lvl="1"/>
            <a:r>
              <a:rPr lang="en-US" sz="2000" dirty="0" smtClean="0"/>
              <a:t>The “</a:t>
            </a:r>
            <a:r>
              <a:rPr lang="en-US" sz="2000" i="1" dirty="0" smtClean="0">
                <a:solidFill>
                  <a:srgbClr val="FF0000"/>
                </a:solidFill>
              </a:rPr>
              <a:t>why</a:t>
            </a:r>
            <a:r>
              <a:rPr lang="en-US" sz="2000" dirty="0" smtClean="0"/>
              <a:t>” for each test is answered</a:t>
            </a:r>
          </a:p>
          <a:p>
            <a:pPr lvl="1"/>
            <a:r>
              <a:rPr lang="en-US" sz="2000" dirty="0" smtClean="0"/>
              <a:t>Built-in support for </a:t>
            </a:r>
            <a:r>
              <a:rPr lang="en-US" sz="2000" i="1" dirty="0" smtClean="0">
                <a:solidFill>
                  <a:srgbClr val="FF0000"/>
                </a:solidFill>
              </a:rPr>
              <a:t>regression testing</a:t>
            </a:r>
          </a:p>
          <a:p>
            <a:r>
              <a:rPr lang="en-US" sz="2400" dirty="0"/>
              <a:t> A </a:t>
            </a:r>
            <a:r>
              <a:rPr lang="en-US" sz="2400" dirty="0" smtClean="0"/>
              <a:t>“</a:t>
            </a:r>
            <a:r>
              <a:rPr lang="en-US" sz="2400" i="1" dirty="0" smtClean="0">
                <a:solidFill>
                  <a:srgbClr val="FF0000"/>
                </a:solidFill>
              </a:rPr>
              <a:t>stopping rule</a:t>
            </a:r>
            <a:r>
              <a:rPr lang="en-US" sz="2400" dirty="0" smtClean="0"/>
              <a:t>” for testing—advance knowledge of </a:t>
            </a:r>
            <a:r>
              <a:rPr lang="en-US" sz="2400" i="1" dirty="0">
                <a:solidFill>
                  <a:srgbClr val="FF0000"/>
                </a:solidFill>
              </a:rPr>
              <a:t>how many tests </a:t>
            </a:r>
            <a:r>
              <a:rPr lang="en-US" sz="2400" dirty="0" smtClean="0"/>
              <a:t>are needed</a:t>
            </a:r>
          </a:p>
          <a:p>
            <a:r>
              <a:rPr lang="en-US" sz="2400" dirty="0"/>
              <a:t> Natural </a:t>
            </a:r>
            <a:r>
              <a:rPr lang="en-US" sz="2400" dirty="0" smtClean="0"/>
              <a:t>to </a:t>
            </a:r>
            <a:r>
              <a:rPr lang="en-US" sz="2400" i="1" dirty="0">
                <a:solidFill>
                  <a:srgbClr val="FF0000"/>
                </a:solidFill>
              </a:rPr>
              <a:t>automate</a:t>
            </a:r>
          </a:p>
        </p:txBody>
      </p:sp>
    </p:spTree>
    <p:extLst>
      <p:ext uri="{BB962C8B-B14F-4D97-AF65-F5344CB8AC3E}">
        <p14:creationId xmlns:p14="http://schemas.microsoft.com/office/powerpoint/2010/main" val="168540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229600" cy="1143000"/>
          </a:xfrm>
        </p:spPr>
        <p:txBody>
          <a:bodyPr/>
          <a:lstStyle/>
          <a:p>
            <a:r>
              <a:rPr lang="en-US" sz="3400" dirty="0" smtClean="0"/>
              <a:t>Characteristics of a Good Coverage Criterion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should be fairly easy to compute test requirements </a:t>
            </a:r>
            <a:r>
              <a:rPr lang="en-US" i="1" dirty="0" smtClean="0">
                <a:solidFill>
                  <a:srgbClr val="FF0000"/>
                </a:solidFill>
              </a:rPr>
              <a:t>automatically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should be </a:t>
            </a:r>
            <a:r>
              <a:rPr lang="en-US" i="1" dirty="0" smtClean="0">
                <a:solidFill>
                  <a:srgbClr val="FF0000"/>
                </a:solidFill>
              </a:rPr>
              <a:t>efficient to generate </a:t>
            </a:r>
            <a:r>
              <a:rPr lang="en-US" dirty="0" smtClean="0"/>
              <a:t>test values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resulting tests should reveal as many </a:t>
            </a:r>
            <a:r>
              <a:rPr lang="en-US" i="1" dirty="0" smtClean="0">
                <a:solidFill>
                  <a:srgbClr val="FF0000"/>
                </a:solidFill>
              </a:rPr>
              <a:t>faults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as possible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14400" y="4162566"/>
            <a:ext cx="7772400" cy="185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Monotype Sorts" charset="2"/>
              <a:buChar char="n"/>
              <a:defRPr sz="2800" b="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2400" b="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 b="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2000" b="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sz="2000" b="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b="1">
                <a:solidFill>
                  <a:schemeClr val="tx1"/>
                </a:solidFill>
                <a:latin typeface="+mn-lt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b="1">
                <a:solidFill>
                  <a:schemeClr val="tx1"/>
                </a:solidFill>
                <a:latin typeface="+mn-lt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b="1">
                <a:solidFill>
                  <a:schemeClr val="tx1"/>
                </a:solidFill>
                <a:latin typeface="+mn-lt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err="1">
                <a:latin typeface="+mn-lt"/>
              </a:rPr>
              <a:t>Subsumption</a:t>
            </a:r>
            <a:r>
              <a:rPr lang="en-US" kern="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kern="0" dirty="0" smtClean="0">
                <a:latin typeface="+mn-lt"/>
              </a:rPr>
              <a:t>is only a </a:t>
            </a:r>
            <a:r>
              <a:rPr lang="en-US" i="1" kern="0" dirty="0" smtClean="0">
                <a:solidFill>
                  <a:srgbClr val="FF0000"/>
                </a:solidFill>
                <a:latin typeface="+mn-lt"/>
              </a:rPr>
              <a:t>rough approximation </a:t>
            </a:r>
            <a:r>
              <a:rPr lang="en-US" kern="0" dirty="0" smtClean="0">
                <a:latin typeface="+mn-lt"/>
              </a:rPr>
              <a:t>of fault revealing </a:t>
            </a:r>
            <a:r>
              <a:rPr lang="en-US" kern="0" dirty="0">
                <a:latin typeface="+mn-lt"/>
              </a:rPr>
              <a:t>capability</a:t>
            </a:r>
          </a:p>
          <a:p>
            <a:r>
              <a:rPr lang="en-US" kern="0" dirty="0" smtClean="0">
                <a:latin typeface="+mn-lt"/>
              </a:rPr>
              <a:t>Researchers still need to gives us more data on how to </a:t>
            </a:r>
            <a:r>
              <a:rPr lang="en-US" i="1" kern="0" dirty="0" smtClean="0">
                <a:solidFill>
                  <a:srgbClr val="FF0000"/>
                </a:solidFill>
                <a:latin typeface="+mn-lt"/>
              </a:rPr>
              <a:t>compare</a:t>
            </a:r>
            <a:r>
              <a:rPr lang="en-US" kern="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kern="0" dirty="0" smtClean="0">
                <a:latin typeface="+mn-lt"/>
              </a:rPr>
              <a:t>coverage criteria</a:t>
            </a:r>
          </a:p>
        </p:txBody>
      </p:sp>
    </p:spTree>
    <p:extLst>
      <p:ext uri="{BB962C8B-B14F-4D97-AF65-F5344CB8AC3E}">
        <p14:creationId xmlns:p14="http://schemas.microsoft.com/office/powerpoint/2010/main" val="306419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 Coverage Criteria</a:t>
            </a:r>
          </a:p>
        </p:txBody>
      </p:sp>
      <p:sp>
        <p:nvSpPr>
          <p:cNvPr id="768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Traditional software testing is </a:t>
            </a:r>
            <a:r>
              <a:rPr lang="en-US" sz="2400" i="1" dirty="0" smtClean="0">
                <a:solidFill>
                  <a:srgbClr val="FF5935"/>
                </a:solidFill>
              </a:rPr>
              <a:t>expensive</a:t>
            </a:r>
            <a:r>
              <a:rPr lang="en-US" sz="2400" dirty="0" smtClean="0">
                <a:solidFill>
                  <a:srgbClr val="FF5935"/>
                </a:solidFill>
              </a:rPr>
              <a:t> </a:t>
            </a:r>
            <a:r>
              <a:rPr lang="en-US" sz="2400" dirty="0" smtClean="0"/>
              <a:t>and </a:t>
            </a:r>
            <a:r>
              <a:rPr lang="en-US" sz="2400" i="1" dirty="0">
                <a:solidFill>
                  <a:srgbClr val="FF5935"/>
                </a:solidFill>
              </a:rPr>
              <a:t>labor-intensive</a:t>
            </a:r>
          </a:p>
          <a:p>
            <a:r>
              <a:rPr lang="en-US" sz="2400" dirty="0" smtClean="0"/>
              <a:t>Formal coverage criteria are used to decide </a:t>
            </a:r>
            <a:r>
              <a:rPr lang="en-US" sz="2400" i="1" dirty="0">
                <a:solidFill>
                  <a:srgbClr val="FF5935"/>
                </a:solidFill>
              </a:rPr>
              <a:t>which test inputs </a:t>
            </a:r>
            <a:r>
              <a:rPr lang="en-US" sz="2400" dirty="0" smtClean="0"/>
              <a:t>to use</a:t>
            </a:r>
          </a:p>
          <a:p>
            <a:r>
              <a:rPr lang="en-US" sz="2400" dirty="0" smtClean="0"/>
              <a:t>More likely that the tester will </a:t>
            </a:r>
            <a:r>
              <a:rPr lang="en-US" sz="2400" i="1" dirty="0">
                <a:solidFill>
                  <a:srgbClr val="FF5935"/>
                </a:solidFill>
              </a:rPr>
              <a:t>find problems</a:t>
            </a:r>
          </a:p>
          <a:p>
            <a:r>
              <a:rPr lang="en-US" sz="2400" dirty="0" smtClean="0"/>
              <a:t>Greater assurance that the software is of </a:t>
            </a:r>
            <a:r>
              <a:rPr lang="en-US" sz="2400" i="1" dirty="0">
                <a:solidFill>
                  <a:srgbClr val="FF5935"/>
                </a:solidFill>
              </a:rPr>
              <a:t>high quality </a:t>
            </a:r>
            <a:r>
              <a:rPr lang="en-US" sz="2400" dirty="0" smtClean="0"/>
              <a:t>and </a:t>
            </a:r>
            <a:r>
              <a:rPr lang="en-US" sz="2400" i="1" dirty="0">
                <a:solidFill>
                  <a:srgbClr val="FF5935"/>
                </a:solidFill>
              </a:rPr>
              <a:t>reliability</a:t>
            </a:r>
          </a:p>
          <a:p>
            <a:r>
              <a:rPr lang="en-US" sz="2400" dirty="0" smtClean="0"/>
              <a:t>A goal or </a:t>
            </a:r>
            <a:r>
              <a:rPr lang="en-US" sz="2400" i="1" dirty="0">
                <a:solidFill>
                  <a:srgbClr val="FF5935"/>
                </a:solidFill>
              </a:rPr>
              <a:t>stopping rule </a:t>
            </a:r>
            <a:r>
              <a:rPr lang="en-US" sz="2400" dirty="0" smtClean="0"/>
              <a:t>for testing</a:t>
            </a:r>
          </a:p>
          <a:p>
            <a:r>
              <a:rPr lang="en-US" sz="2400" dirty="0" smtClean="0"/>
              <a:t>Criteria makes testing more </a:t>
            </a:r>
            <a:r>
              <a:rPr lang="en-US" sz="2400" i="1" dirty="0">
                <a:solidFill>
                  <a:srgbClr val="FF5935"/>
                </a:solidFill>
              </a:rPr>
              <a:t>efficient</a:t>
            </a:r>
            <a:r>
              <a:rPr lang="en-US" sz="2400" dirty="0" smtClean="0"/>
              <a:t> and </a:t>
            </a:r>
            <a:r>
              <a:rPr lang="en-US" sz="2400" i="1" dirty="0">
                <a:solidFill>
                  <a:srgbClr val="FF5935"/>
                </a:solidFill>
              </a:rPr>
              <a:t>effective</a:t>
            </a: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914400" y="5616575"/>
            <a:ext cx="7772400" cy="53181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How </a:t>
            </a:r>
            <a:r>
              <a:rPr lang="en-US" sz="2800" i="1" dirty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do we start </a:t>
            </a:r>
            <a:r>
              <a:rPr lang="en-US" sz="280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applying </a:t>
            </a:r>
            <a:r>
              <a:rPr lang="en-US" sz="2800" i="1" dirty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these ideas in practice?</a:t>
            </a:r>
          </a:p>
        </p:txBody>
      </p:sp>
    </p:spTree>
    <p:extLst>
      <p:ext uri="{BB962C8B-B14F-4D97-AF65-F5344CB8AC3E}">
        <p14:creationId xmlns:p14="http://schemas.microsoft.com/office/powerpoint/2010/main" val="274478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Engineers &amp; Test Managers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u="sng" dirty="0">
                <a:solidFill>
                  <a:srgbClr val="FF5935"/>
                </a:solidFill>
              </a:rPr>
              <a:t>Test Engineer</a:t>
            </a:r>
            <a:r>
              <a:rPr lang="en-US" sz="2400" dirty="0" smtClean="0"/>
              <a:t>: An IT professional who is in charge of one or more technical test activities</a:t>
            </a:r>
          </a:p>
          <a:p>
            <a:pPr lvl="1"/>
            <a:r>
              <a:rPr lang="en-US" sz="2200" dirty="0" smtClean="0"/>
              <a:t>designing test inputs</a:t>
            </a:r>
          </a:p>
          <a:p>
            <a:pPr lvl="1"/>
            <a:r>
              <a:rPr lang="en-US" sz="2200" dirty="0" smtClean="0"/>
              <a:t>producing </a:t>
            </a:r>
            <a:r>
              <a:rPr lang="en-US" sz="2200" dirty="0"/>
              <a:t>test values</a:t>
            </a:r>
          </a:p>
          <a:p>
            <a:pPr lvl="1"/>
            <a:r>
              <a:rPr lang="en-US" sz="2200" dirty="0" smtClean="0"/>
              <a:t>running test scripts</a:t>
            </a:r>
          </a:p>
          <a:p>
            <a:pPr lvl="1"/>
            <a:r>
              <a:rPr lang="en-US" sz="2200" dirty="0" smtClean="0"/>
              <a:t>analyzing results</a:t>
            </a:r>
          </a:p>
          <a:p>
            <a:pPr lvl="1"/>
            <a:r>
              <a:rPr lang="en-US" sz="2200" dirty="0" smtClean="0"/>
              <a:t>reporting results to developers and managers</a:t>
            </a:r>
          </a:p>
          <a:p>
            <a:r>
              <a:rPr lang="en-US" sz="2400" u="sng" dirty="0">
                <a:solidFill>
                  <a:srgbClr val="FF5935"/>
                </a:solidFill>
              </a:rPr>
              <a:t>Test Manager</a:t>
            </a:r>
            <a:r>
              <a:rPr lang="en-US" sz="2400" dirty="0" smtClean="0"/>
              <a:t>: In charge of one or more test engineers</a:t>
            </a:r>
          </a:p>
          <a:p>
            <a:pPr lvl="1"/>
            <a:r>
              <a:rPr lang="en-US" sz="2200" dirty="0" smtClean="0"/>
              <a:t>sets test policies and processes </a:t>
            </a:r>
            <a:r>
              <a:rPr lang="en-US" sz="2000" dirty="0" smtClean="0"/>
              <a:t>(e.g., using different servers for </a:t>
            </a:r>
            <a:r>
              <a:rPr lang="en-US" sz="2000" i="1" dirty="0">
                <a:solidFill>
                  <a:srgbClr val="FF0000"/>
                </a:solidFill>
              </a:rPr>
              <a:t>development</a:t>
            </a:r>
            <a:r>
              <a:rPr lang="en-US" sz="2000" dirty="0" smtClean="0"/>
              <a:t>, </a:t>
            </a:r>
            <a:r>
              <a:rPr lang="en-US" sz="2000" i="1" dirty="0" smtClean="0">
                <a:solidFill>
                  <a:srgbClr val="FF0000"/>
                </a:solidFill>
              </a:rPr>
              <a:t>testing</a:t>
            </a:r>
            <a:r>
              <a:rPr lang="en-US" sz="2000" dirty="0" smtClean="0"/>
              <a:t>, </a:t>
            </a:r>
            <a:r>
              <a:rPr lang="en-US" sz="2000" i="1" dirty="0">
                <a:solidFill>
                  <a:srgbClr val="FF0000"/>
                </a:solidFill>
              </a:rPr>
              <a:t>staging</a:t>
            </a:r>
            <a:r>
              <a:rPr lang="en-US" sz="2000" dirty="0" smtClean="0"/>
              <a:t>, and </a:t>
            </a:r>
            <a:r>
              <a:rPr lang="en-US" sz="2000" i="1" dirty="0">
                <a:solidFill>
                  <a:srgbClr val="FF0000"/>
                </a:solidFill>
              </a:rPr>
              <a:t>production</a:t>
            </a:r>
            <a:r>
              <a:rPr lang="en-US" sz="2000" dirty="0" smtClean="0"/>
              <a:t>)</a:t>
            </a:r>
            <a:endParaRPr lang="en-US" sz="2200" dirty="0" smtClean="0"/>
          </a:p>
          <a:p>
            <a:pPr lvl="1"/>
            <a:r>
              <a:rPr lang="en-US" sz="2200" dirty="0" smtClean="0"/>
              <a:t>interacts with other managers on the project</a:t>
            </a:r>
          </a:p>
          <a:p>
            <a:pPr lvl="1"/>
            <a:r>
              <a:rPr lang="en-US" sz="2200" dirty="0" smtClean="0"/>
              <a:t>otherwise helps the engineers do their work</a:t>
            </a:r>
          </a:p>
        </p:txBody>
      </p:sp>
    </p:spTree>
    <p:extLst>
      <p:ext uri="{BB962C8B-B14F-4D97-AF65-F5344CB8AC3E}">
        <p14:creationId xmlns:p14="http://schemas.microsoft.com/office/powerpoint/2010/main" val="219746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0033"/>
                </a:solidFill>
              </a:rPr>
              <a:t>Small Illustrative Example</a:t>
            </a:r>
            <a:r>
              <a:rPr lang="en-US" sz="2800" dirty="0">
                <a:solidFill>
                  <a:srgbClr val="330033"/>
                </a:solidFill>
              </a:rPr>
              <a:t> </a:t>
            </a:r>
            <a:r>
              <a:rPr lang="en-US" sz="2800" dirty="0" smtClean="0">
                <a:solidFill>
                  <a:srgbClr val="330033"/>
                </a:solidFill>
              </a:rPr>
              <a:t>(2/2</a:t>
            </a:r>
            <a:r>
              <a:rPr lang="en-US" sz="2800" dirty="0">
                <a:solidFill>
                  <a:srgbClr val="330033"/>
                </a:solidFill>
              </a:rPr>
              <a:t>)</a:t>
            </a:r>
            <a:endParaRPr lang="en-US" dirty="0" smtClean="0"/>
          </a:p>
        </p:txBody>
      </p:sp>
      <p:sp>
        <p:nvSpPr>
          <p:cNvPr id="40966" name="TextBox 6"/>
          <p:cNvSpPr txBox="1">
            <a:spLocks noChangeArrowheads="1"/>
          </p:cNvSpPr>
          <p:nvPr/>
        </p:nvSpPr>
        <p:spPr bwMode="auto">
          <a:xfrm>
            <a:off x="609600" y="6443246"/>
            <a:ext cx="72009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sz="1600" dirty="0">
                <a:solidFill>
                  <a:srgbClr val="FF5935"/>
                </a:solidFill>
              </a:rPr>
              <a:t>Support tool for graph </a:t>
            </a:r>
            <a:r>
              <a:rPr lang="en-US" sz="1600" dirty="0" smtClean="0">
                <a:solidFill>
                  <a:srgbClr val="FF5935"/>
                </a:solidFill>
              </a:rPr>
              <a:t>coverage: </a:t>
            </a:r>
            <a:r>
              <a:rPr lang="en-US" sz="1600" u="sng" dirty="0" smtClean="0">
                <a:solidFill>
                  <a:srgbClr val="FF5935"/>
                </a:solidFill>
                <a:hlinkClick r:id="rId2"/>
              </a:rPr>
              <a:t>http</a:t>
            </a:r>
            <a:r>
              <a:rPr lang="en-US" sz="1600" u="sng" dirty="0">
                <a:solidFill>
                  <a:srgbClr val="FF5935"/>
                </a:solidFill>
                <a:hlinkClick r:id="rId2"/>
              </a:rPr>
              <a:t>://www.cs.gmu.edu/~offutt/softwaretest/</a:t>
            </a:r>
            <a:endParaRPr lang="en-US" sz="1600" u="sng" dirty="0">
              <a:solidFill>
                <a:srgbClr val="FF5935"/>
              </a:solidFill>
              <a:hlinkClick r:id="rId3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68275" y="2019300"/>
            <a:ext cx="3413125" cy="4129087"/>
            <a:chOff x="167640" y="2274570"/>
            <a:chExt cx="3413760" cy="4130040"/>
          </a:xfrm>
        </p:grpSpPr>
        <p:sp>
          <p:nvSpPr>
            <p:cNvPr id="9" name="Oval 8"/>
            <p:cNvSpPr/>
            <p:nvPr/>
          </p:nvSpPr>
          <p:spPr>
            <a:xfrm>
              <a:off x="834514" y="5783755"/>
              <a:ext cx="593835" cy="617680"/>
            </a:xfrm>
            <a:prstGeom prst="ellipse">
              <a:avLst/>
            </a:prstGeom>
            <a:solidFill>
              <a:schemeClr val="bg1">
                <a:lumMod val="20000"/>
                <a:lumOff val="80000"/>
              </a:schemeClr>
            </a:solidFill>
            <a:ln w="38100">
              <a:solidFill>
                <a:schemeClr val="accent4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987565" y="5786930"/>
              <a:ext cx="593835" cy="617680"/>
            </a:xfrm>
            <a:prstGeom prst="ellipse">
              <a:avLst/>
            </a:prstGeom>
            <a:solidFill>
              <a:schemeClr val="bg1">
                <a:lumMod val="20000"/>
                <a:lumOff val="80000"/>
              </a:schemeClr>
            </a:solidFill>
            <a:ln w="38100">
              <a:solidFill>
                <a:schemeClr val="accent4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063779" y="5874263"/>
              <a:ext cx="433469" cy="435075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913904" y="5874263"/>
              <a:ext cx="435056" cy="435075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2277821" y="4975530"/>
              <a:ext cx="435056" cy="435075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1529968" y="4030750"/>
              <a:ext cx="433469" cy="435075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1529968" y="3108199"/>
              <a:ext cx="433469" cy="435075"/>
            </a:xfrm>
            <a:prstGeom prst="ellipse">
              <a:avLst/>
            </a:prstGeom>
            <a:solidFill>
              <a:schemeClr val="bg1">
                <a:lumMod val="40000"/>
                <a:lumOff val="60000"/>
              </a:schemeClr>
            </a:solidFill>
            <a:ln w="285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1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>
              <a:off x="1502965" y="3787806"/>
              <a:ext cx="487474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4" idx="3"/>
              <a:endCxn id="12" idx="0"/>
            </p:cNvCxnSpPr>
            <p:nvPr/>
          </p:nvCxnSpPr>
          <p:spPr>
            <a:xfrm rot="5400000">
              <a:off x="626480" y="4907263"/>
              <a:ext cx="1471952" cy="46204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3" idx="5"/>
              <a:endCxn id="11" idx="1"/>
            </p:cNvCxnSpPr>
            <p:nvPr/>
          </p:nvCxnSpPr>
          <p:spPr>
            <a:xfrm rot="16200000" flipH="1">
              <a:off x="2592191" y="5404265"/>
              <a:ext cx="592275" cy="47792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4" idx="5"/>
              <a:endCxn id="13" idx="1"/>
            </p:cNvCxnSpPr>
            <p:nvPr/>
          </p:nvCxnSpPr>
          <p:spPr>
            <a:xfrm rot="16200000" flipH="1">
              <a:off x="1802262" y="4499974"/>
              <a:ext cx="636734" cy="4414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urved Connector 24"/>
            <p:cNvCxnSpPr>
              <a:stCxn id="13" idx="4"/>
            </p:cNvCxnSpPr>
            <p:nvPr/>
          </p:nvCxnSpPr>
          <p:spPr>
            <a:xfrm rot="5400000" flipH="1">
              <a:off x="1674438" y="4589695"/>
              <a:ext cx="895557" cy="746264"/>
            </a:xfrm>
            <a:prstGeom prst="curvedConnector3">
              <a:avLst>
                <a:gd name="adj1" fmla="val -25532"/>
              </a:avLst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84" name="TextBox 25"/>
            <p:cNvSpPr txBox="1">
              <a:spLocks noChangeArrowheads="1"/>
            </p:cNvSpPr>
            <p:nvPr/>
          </p:nvSpPr>
          <p:spPr bwMode="auto">
            <a:xfrm>
              <a:off x="167640" y="2274570"/>
              <a:ext cx="30099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2400">
                  <a:solidFill>
                    <a:schemeClr val="tx2"/>
                  </a:solidFill>
                  <a:latin typeface="Comic Sans MS" pitchFamily="66" charset="0"/>
                </a:rPr>
                <a:t>Graph</a:t>
              </a:r>
            </a:p>
            <a:p>
              <a:pPr algn="ctr"/>
              <a:r>
                <a:rPr lang="en-US" sz="2400">
                  <a:solidFill>
                    <a:schemeClr val="tx2"/>
                  </a:solidFill>
                  <a:latin typeface="Comic Sans MS" pitchFamily="66" charset="0"/>
                </a:rPr>
                <a:t>Abstract version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294063" y="1611312"/>
            <a:ext cx="2513012" cy="30480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/>
              <a:t>Edges</a:t>
            </a:r>
          </a:p>
          <a:p>
            <a:pPr>
              <a:defRPr/>
            </a:pPr>
            <a:r>
              <a:rPr lang="en-US" sz="2400" dirty="0"/>
              <a:t>1 2</a:t>
            </a:r>
          </a:p>
          <a:p>
            <a:pPr>
              <a:defRPr/>
            </a:pPr>
            <a:r>
              <a:rPr lang="en-US" sz="2400" dirty="0"/>
              <a:t>2 3</a:t>
            </a:r>
          </a:p>
          <a:p>
            <a:pPr>
              <a:defRPr/>
            </a:pPr>
            <a:r>
              <a:rPr lang="en-US" sz="2400" dirty="0"/>
              <a:t>3 2</a:t>
            </a:r>
          </a:p>
          <a:p>
            <a:pPr>
              <a:defRPr/>
            </a:pPr>
            <a:r>
              <a:rPr lang="en-US" sz="2400" dirty="0"/>
              <a:t>3 4</a:t>
            </a:r>
          </a:p>
          <a:p>
            <a:pPr>
              <a:defRPr/>
            </a:pPr>
            <a:r>
              <a:rPr lang="en-US" sz="2400" dirty="0"/>
              <a:t>2 5</a:t>
            </a:r>
          </a:p>
          <a:p>
            <a:pPr>
              <a:defRPr/>
            </a:pPr>
            <a:r>
              <a:rPr lang="en-US" sz="2400" dirty="0"/>
              <a:t>Initial Node: 1</a:t>
            </a:r>
          </a:p>
          <a:p>
            <a:pPr>
              <a:defRPr/>
            </a:pPr>
            <a:r>
              <a:rPr lang="en-US" sz="2400" dirty="0"/>
              <a:t>Final Nodes: 4, 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22975" y="1600200"/>
            <a:ext cx="2874963" cy="304641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/>
              <a:t>6 requirements for Edge-Pair Coverage</a:t>
            </a:r>
            <a:br>
              <a:rPr lang="en-US" sz="2400" dirty="0"/>
            </a:br>
            <a:r>
              <a:rPr lang="en-US" sz="2400" dirty="0"/>
              <a:t>1. [1, 2, 3]</a:t>
            </a:r>
            <a:br>
              <a:rPr lang="en-US" sz="2400" dirty="0"/>
            </a:br>
            <a:r>
              <a:rPr lang="en-US" sz="2400" dirty="0"/>
              <a:t>2. [1, 2, 5]</a:t>
            </a:r>
            <a:br>
              <a:rPr lang="en-US" sz="2400" dirty="0"/>
            </a:br>
            <a:r>
              <a:rPr lang="en-US" sz="2400" dirty="0"/>
              <a:t>3. [2, 3, 4]</a:t>
            </a:r>
            <a:br>
              <a:rPr lang="en-US" sz="2400" dirty="0"/>
            </a:br>
            <a:r>
              <a:rPr lang="en-US" sz="2400" dirty="0"/>
              <a:t>4. [2, 3, 2]</a:t>
            </a:r>
            <a:br>
              <a:rPr lang="en-US" sz="2400" dirty="0"/>
            </a:br>
            <a:r>
              <a:rPr lang="en-US" sz="2400" dirty="0"/>
              <a:t>5. [3, 2, 3]</a:t>
            </a:r>
            <a:br>
              <a:rPr lang="en-US" sz="2400" dirty="0"/>
            </a:br>
            <a:r>
              <a:rPr lang="en-US" sz="2400" dirty="0"/>
              <a:t>6. [3, 2, 5]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267200" y="4983540"/>
            <a:ext cx="2274887" cy="156966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/>
              <a:t>Test Paths</a:t>
            </a:r>
          </a:p>
          <a:p>
            <a:pPr>
              <a:defRPr/>
            </a:pPr>
            <a:r>
              <a:rPr lang="en-US" sz="2400" dirty="0"/>
              <a:t>[1, 2, 5]</a:t>
            </a:r>
          </a:p>
          <a:p>
            <a:pPr>
              <a:defRPr/>
            </a:pPr>
            <a:r>
              <a:rPr lang="en-US" sz="2400" dirty="0"/>
              <a:t>[1, 2, 3, 2, 5]</a:t>
            </a:r>
          </a:p>
          <a:p>
            <a:pPr>
              <a:defRPr/>
            </a:pPr>
            <a:r>
              <a:rPr lang="en-US" sz="2400" dirty="0"/>
              <a:t>[1, 2, 3, 2, 3, 4]</a:t>
            </a: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auto">
          <a:xfrm>
            <a:off x="6378575" y="5241925"/>
            <a:ext cx="2708275" cy="742950"/>
          </a:xfrm>
          <a:prstGeom prst="star16">
            <a:avLst>
              <a:gd name="adj" fmla="val 37500"/>
            </a:avLst>
          </a:prstGeom>
          <a:solidFill>
            <a:srgbClr val="FF0000"/>
          </a:solidFill>
          <a:ln w="28575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chemeClr val="tx2"/>
                </a:solidFill>
                <a:latin typeface="Papyrus" pitchFamily="66" charset="0"/>
              </a:rPr>
              <a:t>Find values …</a:t>
            </a:r>
          </a:p>
        </p:txBody>
      </p:sp>
    </p:spTree>
    <p:extLst>
      <p:ext uri="{BB962C8B-B14F-4D97-AF65-F5344CB8AC3E}">
        <p14:creationId xmlns:p14="http://schemas.microsoft.com/office/powerpoint/2010/main" val="1093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382000" cy="1143000"/>
          </a:xfrm>
        </p:spPr>
        <p:txBody>
          <a:bodyPr/>
          <a:lstStyle/>
          <a:p>
            <a:r>
              <a:rPr lang="en-US" sz="3400" smtClean="0"/>
              <a:t>Testing Activities Based on Software Activity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530725"/>
          </a:xfrm>
        </p:spPr>
        <p:txBody>
          <a:bodyPr/>
          <a:lstStyle/>
          <a:p>
            <a:r>
              <a:rPr lang="en-US" smtClean="0"/>
              <a:t>V-Model of Development/Testing Activities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33600"/>
            <a:ext cx="661035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8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Traditional Testing Levels</a:t>
            </a:r>
          </a:p>
        </p:txBody>
      </p:sp>
      <p:sp>
        <p:nvSpPr>
          <p:cNvPr id="8195" name="Content Placeholder 1"/>
          <p:cNvSpPr>
            <a:spLocks noGrp="1"/>
          </p:cNvSpPr>
          <p:nvPr>
            <p:ph idx="1"/>
          </p:nvPr>
        </p:nvSpPr>
        <p:spPr>
          <a:xfrm>
            <a:off x="992188" y="1811338"/>
            <a:ext cx="7772400" cy="4530725"/>
          </a:xfrm>
        </p:spPr>
        <p:txBody>
          <a:bodyPr/>
          <a:lstStyle/>
          <a:p>
            <a:endParaRPr lang="en-US" altLang="en-US" smtClean="0"/>
          </a:p>
        </p:txBody>
      </p:sp>
      <p:grpSp>
        <p:nvGrpSpPr>
          <p:cNvPr id="41990" name="Group 3"/>
          <p:cNvGrpSpPr>
            <a:grpSpLocks/>
          </p:cNvGrpSpPr>
          <p:nvPr/>
        </p:nvGrpSpPr>
        <p:grpSpPr bwMode="auto">
          <a:xfrm>
            <a:off x="457200" y="2859087"/>
            <a:ext cx="2665412" cy="2935288"/>
            <a:chOff x="697" y="1163"/>
            <a:chExt cx="1679" cy="1849"/>
          </a:xfrm>
          <a:solidFill>
            <a:schemeClr val="accent5">
              <a:lumMod val="75000"/>
            </a:schemeClr>
          </a:solidFill>
        </p:grpSpPr>
        <p:sp>
          <p:nvSpPr>
            <p:cNvPr id="42028" name="Rectangle 4"/>
            <p:cNvSpPr>
              <a:spLocks noChangeArrowheads="1"/>
            </p:cNvSpPr>
            <p:nvPr/>
          </p:nvSpPr>
          <p:spPr bwMode="auto">
            <a:xfrm>
              <a:off x="697" y="1163"/>
              <a:ext cx="1679" cy="184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endParaRPr lang="en-US" altLang="en-US" smtClean="0">
                <a:cs typeface="Arial" pitchFamily="34" charset="0"/>
              </a:endParaRPr>
            </a:p>
          </p:txBody>
        </p:sp>
        <p:sp>
          <p:nvSpPr>
            <p:cNvPr id="42029" name="Text Box 5"/>
            <p:cNvSpPr txBox="1">
              <a:spLocks noChangeArrowheads="1"/>
            </p:cNvSpPr>
            <p:nvPr/>
          </p:nvSpPr>
          <p:spPr bwMode="auto">
            <a:xfrm>
              <a:off x="1219" y="1305"/>
              <a:ext cx="63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en-US" smtClean="0">
                  <a:cs typeface="Arial" pitchFamily="34" charset="0"/>
                </a:rPr>
                <a:t>Class A</a:t>
              </a:r>
            </a:p>
          </p:txBody>
        </p:sp>
        <p:sp>
          <p:nvSpPr>
            <p:cNvPr id="42030" name="Text Box 6"/>
            <p:cNvSpPr txBox="1">
              <a:spLocks noChangeArrowheads="1"/>
            </p:cNvSpPr>
            <p:nvPr/>
          </p:nvSpPr>
          <p:spPr bwMode="auto">
            <a:xfrm>
              <a:off x="836" y="1744"/>
              <a:ext cx="1123" cy="25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en-US" dirty="0" smtClean="0">
                  <a:cs typeface="Arial" pitchFamily="34" charset="0"/>
                </a:rPr>
                <a:t>method mA1()</a:t>
              </a:r>
            </a:p>
          </p:txBody>
        </p:sp>
        <p:sp>
          <p:nvSpPr>
            <p:cNvPr id="42031" name="Text Box 7"/>
            <p:cNvSpPr txBox="1">
              <a:spLocks noChangeArrowheads="1"/>
            </p:cNvSpPr>
            <p:nvPr/>
          </p:nvSpPr>
          <p:spPr bwMode="auto">
            <a:xfrm>
              <a:off x="836" y="2160"/>
              <a:ext cx="1144" cy="25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en-US" smtClean="0">
                  <a:cs typeface="Arial" pitchFamily="34" charset="0"/>
                </a:rPr>
                <a:t>method mA2()</a:t>
              </a:r>
            </a:p>
          </p:txBody>
        </p:sp>
      </p:grpSp>
      <p:grpSp>
        <p:nvGrpSpPr>
          <p:cNvPr id="41991" name="Group 8"/>
          <p:cNvGrpSpPr>
            <a:grpSpLocks/>
          </p:cNvGrpSpPr>
          <p:nvPr/>
        </p:nvGrpSpPr>
        <p:grpSpPr bwMode="auto">
          <a:xfrm>
            <a:off x="3683000" y="2859087"/>
            <a:ext cx="2665412" cy="2959100"/>
            <a:chOff x="2585" y="1163"/>
            <a:chExt cx="1679" cy="1864"/>
          </a:xfrm>
          <a:solidFill>
            <a:schemeClr val="accent5">
              <a:lumMod val="75000"/>
            </a:schemeClr>
          </a:solidFill>
        </p:grpSpPr>
        <p:sp>
          <p:nvSpPr>
            <p:cNvPr id="42024" name="Rectangle 9"/>
            <p:cNvSpPr>
              <a:spLocks noChangeArrowheads="1"/>
            </p:cNvSpPr>
            <p:nvPr/>
          </p:nvSpPr>
          <p:spPr bwMode="auto">
            <a:xfrm>
              <a:off x="2585" y="1163"/>
              <a:ext cx="1679" cy="1864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endParaRPr lang="en-US" altLang="en-US" smtClean="0">
                <a:cs typeface="Arial" pitchFamily="34" charset="0"/>
              </a:endParaRPr>
            </a:p>
          </p:txBody>
        </p:sp>
        <p:sp>
          <p:nvSpPr>
            <p:cNvPr id="42025" name="Text Box 10"/>
            <p:cNvSpPr txBox="1">
              <a:spLocks noChangeArrowheads="1"/>
            </p:cNvSpPr>
            <p:nvPr/>
          </p:nvSpPr>
          <p:spPr bwMode="auto">
            <a:xfrm>
              <a:off x="3111" y="1304"/>
              <a:ext cx="627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en-US" smtClean="0">
                  <a:cs typeface="Arial" pitchFamily="34" charset="0"/>
                </a:rPr>
                <a:t>Class B</a:t>
              </a:r>
            </a:p>
          </p:txBody>
        </p:sp>
        <p:sp>
          <p:nvSpPr>
            <p:cNvPr id="42026" name="Text Box 11"/>
            <p:cNvSpPr txBox="1">
              <a:spLocks noChangeArrowheads="1"/>
            </p:cNvSpPr>
            <p:nvPr/>
          </p:nvSpPr>
          <p:spPr bwMode="auto">
            <a:xfrm>
              <a:off x="2667" y="1744"/>
              <a:ext cx="1109" cy="25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en-US" smtClean="0">
                  <a:cs typeface="Arial" pitchFamily="34" charset="0"/>
                </a:rPr>
                <a:t>method mB1()</a:t>
              </a:r>
            </a:p>
          </p:txBody>
        </p:sp>
        <p:sp>
          <p:nvSpPr>
            <p:cNvPr id="42027" name="Text Box 12"/>
            <p:cNvSpPr txBox="1">
              <a:spLocks noChangeArrowheads="1"/>
            </p:cNvSpPr>
            <p:nvPr/>
          </p:nvSpPr>
          <p:spPr bwMode="auto">
            <a:xfrm>
              <a:off x="2667" y="2160"/>
              <a:ext cx="1151" cy="25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en-US" smtClean="0">
                  <a:cs typeface="Arial" pitchFamily="34" charset="0"/>
                </a:rPr>
                <a:t>method mB2()</a:t>
              </a:r>
            </a:p>
          </p:txBody>
        </p:sp>
      </p:grpSp>
      <p:grpSp>
        <p:nvGrpSpPr>
          <p:cNvPr id="41992" name="Group 13"/>
          <p:cNvGrpSpPr>
            <a:grpSpLocks/>
          </p:cNvGrpSpPr>
          <p:nvPr/>
        </p:nvGrpSpPr>
        <p:grpSpPr bwMode="auto">
          <a:xfrm>
            <a:off x="1917700" y="1655762"/>
            <a:ext cx="2968625" cy="836613"/>
            <a:chOff x="1159" y="910"/>
            <a:chExt cx="1870" cy="527"/>
          </a:xfrm>
          <a:solidFill>
            <a:schemeClr val="accent5">
              <a:lumMod val="75000"/>
            </a:schemeClr>
          </a:solidFill>
        </p:grpSpPr>
        <p:sp>
          <p:nvSpPr>
            <p:cNvPr id="42022" name="Rectangle 14"/>
            <p:cNvSpPr>
              <a:spLocks noChangeArrowheads="1"/>
            </p:cNvSpPr>
            <p:nvPr/>
          </p:nvSpPr>
          <p:spPr bwMode="auto">
            <a:xfrm>
              <a:off x="1159" y="910"/>
              <a:ext cx="1870" cy="527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42023" name="Text Box 15"/>
            <p:cNvSpPr txBox="1">
              <a:spLocks noChangeArrowheads="1"/>
            </p:cNvSpPr>
            <p:nvPr/>
          </p:nvSpPr>
          <p:spPr bwMode="auto">
            <a:xfrm>
              <a:off x="1589" y="968"/>
              <a:ext cx="1009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en-US" smtClean="0">
                  <a:cs typeface="Arial" pitchFamily="34" charset="0"/>
                </a:rPr>
                <a:t>main Class P</a:t>
              </a:r>
            </a:p>
          </p:txBody>
        </p:sp>
      </p:grpSp>
      <p:sp>
        <p:nvSpPr>
          <p:cNvPr id="8199" name="Line 17"/>
          <p:cNvSpPr>
            <a:spLocks noChangeShapeType="1"/>
          </p:cNvSpPr>
          <p:nvPr/>
        </p:nvSpPr>
        <p:spPr bwMode="auto">
          <a:xfrm flipV="1">
            <a:off x="2538413" y="2490788"/>
            <a:ext cx="214312" cy="373062"/>
          </a:xfrm>
          <a:prstGeom prst="line">
            <a:avLst/>
          </a:prstGeom>
          <a:noFill/>
          <a:ln w="28575">
            <a:solidFill>
              <a:srgbClr val="FAFD00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0" name="Line 18"/>
          <p:cNvSpPr>
            <a:spLocks noChangeShapeType="1"/>
          </p:cNvSpPr>
          <p:nvPr/>
        </p:nvSpPr>
        <p:spPr bwMode="auto">
          <a:xfrm flipH="1" flipV="1">
            <a:off x="3881438" y="2490788"/>
            <a:ext cx="114300" cy="373062"/>
          </a:xfrm>
          <a:prstGeom prst="line">
            <a:avLst/>
          </a:prstGeom>
          <a:noFill/>
          <a:ln w="28575">
            <a:solidFill>
              <a:srgbClr val="FAFD00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Line 19"/>
          <p:cNvSpPr>
            <a:spLocks noChangeShapeType="1"/>
          </p:cNvSpPr>
          <p:nvPr/>
        </p:nvSpPr>
        <p:spPr bwMode="auto">
          <a:xfrm>
            <a:off x="1579563" y="4195763"/>
            <a:ext cx="0" cy="249237"/>
          </a:xfrm>
          <a:prstGeom prst="line">
            <a:avLst/>
          </a:prstGeom>
          <a:noFill/>
          <a:ln w="28575">
            <a:solidFill>
              <a:srgbClr val="FAFD00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2" name="Line 20"/>
          <p:cNvSpPr>
            <a:spLocks noChangeShapeType="1"/>
          </p:cNvSpPr>
          <p:nvPr/>
        </p:nvSpPr>
        <p:spPr bwMode="auto">
          <a:xfrm>
            <a:off x="2447925" y="3992563"/>
            <a:ext cx="1366838" cy="655637"/>
          </a:xfrm>
          <a:prstGeom prst="line">
            <a:avLst/>
          </a:prstGeom>
          <a:noFill/>
          <a:ln w="28575">
            <a:solidFill>
              <a:srgbClr val="FAFD00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3" name="Line 21"/>
          <p:cNvSpPr>
            <a:spLocks noChangeShapeType="1"/>
          </p:cNvSpPr>
          <p:nvPr/>
        </p:nvSpPr>
        <p:spPr bwMode="auto">
          <a:xfrm flipV="1">
            <a:off x="2493963" y="4659313"/>
            <a:ext cx="1320800" cy="44450"/>
          </a:xfrm>
          <a:prstGeom prst="line">
            <a:avLst/>
          </a:prstGeom>
          <a:noFill/>
          <a:ln w="28575">
            <a:solidFill>
              <a:srgbClr val="FAFD00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22"/>
          <p:cNvSpPr>
            <a:spLocks noChangeShapeType="1"/>
          </p:cNvSpPr>
          <p:nvPr/>
        </p:nvSpPr>
        <p:spPr bwMode="auto">
          <a:xfrm flipV="1">
            <a:off x="2459038" y="3981450"/>
            <a:ext cx="1355725" cy="11113"/>
          </a:xfrm>
          <a:prstGeom prst="line">
            <a:avLst/>
          </a:prstGeom>
          <a:noFill/>
          <a:ln w="28575">
            <a:solidFill>
              <a:srgbClr val="FAFD00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674938" y="2693988"/>
            <a:ext cx="6513512" cy="2025650"/>
            <a:chOff x="1636" y="1564"/>
            <a:chExt cx="4103" cy="1276"/>
          </a:xfrm>
        </p:grpSpPr>
        <p:grpSp>
          <p:nvGrpSpPr>
            <p:cNvPr id="8223" name="Group 25"/>
            <p:cNvGrpSpPr>
              <a:grpSpLocks/>
            </p:cNvGrpSpPr>
            <p:nvPr/>
          </p:nvGrpSpPr>
          <p:grpSpPr bwMode="auto">
            <a:xfrm>
              <a:off x="1636" y="1564"/>
              <a:ext cx="2406" cy="1053"/>
              <a:chOff x="1636" y="1564"/>
              <a:chExt cx="2406" cy="1053"/>
            </a:xfrm>
          </p:grpSpPr>
          <p:sp>
            <p:nvSpPr>
              <p:cNvPr id="8225" name="Line 26"/>
              <p:cNvSpPr>
                <a:spLocks noChangeShapeType="1"/>
              </p:cNvSpPr>
              <p:nvPr/>
            </p:nvSpPr>
            <p:spPr bwMode="auto">
              <a:xfrm flipH="1" flipV="1">
                <a:off x="2475" y="1564"/>
                <a:ext cx="1565" cy="704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6" name="Line 27"/>
              <p:cNvSpPr>
                <a:spLocks noChangeShapeType="1"/>
              </p:cNvSpPr>
              <p:nvPr/>
            </p:nvSpPr>
            <p:spPr bwMode="auto">
              <a:xfrm flipH="1" flipV="1">
                <a:off x="1636" y="1586"/>
                <a:ext cx="2406" cy="682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7" name="Line 28"/>
              <p:cNvSpPr>
                <a:spLocks noChangeShapeType="1"/>
              </p:cNvSpPr>
              <p:nvPr/>
            </p:nvSpPr>
            <p:spPr bwMode="auto">
              <a:xfrm flipH="1">
                <a:off x="2127" y="2263"/>
                <a:ext cx="1913" cy="354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24" name="Rectangle 24"/>
            <p:cNvSpPr>
              <a:spLocks noChangeArrowheads="1"/>
            </p:cNvSpPr>
            <p:nvPr/>
          </p:nvSpPr>
          <p:spPr bwMode="auto">
            <a:xfrm>
              <a:off x="3993" y="2145"/>
              <a:ext cx="1746" cy="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0000"/>
                </a:spcBef>
                <a:buClrTx/>
                <a:buSzPct val="75000"/>
                <a:buFont typeface="Monotype Sorts" charset="2"/>
                <a:buChar char="n"/>
              </a:pPr>
              <a:r>
                <a:rPr lang="en-US" altLang="en-US" sz="1800" b="1" u="sng">
                  <a:latin typeface="Times New Roman" panose="02020603050405020304" pitchFamily="18" charset="0"/>
                  <a:cs typeface="Arial" panose="020B0604020202020204" pitchFamily="34" charset="0"/>
                </a:rPr>
                <a:t>Integration testing</a:t>
              </a:r>
              <a:r>
                <a:rPr lang="en-US" altLang="en-US" sz="1800" b="1">
                  <a:latin typeface="Times New Roman" panose="02020603050405020304" pitchFamily="18" charset="0"/>
                  <a:cs typeface="Arial" panose="020B0604020202020204" pitchFamily="34" charset="0"/>
                </a:rPr>
                <a:t>: Test how modules interact with each other</a:t>
              </a:r>
            </a:p>
          </p:txBody>
        </p: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4108450" y="1143000"/>
            <a:ext cx="5002213" cy="2376488"/>
            <a:chOff x="2588" y="608"/>
            <a:chExt cx="3151" cy="1497"/>
          </a:xfrm>
        </p:grpSpPr>
        <p:sp>
          <p:nvSpPr>
            <p:cNvPr id="8221" name="Freeform 31"/>
            <p:cNvSpPr>
              <a:spLocks/>
            </p:cNvSpPr>
            <p:nvPr/>
          </p:nvSpPr>
          <p:spPr bwMode="auto">
            <a:xfrm>
              <a:off x="2588" y="608"/>
              <a:ext cx="1458" cy="892"/>
            </a:xfrm>
            <a:custGeom>
              <a:avLst/>
              <a:gdLst>
                <a:gd name="T0" fmla="*/ 1458 w 1458"/>
                <a:gd name="T1" fmla="*/ 892 h 892"/>
                <a:gd name="T2" fmla="*/ 1174 w 1458"/>
                <a:gd name="T3" fmla="*/ 231 h 892"/>
                <a:gd name="T4" fmla="*/ 825 w 1458"/>
                <a:gd name="T5" fmla="*/ 24 h 892"/>
                <a:gd name="T6" fmla="*/ 356 w 1458"/>
                <a:gd name="T7" fmla="*/ 89 h 892"/>
                <a:gd name="T8" fmla="*/ 171 w 1458"/>
                <a:gd name="T9" fmla="*/ 160 h 892"/>
                <a:gd name="T10" fmla="*/ 0 w 1458"/>
                <a:gd name="T11" fmla="*/ 302 h 8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8"/>
                <a:gd name="T19" fmla="*/ 0 h 892"/>
                <a:gd name="T20" fmla="*/ 1458 w 1458"/>
                <a:gd name="T21" fmla="*/ 892 h 8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8" h="892">
                  <a:moveTo>
                    <a:pt x="1458" y="892"/>
                  </a:moveTo>
                  <a:cubicBezTo>
                    <a:pt x="1411" y="782"/>
                    <a:pt x="1279" y="376"/>
                    <a:pt x="1174" y="231"/>
                  </a:cubicBezTo>
                  <a:cubicBezTo>
                    <a:pt x="1069" y="86"/>
                    <a:pt x="961" y="48"/>
                    <a:pt x="825" y="24"/>
                  </a:cubicBezTo>
                  <a:cubicBezTo>
                    <a:pt x="689" y="0"/>
                    <a:pt x="465" y="66"/>
                    <a:pt x="356" y="89"/>
                  </a:cubicBezTo>
                  <a:cubicBezTo>
                    <a:pt x="247" y="112"/>
                    <a:pt x="230" y="125"/>
                    <a:pt x="171" y="160"/>
                  </a:cubicBezTo>
                  <a:cubicBezTo>
                    <a:pt x="112" y="195"/>
                    <a:pt x="36" y="273"/>
                    <a:pt x="0" y="302"/>
                  </a:cubicBezTo>
                </a:path>
              </a:pathLst>
            </a:custGeom>
            <a:noFill/>
            <a:ln w="12700">
              <a:solidFill>
                <a:schemeClr val="hlink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2" name="Rectangle 30"/>
            <p:cNvSpPr>
              <a:spLocks noChangeArrowheads="1"/>
            </p:cNvSpPr>
            <p:nvPr/>
          </p:nvSpPr>
          <p:spPr bwMode="auto">
            <a:xfrm>
              <a:off x="3993" y="1439"/>
              <a:ext cx="1746" cy="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0000"/>
                </a:spcBef>
                <a:buClrTx/>
                <a:buSzPct val="75000"/>
                <a:buFont typeface="Monotype Sorts" charset="2"/>
                <a:buChar char="n"/>
              </a:pPr>
              <a:r>
                <a:rPr lang="en-US" altLang="en-US" sz="1800" b="1" u="sng">
                  <a:latin typeface="Times New Roman" panose="02020603050405020304" pitchFamily="18" charset="0"/>
                  <a:cs typeface="Arial" panose="020B0604020202020204" pitchFamily="34" charset="0"/>
                </a:rPr>
                <a:t>System testing</a:t>
              </a:r>
              <a:r>
                <a:rPr lang="en-US" altLang="en-US" sz="1800" b="1">
                  <a:latin typeface="Times New Roman" panose="02020603050405020304" pitchFamily="18" charset="0"/>
                  <a:cs typeface="Arial" panose="020B0604020202020204" pitchFamily="34" charset="0"/>
                </a:rPr>
                <a:t>: Test the overall functionality of the system</a:t>
              </a:r>
            </a:p>
          </p:txBody>
        </p:sp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3127375" y="2339975"/>
            <a:ext cx="6061075" cy="3275013"/>
            <a:chOff x="1921" y="1341"/>
            <a:chExt cx="3818" cy="2063"/>
          </a:xfrm>
        </p:grpSpPr>
        <p:grpSp>
          <p:nvGrpSpPr>
            <p:cNvPr id="8216" name="Group 33"/>
            <p:cNvGrpSpPr>
              <a:grpSpLocks/>
            </p:cNvGrpSpPr>
            <p:nvPr/>
          </p:nvGrpSpPr>
          <p:grpSpPr bwMode="auto">
            <a:xfrm>
              <a:off x="1921" y="1341"/>
              <a:ext cx="2123" cy="1831"/>
              <a:chOff x="1921" y="1341"/>
              <a:chExt cx="2123" cy="1831"/>
            </a:xfrm>
          </p:grpSpPr>
          <p:sp>
            <p:nvSpPr>
              <p:cNvPr id="8218" name="Freeform 34"/>
              <p:cNvSpPr>
                <a:spLocks/>
              </p:cNvSpPr>
              <p:nvPr/>
            </p:nvSpPr>
            <p:spPr bwMode="auto">
              <a:xfrm>
                <a:off x="1921" y="2041"/>
                <a:ext cx="2121" cy="959"/>
              </a:xfrm>
              <a:custGeom>
                <a:avLst/>
                <a:gdLst>
                  <a:gd name="T0" fmla="*/ 2121 w 2121"/>
                  <a:gd name="T1" fmla="*/ 959 h 959"/>
                  <a:gd name="T2" fmla="*/ 0 w 2121"/>
                  <a:gd name="T3" fmla="*/ 0 h 959"/>
                  <a:gd name="T4" fmla="*/ 0 60000 65536"/>
                  <a:gd name="T5" fmla="*/ 0 60000 65536"/>
                  <a:gd name="T6" fmla="*/ 0 w 2121"/>
                  <a:gd name="T7" fmla="*/ 0 h 959"/>
                  <a:gd name="T8" fmla="*/ 2121 w 2121"/>
                  <a:gd name="T9" fmla="*/ 959 h 95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21" h="959">
                    <a:moveTo>
                      <a:pt x="2121" y="959"/>
                    </a:move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9" name="Freeform 35"/>
              <p:cNvSpPr>
                <a:spLocks/>
              </p:cNvSpPr>
              <p:nvPr/>
            </p:nvSpPr>
            <p:spPr bwMode="auto">
              <a:xfrm>
                <a:off x="3948" y="2996"/>
                <a:ext cx="96" cy="176"/>
              </a:xfrm>
              <a:custGeom>
                <a:avLst/>
                <a:gdLst>
                  <a:gd name="T0" fmla="*/ 96 w 96"/>
                  <a:gd name="T1" fmla="*/ 0 h 176"/>
                  <a:gd name="T2" fmla="*/ 0 w 96"/>
                  <a:gd name="T3" fmla="*/ 176 h 176"/>
                  <a:gd name="T4" fmla="*/ 0 60000 65536"/>
                  <a:gd name="T5" fmla="*/ 0 60000 65536"/>
                  <a:gd name="T6" fmla="*/ 0 w 96"/>
                  <a:gd name="T7" fmla="*/ 0 h 176"/>
                  <a:gd name="T8" fmla="*/ 96 w 96"/>
                  <a:gd name="T9" fmla="*/ 176 h 17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76">
                    <a:moveTo>
                      <a:pt x="96" y="0"/>
                    </a:moveTo>
                    <a:lnTo>
                      <a:pt x="0" y="176"/>
                    </a:lnTo>
                  </a:path>
                </a:pathLst>
              </a:cu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0" name="Freeform 36"/>
              <p:cNvSpPr>
                <a:spLocks/>
              </p:cNvSpPr>
              <p:nvPr/>
            </p:nvSpPr>
            <p:spPr bwMode="auto">
              <a:xfrm>
                <a:off x="3031" y="1341"/>
                <a:ext cx="1009" cy="1659"/>
              </a:xfrm>
              <a:custGeom>
                <a:avLst/>
                <a:gdLst>
                  <a:gd name="T0" fmla="*/ 1101 w 1003"/>
                  <a:gd name="T1" fmla="*/ 1516 h 1669"/>
                  <a:gd name="T2" fmla="*/ 0 w 1003"/>
                  <a:gd name="T3" fmla="*/ 0 h 1669"/>
                  <a:gd name="T4" fmla="*/ 0 60000 65536"/>
                  <a:gd name="T5" fmla="*/ 0 60000 65536"/>
                  <a:gd name="T6" fmla="*/ 0 w 1003"/>
                  <a:gd name="T7" fmla="*/ 0 h 1669"/>
                  <a:gd name="T8" fmla="*/ 1003 w 1003"/>
                  <a:gd name="T9" fmla="*/ 1669 h 16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003" h="1669">
                    <a:moveTo>
                      <a:pt x="1003" y="1669"/>
                    </a:move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17" name="Rectangle 37"/>
            <p:cNvSpPr>
              <a:spLocks noChangeArrowheads="1"/>
            </p:cNvSpPr>
            <p:nvPr/>
          </p:nvSpPr>
          <p:spPr bwMode="auto">
            <a:xfrm>
              <a:off x="3993" y="2880"/>
              <a:ext cx="1746" cy="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0000"/>
                </a:spcBef>
                <a:buClrTx/>
                <a:buSzPct val="75000"/>
                <a:buFont typeface="Monotype Sorts" charset="2"/>
                <a:buChar char="n"/>
              </a:pPr>
              <a:r>
                <a:rPr lang="en-US" altLang="en-US" sz="1800" b="1" u="sng">
                  <a:latin typeface="Times New Roman" panose="02020603050405020304" pitchFamily="18" charset="0"/>
                  <a:cs typeface="Arial" panose="020B0604020202020204" pitchFamily="34" charset="0"/>
                </a:rPr>
                <a:t>Module testing</a:t>
              </a:r>
              <a:r>
                <a:rPr lang="en-US" altLang="en-US" sz="1800" b="1">
                  <a:latin typeface="Times New Roman" panose="02020603050405020304" pitchFamily="18" charset="0"/>
                  <a:cs typeface="Arial" panose="020B0604020202020204" pitchFamily="34" charset="0"/>
                </a:rPr>
                <a:t>: Test each class, file, module or component</a:t>
              </a:r>
            </a:p>
          </p:txBody>
        </p:sp>
      </p:grpSp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2312988" y="4140200"/>
            <a:ext cx="6875462" cy="2336800"/>
            <a:chOff x="1408" y="2475"/>
            <a:chExt cx="4331" cy="1472"/>
          </a:xfrm>
        </p:grpSpPr>
        <p:grpSp>
          <p:nvGrpSpPr>
            <p:cNvPr id="8210" name="Group 40"/>
            <p:cNvGrpSpPr>
              <a:grpSpLocks/>
            </p:cNvGrpSpPr>
            <p:nvPr/>
          </p:nvGrpSpPr>
          <p:grpSpPr bwMode="auto">
            <a:xfrm>
              <a:off x="1408" y="2475"/>
              <a:ext cx="2626" cy="1079"/>
              <a:chOff x="1408" y="2475"/>
              <a:chExt cx="2626" cy="1079"/>
            </a:xfrm>
          </p:grpSpPr>
          <p:sp>
            <p:nvSpPr>
              <p:cNvPr id="8212" name="Line 41"/>
              <p:cNvSpPr>
                <a:spLocks noChangeShapeType="1"/>
              </p:cNvSpPr>
              <p:nvPr/>
            </p:nvSpPr>
            <p:spPr bwMode="auto">
              <a:xfrm flipH="1" flipV="1">
                <a:off x="1408" y="2881"/>
                <a:ext cx="2626" cy="673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3" name="Line 42"/>
              <p:cNvSpPr>
                <a:spLocks noChangeShapeType="1"/>
              </p:cNvSpPr>
              <p:nvPr/>
            </p:nvSpPr>
            <p:spPr bwMode="auto">
              <a:xfrm flipH="1" flipV="1">
                <a:off x="1444" y="2489"/>
                <a:ext cx="337" cy="488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4" name="Line 43"/>
              <p:cNvSpPr>
                <a:spLocks noChangeShapeType="1"/>
              </p:cNvSpPr>
              <p:nvPr/>
            </p:nvSpPr>
            <p:spPr bwMode="auto">
              <a:xfrm flipV="1">
                <a:off x="2169" y="2475"/>
                <a:ext cx="256" cy="604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5" name="Line 44"/>
              <p:cNvSpPr>
                <a:spLocks noChangeShapeType="1"/>
              </p:cNvSpPr>
              <p:nvPr/>
            </p:nvSpPr>
            <p:spPr bwMode="auto">
              <a:xfrm flipV="1">
                <a:off x="2382" y="2866"/>
                <a:ext cx="121" cy="270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11" name="Rectangle 39"/>
            <p:cNvSpPr>
              <a:spLocks noChangeArrowheads="1"/>
            </p:cNvSpPr>
            <p:nvPr/>
          </p:nvSpPr>
          <p:spPr bwMode="auto">
            <a:xfrm>
              <a:off x="3993" y="3444"/>
              <a:ext cx="1746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0000"/>
                </a:spcBef>
                <a:buClrTx/>
                <a:buSzPct val="75000"/>
                <a:buFont typeface="Monotype Sorts" charset="2"/>
                <a:buChar char="n"/>
              </a:pPr>
              <a:r>
                <a:rPr lang="en-US" altLang="en-US" sz="1800" b="1" u="sng">
                  <a:latin typeface="Times New Roman" panose="02020603050405020304" pitchFamily="18" charset="0"/>
                  <a:cs typeface="Arial" panose="020B0604020202020204" pitchFamily="34" charset="0"/>
                </a:rPr>
                <a:t>Unit testing</a:t>
              </a:r>
              <a:r>
                <a:rPr lang="en-US" altLang="en-US" sz="1800" b="1">
                  <a:latin typeface="Times New Roman" panose="02020603050405020304" pitchFamily="18" charset="0"/>
                  <a:cs typeface="Arial" panose="020B0604020202020204" pitchFamily="34" charset="0"/>
                </a:rPr>
                <a:t>: Test each unit (method) individually</a:t>
              </a:r>
            </a:p>
          </p:txBody>
        </p:sp>
      </p:grpSp>
      <p:sp>
        <p:nvSpPr>
          <p:cNvPr id="178192" name="Rectangle 16"/>
          <p:cNvSpPr>
            <a:spLocks noChangeArrowheads="1"/>
          </p:cNvSpPr>
          <p:nvPr/>
        </p:nvSpPr>
        <p:spPr bwMode="auto">
          <a:xfrm>
            <a:off x="6416675" y="1544638"/>
            <a:ext cx="27717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Tx/>
              <a:buSzPct val="75000"/>
              <a:buFont typeface="Monotype Sorts" charset="2"/>
              <a:buChar char="n"/>
            </a:pPr>
            <a:r>
              <a:rPr lang="en-US" altLang="en-US" sz="1800" b="1" u="sng">
                <a:latin typeface="Times New Roman" panose="02020603050405020304" pitchFamily="18" charset="0"/>
                <a:cs typeface="Arial" panose="020B0604020202020204" pitchFamily="34" charset="0"/>
              </a:rPr>
              <a:t>Acceptance testing</a:t>
            </a:r>
            <a:r>
              <a:rPr lang="en-US" altLang="en-US" sz="1800" b="1">
                <a:latin typeface="Times New Roman" panose="02020603050405020304" pitchFamily="18" charset="0"/>
                <a:cs typeface="Arial" panose="020B0604020202020204" pitchFamily="34" charset="0"/>
              </a:rPr>
              <a:t>: Is the software acceptable to the user?</a:t>
            </a:r>
          </a:p>
        </p:txBody>
      </p:sp>
    </p:spTree>
    <p:extLst>
      <p:ext uri="{BB962C8B-B14F-4D97-AF65-F5344CB8AC3E}">
        <p14:creationId xmlns:p14="http://schemas.microsoft.com/office/powerpoint/2010/main" val="8625691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9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White-box and Black-box Testing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u="sng" dirty="0" smtClean="0">
                <a:solidFill>
                  <a:srgbClr val="FF5935"/>
                </a:solidFill>
              </a:rPr>
              <a:t>Black-box testing</a:t>
            </a:r>
            <a:r>
              <a:rPr lang="en-US" altLang="en-US" dirty="0" smtClean="0"/>
              <a:t>: Deriving tests </a:t>
            </a:r>
            <a:r>
              <a:rPr lang="en-US" altLang="en-US" i="1" dirty="0" smtClean="0">
                <a:solidFill>
                  <a:srgbClr val="FF5935"/>
                </a:solidFill>
              </a:rPr>
              <a:t>from external descriptions</a:t>
            </a:r>
            <a:r>
              <a:rPr lang="en-US" altLang="en-US" dirty="0" smtClean="0"/>
              <a:t> of the software, including specifications, requirements, and design</a:t>
            </a:r>
          </a:p>
          <a:p>
            <a:endParaRPr lang="en-US" altLang="en-US" dirty="0" smtClean="0"/>
          </a:p>
          <a:p>
            <a:r>
              <a:rPr lang="en-US" altLang="en-US" u="sng" dirty="0" smtClean="0">
                <a:solidFill>
                  <a:srgbClr val="FF5935"/>
                </a:solidFill>
              </a:rPr>
              <a:t>White-box testing</a:t>
            </a:r>
            <a:r>
              <a:rPr lang="en-US" altLang="en-US" dirty="0" smtClean="0"/>
              <a:t>: Deriving tests from the source code </a:t>
            </a:r>
            <a:r>
              <a:rPr lang="en-US" altLang="en-US" i="1" dirty="0" smtClean="0">
                <a:solidFill>
                  <a:srgbClr val="FF5935"/>
                </a:solidFill>
              </a:rPr>
              <a:t>internals of the software</a:t>
            </a:r>
            <a:r>
              <a:rPr lang="en-US" altLang="en-US" dirty="0" smtClean="0"/>
              <a:t>, specifically including paths, branches, individual conditions, and statements</a:t>
            </a: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990600" y="5429250"/>
            <a:ext cx="7620000" cy="120015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  <a:buSzPct val="75000"/>
              <a:buFont typeface="Monotype Sorts" charset="2"/>
              <a:buNone/>
              <a:defRPr/>
            </a:pP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This view is really </a:t>
            </a:r>
            <a:r>
              <a:rPr lang="en-US" sz="2400" i="1" dirty="0">
                <a:solidFill>
                  <a:srgbClr val="FFC000"/>
                </a:solidFill>
                <a:cs typeface="Arial" pitchFamily="34" charset="0"/>
              </a:rPr>
              <a:t>out of date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.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  <a:buSzPct val="75000"/>
              <a:buFont typeface="Monotype Sorts" charset="2"/>
              <a:buNone/>
              <a:defRPr/>
            </a:pP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The more general question is: from what </a:t>
            </a:r>
            <a:r>
              <a:rPr lang="en-US" sz="2400" i="1" dirty="0">
                <a:solidFill>
                  <a:srgbClr val="FFC000"/>
                </a:solidFill>
                <a:cs typeface="Arial" pitchFamily="34" charset="0"/>
              </a:rPr>
              <a:t>level of abstraction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do 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we derive tests?</a:t>
            </a:r>
            <a:endParaRPr lang="en-US" i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11811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6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Faults, Errors, and Failures</a:t>
            </a:r>
            <a:r>
              <a:rPr lang="en-US" sz="2800" dirty="0" smtClean="0"/>
              <a:t> (1/5)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Software Fault </a:t>
            </a:r>
          </a:p>
          <a:p>
            <a:pPr lvl="1"/>
            <a:r>
              <a:rPr lang="en-US" smtClean="0"/>
              <a:t>A </a:t>
            </a:r>
            <a:r>
              <a:rPr lang="en-US" i="1" smtClean="0">
                <a:solidFill>
                  <a:srgbClr val="FF5935"/>
                </a:solidFill>
              </a:rPr>
              <a:t>static defect </a:t>
            </a:r>
            <a:r>
              <a:rPr lang="en-US" smtClean="0"/>
              <a:t>in the software</a:t>
            </a:r>
          </a:p>
          <a:p>
            <a:r>
              <a:rPr lang="en-US" smtClean="0"/>
              <a:t>Software Error</a:t>
            </a:r>
          </a:p>
          <a:p>
            <a:pPr lvl="1"/>
            <a:r>
              <a:rPr lang="en-US" smtClean="0"/>
              <a:t>An </a:t>
            </a:r>
            <a:r>
              <a:rPr lang="en-US" i="1" smtClean="0">
                <a:solidFill>
                  <a:srgbClr val="FF5935"/>
                </a:solidFill>
              </a:rPr>
              <a:t>incorrect internal state </a:t>
            </a:r>
            <a:r>
              <a:rPr lang="en-US" smtClean="0"/>
              <a:t>that is the manifestation of some fault</a:t>
            </a:r>
          </a:p>
          <a:p>
            <a:r>
              <a:rPr lang="en-US" smtClean="0"/>
              <a:t>Software Failure</a:t>
            </a:r>
          </a:p>
          <a:p>
            <a:pPr lvl="1"/>
            <a:r>
              <a:rPr lang="en-US" i="1" smtClean="0">
                <a:solidFill>
                  <a:srgbClr val="FF5935"/>
                </a:solidFill>
              </a:rPr>
              <a:t>External incorrect behavior </a:t>
            </a:r>
            <a:r>
              <a:rPr lang="en-US" smtClean="0"/>
              <a:t>with respect to the requirements or other description of the expected behavior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Faults, Errors, and Failures</a:t>
            </a:r>
            <a:r>
              <a:rPr lang="en-US" sz="2800" dirty="0" smtClean="0"/>
              <a:t> (2/5)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600" dirty="0" smtClean="0"/>
              <a:t>Assume a program that uses the larger value resulting from an addition function and a square function</a:t>
            </a:r>
          </a:p>
        </p:txBody>
      </p:sp>
      <p:sp>
        <p:nvSpPr>
          <p:cNvPr id="15" name="Content Placeholder 4"/>
          <p:cNvSpPr txBox="1">
            <a:spLocks/>
          </p:cNvSpPr>
          <p:nvPr/>
        </p:nvSpPr>
        <p:spPr bwMode="auto">
          <a:xfrm>
            <a:off x="1371600" y="3200400"/>
            <a:ext cx="6934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//…code……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r1 = add (a , b);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r2 = square (x) ;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//uses the larger of r1 and r2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en-US" sz="2000" dirty="0">
                <a:latin typeface="Courier New" pitchFamily="49" charset="0"/>
                <a:ea typeface="+mn-ea"/>
                <a:cs typeface="Courier New" pitchFamily="49" charset="0"/>
              </a:rPr>
              <a:t>//……rest of the code…</a:t>
            </a:r>
          </a:p>
        </p:txBody>
      </p:sp>
    </p:spTree>
    <p:extLst>
      <p:ext uri="{BB962C8B-B14F-4D97-AF65-F5344CB8AC3E}">
        <p14:creationId xmlns:p14="http://schemas.microsoft.com/office/powerpoint/2010/main" val="205613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63781</TotalTime>
  <Words>2698</Words>
  <Application>Microsoft Office PowerPoint</Application>
  <PresentationFormat>On-screen Show (4:3)</PresentationFormat>
  <Paragraphs>442</Paragraphs>
  <Slides>40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8" baseType="lpstr">
      <vt:lpstr>SimSun</vt:lpstr>
      <vt:lpstr>Arial</vt:lpstr>
      <vt:lpstr>Arial Unicode MS</vt:lpstr>
      <vt:lpstr>Bradley Hand ITC</vt:lpstr>
      <vt:lpstr>Calibri</vt:lpstr>
      <vt:lpstr>Comic Sans MS</vt:lpstr>
      <vt:lpstr>Courier New</vt:lpstr>
      <vt:lpstr>Gill Sans MT</vt:lpstr>
      <vt:lpstr>Helvetica</vt:lpstr>
      <vt:lpstr>Monotype Sorts</vt:lpstr>
      <vt:lpstr>ＭＳ Ｐゴシック</vt:lpstr>
      <vt:lpstr>Papyrus</vt:lpstr>
      <vt:lpstr>Shruti</vt:lpstr>
      <vt:lpstr>Times New Roman</vt:lpstr>
      <vt:lpstr>Times New Roman (Arabic)</vt:lpstr>
      <vt:lpstr>Wingdings</vt:lpstr>
      <vt:lpstr>Wingdings 2</vt:lpstr>
      <vt:lpstr>Layers</vt:lpstr>
      <vt:lpstr>Module 2</vt:lpstr>
      <vt:lpstr>Testing &amp; Debugging</vt:lpstr>
      <vt:lpstr>Testing and Testers</vt:lpstr>
      <vt:lpstr>Test Engineers &amp; Test Managers</vt:lpstr>
      <vt:lpstr>Testing Activities Based on Software Activity</vt:lpstr>
      <vt:lpstr>Traditional Testing Levels</vt:lpstr>
      <vt:lpstr>White-box and Black-box Testing</vt:lpstr>
      <vt:lpstr>Faults, Errors, and Failures (1/5)</vt:lpstr>
      <vt:lpstr>Faults, Errors, and Failures (2/5)</vt:lpstr>
      <vt:lpstr>Faults, Errors, and Failures (3/5)</vt:lpstr>
      <vt:lpstr>Faults, Errors, and Failures (4/5)</vt:lpstr>
      <vt:lpstr>Faults, Errors, and Failures (5/5)</vt:lpstr>
      <vt:lpstr>Observability and Controllability</vt:lpstr>
      <vt:lpstr>Components of a Test Case</vt:lpstr>
      <vt:lpstr>Test Case Values</vt:lpstr>
      <vt:lpstr>Putting Tests Together</vt:lpstr>
      <vt:lpstr>Software Testability</vt:lpstr>
      <vt:lpstr>Beizer’s Testing Levels</vt:lpstr>
      <vt:lpstr>Beizer’s Testing Levels—Level 0</vt:lpstr>
      <vt:lpstr>Beizer’s Testing Levels—Level 1</vt:lpstr>
      <vt:lpstr>Beizer’s Testing Levels—Level 2</vt:lpstr>
      <vt:lpstr>Beizer’s Testing Levels—Level 3</vt:lpstr>
      <vt:lpstr>Beizer’s Testing Levels—Level 4</vt:lpstr>
      <vt:lpstr>Types of Test Activities</vt:lpstr>
      <vt:lpstr>Approximate Number of Personnel</vt:lpstr>
      <vt:lpstr>Model-Driven Test Design (MDTD)</vt:lpstr>
      <vt:lpstr>Model-Driven Test Design</vt:lpstr>
      <vt:lpstr>Model-Driven Test Design–Steps</vt:lpstr>
      <vt:lpstr>Model-Driven Test Design–Activities</vt:lpstr>
      <vt:lpstr>Small Illustrative Example (1/2)</vt:lpstr>
      <vt:lpstr>New: Test Coverage Criteria</vt:lpstr>
      <vt:lpstr>New: Criteria Based on Structures</vt:lpstr>
      <vt:lpstr>Coverage</vt:lpstr>
      <vt:lpstr>Two Ways to Use Test Criteria</vt:lpstr>
      <vt:lpstr>Generators and Recognizers</vt:lpstr>
      <vt:lpstr>Comparing Criteria with Subsumption</vt:lpstr>
      <vt:lpstr>Advantages of Criteria-Based Test Design</vt:lpstr>
      <vt:lpstr>Characteristics of a Good Coverage Criterion</vt:lpstr>
      <vt:lpstr>Test Coverage Criteria</vt:lpstr>
      <vt:lpstr>Small Illustrative Example (2/2)</vt:lpstr>
    </vt:vector>
  </TitlesOfParts>
  <Company>Goerge Mason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 Foundations</dc:title>
  <dc:creator>Moataz Ahmed</dc:creator>
  <cp:lastModifiedBy>Mac</cp:lastModifiedBy>
  <cp:revision>211</cp:revision>
  <cp:lastPrinted>1999-09-12T15:28:30Z</cp:lastPrinted>
  <dcterms:created xsi:type="dcterms:W3CDTF">1996-06-10T05:36:32Z</dcterms:created>
  <dcterms:modified xsi:type="dcterms:W3CDTF">2021-01-31T07:11:53Z</dcterms:modified>
</cp:coreProperties>
</file>