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01" r:id="rId1"/>
  </p:sldMasterIdLst>
  <p:notesMasterIdLst>
    <p:notesMasterId r:id="rId33"/>
  </p:notesMasterIdLst>
  <p:handoutMasterIdLst>
    <p:handoutMasterId r:id="rId34"/>
  </p:handoutMasterIdLst>
  <p:sldIdLst>
    <p:sldId id="352" r:id="rId2"/>
    <p:sldId id="354" r:id="rId3"/>
    <p:sldId id="355" r:id="rId4"/>
    <p:sldId id="356" r:id="rId5"/>
    <p:sldId id="357" r:id="rId6"/>
    <p:sldId id="358" r:id="rId7"/>
    <p:sldId id="359" r:id="rId8"/>
    <p:sldId id="360" r:id="rId9"/>
    <p:sldId id="361" r:id="rId10"/>
    <p:sldId id="362" r:id="rId11"/>
    <p:sldId id="363" r:id="rId12"/>
    <p:sldId id="364" r:id="rId13"/>
    <p:sldId id="365" r:id="rId14"/>
    <p:sldId id="366" r:id="rId15"/>
    <p:sldId id="367" r:id="rId16"/>
    <p:sldId id="368" r:id="rId17"/>
    <p:sldId id="369" r:id="rId18"/>
    <p:sldId id="370" r:id="rId19"/>
    <p:sldId id="371" r:id="rId20"/>
    <p:sldId id="372" r:id="rId21"/>
    <p:sldId id="373" r:id="rId22"/>
    <p:sldId id="374" r:id="rId23"/>
    <p:sldId id="375" r:id="rId24"/>
    <p:sldId id="376" r:id="rId25"/>
    <p:sldId id="377" r:id="rId26"/>
    <p:sldId id="378" r:id="rId27"/>
    <p:sldId id="379" r:id="rId28"/>
    <p:sldId id="380" r:id="rId29"/>
    <p:sldId id="381" r:id="rId30"/>
    <p:sldId id="382" r:id="rId31"/>
    <p:sldId id="383" r:id="rId32"/>
  </p:sldIdLst>
  <p:sldSz cx="9144000" cy="6858000" type="screen4x3"/>
  <p:notesSz cx="6858000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960">
          <p15:clr>
            <a:srgbClr val="A4A3A4"/>
          </p15:clr>
        </p15:guide>
        <p15:guide id="2" pos="5472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09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935"/>
    <a:srgbClr val="FFFEFB"/>
    <a:srgbClr val="FFFCEF"/>
    <a:srgbClr val="FFF8D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59" autoAdjust="0"/>
    <p:restoredTop sz="94689" autoAdjust="0"/>
  </p:normalViewPr>
  <p:slideViewPr>
    <p:cSldViewPr showGuides="1">
      <p:cViewPr varScale="1">
        <p:scale>
          <a:sx n="73" d="100"/>
          <a:sy n="73" d="100"/>
        </p:scale>
        <p:origin x="1110" y="72"/>
      </p:cViewPr>
      <p:guideLst>
        <p:guide orient="horz" pos="960"/>
        <p:guide pos="5472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  <p:sld r:id="rId2" collapse="1"/>
      <p:sld r:id="rId3" collapse="1"/>
      <p:sld r:id="rId4" collapse="1"/>
      <p:sld r:id="rId5" collapse="1"/>
      <p:sld r:id="rId6" collapse="1"/>
      <p:sld r:id="rId7" collapse="1"/>
      <p:sld r:id="rId8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howGuides="1">
      <p:cViewPr varScale="1">
        <p:scale>
          <a:sx n="68" d="100"/>
          <a:sy n="68" d="100"/>
        </p:scale>
        <p:origin x="-3090" y="-120"/>
      </p:cViewPr>
      <p:guideLst>
        <p:guide orient="horz" pos="2909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_rels/viewProps.xml.rels><?xml version="1.0" encoding="UTF-8" standalone="yes"?>
<Relationships xmlns="http://schemas.openxmlformats.org/package/2006/relationships"><Relationship Id="rId8" Type="http://schemas.openxmlformats.org/officeDocument/2006/relationships/slide" Target="slides/slide29.xml"/><Relationship Id="rId3" Type="http://schemas.openxmlformats.org/officeDocument/2006/relationships/slide" Target="slides/slide19.xml"/><Relationship Id="rId7" Type="http://schemas.openxmlformats.org/officeDocument/2006/relationships/slide" Target="slides/slide25.xml"/><Relationship Id="rId2" Type="http://schemas.openxmlformats.org/officeDocument/2006/relationships/slide" Target="slides/slide15.xml"/><Relationship Id="rId1" Type="http://schemas.openxmlformats.org/officeDocument/2006/relationships/slide" Target="slides/slide10.xml"/><Relationship Id="rId6" Type="http://schemas.openxmlformats.org/officeDocument/2006/relationships/slide" Target="slides/slide24.xml"/><Relationship Id="rId5" Type="http://schemas.openxmlformats.org/officeDocument/2006/relationships/slide" Target="slides/slide23.xml"/><Relationship Id="rId4" Type="http://schemas.openxmlformats.org/officeDocument/2006/relationships/slide" Target="slides/slide2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379528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27125" y="698500"/>
            <a:ext cx="4602163" cy="34512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2813" y="4387850"/>
            <a:ext cx="5032375" cy="415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54" tIns="45578" rIns="91154" bIns="4557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fld id="{23EF1ECF-5E98-417E-ADE6-8CA3ABFC33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289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710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710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1CFFD2EB-A689-4E6C-9F49-7B4E5CCC8BBD}" type="slidenum">
              <a:rPr lang="en-US" altLang="en-US" sz="1000" b="0">
                <a:solidFill>
                  <a:schemeClr val="tx1"/>
                </a:solidFill>
              </a:rPr>
              <a:pPr/>
              <a:t>3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256154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632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632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6679E8F7-917A-411E-840E-BDD71F4FA857}" type="slidenum">
              <a:rPr lang="en-US" altLang="en-US" sz="1000" b="0">
                <a:solidFill>
                  <a:schemeClr val="tx1"/>
                </a:solidFill>
              </a:rPr>
              <a:pPr/>
              <a:t>20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587423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734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734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912A9252-A7FB-4FFC-A13B-AD5A8A266719}" type="slidenum">
              <a:rPr lang="en-US" altLang="en-US" sz="1000" b="0">
                <a:solidFill>
                  <a:schemeClr val="tx1"/>
                </a:solidFill>
              </a:rPr>
              <a:pPr/>
              <a:t>22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854027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837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837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DC97FD36-4A67-41DF-A59B-C127FD8E917A}" type="slidenum">
              <a:rPr lang="en-US" altLang="en-US" sz="1000" b="0">
                <a:solidFill>
                  <a:schemeClr val="tx1"/>
                </a:solidFill>
              </a:rPr>
              <a:pPr/>
              <a:t>24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85218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939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939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7DC50D83-3314-46CE-8331-BFFB9CFE3718}" type="slidenum">
              <a:rPr lang="en-US" altLang="en-US" sz="1000" b="0">
                <a:solidFill>
                  <a:schemeClr val="tx1"/>
                </a:solidFill>
              </a:rPr>
              <a:pPr/>
              <a:t>27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286573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041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6042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37E32F3A-2E2D-404E-A3AD-83842B6869FC}" type="slidenum">
              <a:rPr lang="en-US" altLang="en-US" sz="1000" b="0">
                <a:solidFill>
                  <a:schemeClr val="tx1"/>
                </a:solidFill>
              </a:rPr>
              <a:pPr/>
              <a:t>28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566504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144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6144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8A289BA0-CBB5-4ED7-A561-F24D335D4538}" type="slidenum">
              <a:rPr lang="en-US" altLang="en-US" sz="1000" b="0">
                <a:solidFill>
                  <a:schemeClr val="tx1"/>
                </a:solidFill>
              </a:rPr>
              <a:pPr/>
              <a:t>29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61812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813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813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57B2FEB0-F274-4800-AEF3-1CF9485BC76E}" type="slidenum">
              <a:rPr lang="en-US" altLang="en-US" sz="1000" b="0">
                <a:solidFill>
                  <a:schemeClr val="tx1"/>
                </a:solidFill>
              </a:rPr>
              <a:pPr/>
              <a:t>4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02425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915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915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3DF41466-B1B3-499D-96F3-38FCD1AA46EC}" type="slidenum">
              <a:rPr lang="en-US" altLang="en-US" sz="1000" b="0">
                <a:solidFill>
                  <a:schemeClr val="tx1"/>
                </a:solidFill>
              </a:rPr>
              <a:pPr/>
              <a:t>8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819897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017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018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5000D9C9-BA99-45A9-946E-DC9632502424}" type="slidenum">
              <a:rPr lang="en-US" altLang="en-US" sz="1000" b="0">
                <a:solidFill>
                  <a:schemeClr val="tx1"/>
                </a:solidFill>
              </a:rPr>
              <a:pPr/>
              <a:t>9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660500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0CE99868-A1B0-46D4-9632-29920FDFB1FE}" type="slidenum">
              <a:rPr lang="en-US" altLang="en-US" sz="1000" b="0">
                <a:solidFill>
                  <a:schemeClr val="tx1"/>
                </a:solidFill>
              </a:rPr>
              <a:pPr/>
              <a:t>11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427352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222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222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EF9DFE0F-A906-4AC6-BB57-2B0541C51A47}" type="slidenum">
              <a:rPr lang="en-US" altLang="en-US" sz="1000" b="0">
                <a:solidFill>
                  <a:schemeClr val="tx1"/>
                </a:solidFill>
              </a:rPr>
              <a:pPr/>
              <a:t>12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2265837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325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325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3AB641BF-4DE8-477B-9546-B0C4873C06D9}" type="slidenum">
              <a:rPr lang="en-US" altLang="en-US" sz="1000" b="0">
                <a:solidFill>
                  <a:schemeClr val="tx1"/>
                </a:solidFill>
              </a:rPr>
              <a:pPr/>
              <a:t>15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184246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427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669ED351-3247-4318-86EE-B451995317B0}" type="slidenum">
              <a:rPr lang="en-US" altLang="en-US" sz="1000" b="0">
                <a:solidFill>
                  <a:schemeClr val="tx1"/>
                </a:solidFill>
              </a:rPr>
              <a:pPr/>
              <a:t>17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7013229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529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530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5E5BCA70-0960-48F2-8D12-CD3AC749DF72}" type="slidenum">
              <a:rPr lang="en-US" altLang="en-US" sz="1000" b="0">
                <a:solidFill>
                  <a:schemeClr val="tx1"/>
                </a:solidFill>
              </a:rPr>
              <a:pPr/>
              <a:t>19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40919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3" name="Text Box 17"/>
          <p:cNvSpPr txBox="1">
            <a:spLocks noChangeArrowheads="1"/>
          </p:cNvSpPr>
          <p:nvPr userDrawn="1"/>
        </p:nvSpPr>
        <p:spPr bwMode="auto">
          <a:xfrm>
            <a:off x="5415610" y="5486400"/>
            <a:ext cx="334739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algn="r">
              <a:defRPr/>
            </a:pPr>
            <a:r>
              <a:rPr lang="en-US" sz="1000" dirty="0" smtClean="0"/>
              <a:t>Adapted from: </a:t>
            </a:r>
          </a:p>
          <a:p>
            <a:pPr algn="r">
              <a:defRPr/>
            </a:pPr>
            <a:r>
              <a:rPr lang="en-US" sz="1000" dirty="0" smtClean="0"/>
              <a:t>P. </a:t>
            </a:r>
            <a:r>
              <a:rPr lang="en-US" sz="1000" dirty="0" err="1" smtClean="0"/>
              <a:t>Ammann</a:t>
            </a:r>
            <a:r>
              <a:rPr lang="en-US" sz="1000" dirty="0" smtClean="0"/>
              <a:t> and J. Offutt, </a:t>
            </a:r>
            <a:r>
              <a:rPr lang="en-US" altLang="en-US" sz="1000" dirty="0" smtClean="0"/>
              <a:t>www.introsoftwaretesting.com</a:t>
            </a:r>
          </a:p>
        </p:txBody>
      </p:sp>
      <p:sp>
        <p:nvSpPr>
          <p:cNvPr id="101387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01388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14" name="Rectangle 13"/>
          <p:cNvSpPr>
            <a:spLocks noGrp="1" noChangeArrowheads="1"/>
          </p:cNvSpPr>
          <p:nvPr>
            <p:ph type="dt" sz="half" idx="10"/>
          </p:nvPr>
        </p:nvSpPr>
        <p:spPr>
          <a:xfrm>
            <a:off x="912813" y="62515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" name="Rectangle 15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CF5F5F-8F27-4C32-98C4-064326CD67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028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854CBC-117C-416B-B677-E51347B7203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41281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86E843-533C-4D18-81DB-8963F74121D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56019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EC52D0-116E-49B4-B302-07B2A6E829B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68613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D83033-A9CB-4979-9214-EDF45843FC6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87694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CFCE87-0D03-4EF9-9962-0812ED377C4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2778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257DD8-C5A8-476B-822E-4898263A478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9207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045498-30DD-4E48-8E71-2C2DDA0553D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11674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F4FF22-CD4D-4C53-A8FC-495C09E21BE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18979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B8125E-38AC-42DC-9034-9EFDA7DDFB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55040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45A8A3-C185-4F31-8426-84EB0BCD1C3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23642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103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1036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1037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038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027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8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00361" name="Rectangle 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51575"/>
            <a:ext cx="1981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0362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0363" name="Rectangle 1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latin typeface="Arial" charset="0"/>
              </a:defRPr>
            </a:lvl1pPr>
          </a:lstStyle>
          <a:p>
            <a:pPr>
              <a:defRPr/>
            </a:pPr>
            <a:fld id="{147B340B-04DA-4031-B196-276D9367657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1032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4" name="TextBox 13"/>
          <p:cNvSpPr txBox="1">
            <a:spLocks noChangeArrowheads="1"/>
          </p:cNvSpPr>
          <p:nvPr userDrawn="1"/>
        </p:nvSpPr>
        <p:spPr bwMode="auto">
          <a:xfrm>
            <a:off x="7924800" y="6581775"/>
            <a:ext cx="1219200" cy="276225"/>
          </a:xfrm>
          <a:prstGeom prst="rect">
            <a:avLst/>
          </a:prstGeom>
          <a:solidFill>
            <a:srgbClr val="FFFCE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eaLnBrk="1" hangingPunct="1">
              <a:defRPr/>
            </a:pPr>
            <a:r>
              <a:rPr lang="en-US" sz="1200" dirty="0" smtClean="0"/>
              <a:t>SWE-04a-</a:t>
            </a:r>
            <a:fld id="{E91A4046-93E1-494B-9899-59C247D9CB6A}" type="slidenum">
              <a:rPr lang="en-US" sz="1200" smtClean="0"/>
              <a:pPr eaLnBrk="1" hangingPunct="1">
                <a:defRPr/>
              </a:pPr>
              <a:t>‹#›</a:t>
            </a:fld>
            <a:endParaRPr lang="en-US" sz="1200" dirty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0" r:id="rId1"/>
    <p:sldLayoutId id="2147483810" r:id="rId2"/>
    <p:sldLayoutId id="2147483811" r:id="rId3"/>
    <p:sldLayoutId id="2147483812" r:id="rId4"/>
    <p:sldLayoutId id="2147483813" r:id="rId5"/>
    <p:sldLayoutId id="2147483814" r:id="rId6"/>
    <p:sldLayoutId id="2147483815" r:id="rId7"/>
    <p:sldLayoutId id="2147483816" r:id="rId8"/>
    <p:sldLayoutId id="2147483817" r:id="rId9"/>
    <p:sldLayoutId id="2147483818" r:id="rId10"/>
    <p:sldLayoutId id="2147483819" r:id="rId11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altLang="en-US" dirty="0" smtClean="0"/>
              <a:t>Module 4(a)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altLang="en-US" dirty="0"/>
              <a:t>Graph Coverage </a:t>
            </a:r>
            <a:r>
              <a:rPr lang="en-US" altLang="en-US" dirty="0" smtClean="0"/>
              <a:t>Criteria: Overview</a:t>
            </a:r>
          </a:p>
        </p:txBody>
      </p:sp>
    </p:spTree>
  </p:cSld>
  <p:clrMapOvr>
    <a:masterClrMapping/>
  </p:clrMapOvr>
  <p:transition spd="med">
    <p:fade thruBlk="1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Tests and Test Paths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1100137" y="2051050"/>
            <a:ext cx="7772400" cy="4530725"/>
          </a:xfrm>
          <a:noFill/>
        </p:spPr>
        <p:txBody>
          <a:bodyPr/>
          <a:lstStyle/>
          <a:p>
            <a:endParaRPr lang="en-US" dirty="0"/>
          </a:p>
        </p:txBody>
      </p:sp>
      <p:sp>
        <p:nvSpPr>
          <p:cNvPr id="22534" name="Text Box 4"/>
          <p:cNvSpPr txBox="1">
            <a:spLocks noChangeArrowheads="1"/>
          </p:cNvSpPr>
          <p:nvPr/>
        </p:nvSpPr>
        <p:spPr bwMode="auto">
          <a:xfrm>
            <a:off x="657225" y="1524000"/>
            <a:ext cx="1046162" cy="45720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sz="2400" b="0">
                <a:solidFill>
                  <a:schemeClr val="tx1"/>
                </a:solidFill>
              </a:rPr>
              <a:t>test 1</a:t>
            </a:r>
          </a:p>
        </p:txBody>
      </p:sp>
      <p:sp>
        <p:nvSpPr>
          <p:cNvPr id="22535" name="Text Box 10"/>
          <p:cNvSpPr txBox="1">
            <a:spLocks noChangeArrowheads="1"/>
          </p:cNvSpPr>
          <p:nvPr/>
        </p:nvSpPr>
        <p:spPr bwMode="auto">
          <a:xfrm>
            <a:off x="657225" y="2268538"/>
            <a:ext cx="1046162" cy="45720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sz="2400" b="0">
                <a:solidFill>
                  <a:schemeClr val="tx1"/>
                </a:solidFill>
              </a:rPr>
              <a:t>test 2</a:t>
            </a:r>
          </a:p>
        </p:txBody>
      </p:sp>
      <p:sp>
        <p:nvSpPr>
          <p:cNvPr id="22536" name="Text Box 11"/>
          <p:cNvSpPr txBox="1">
            <a:spLocks noChangeArrowheads="1"/>
          </p:cNvSpPr>
          <p:nvPr/>
        </p:nvSpPr>
        <p:spPr bwMode="auto">
          <a:xfrm>
            <a:off x="657225" y="2994025"/>
            <a:ext cx="1046162" cy="45720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sz="2400" b="0">
                <a:solidFill>
                  <a:schemeClr val="tx1"/>
                </a:solidFill>
              </a:rPr>
              <a:t>test 3</a:t>
            </a:r>
          </a:p>
        </p:txBody>
      </p:sp>
      <p:grpSp>
        <p:nvGrpSpPr>
          <p:cNvPr id="2" name="Group 20"/>
          <p:cNvGrpSpPr>
            <a:grpSpLocks/>
          </p:cNvGrpSpPr>
          <p:nvPr/>
        </p:nvGrpSpPr>
        <p:grpSpPr bwMode="auto">
          <a:xfrm>
            <a:off x="1871662" y="1524000"/>
            <a:ext cx="5091113" cy="1704975"/>
            <a:chOff x="1062" y="904"/>
            <a:chExt cx="3207" cy="1074"/>
          </a:xfrm>
          <a:solidFill>
            <a:schemeClr val="accent5">
              <a:lumMod val="75000"/>
            </a:schemeClr>
          </a:solidFill>
        </p:grpSpPr>
        <p:sp>
          <p:nvSpPr>
            <p:cNvPr id="22564" name="Text Box 13"/>
            <p:cNvSpPr txBox="1">
              <a:spLocks noChangeArrowheads="1"/>
            </p:cNvSpPr>
            <p:nvPr/>
          </p:nvSpPr>
          <p:spPr bwMode="auto">
            <a:xfrm>
              <a:off x="2032" y="904"/>
              <a:ext cx="1267" cy="288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2400" dirty="0">
                  <a:solidFill>
                    <a:schemeClr val="accent5">
                      <a:lumMod val="50000"/>
                    </a:schemeClr>
                  </a:solidFill>
                </a:rPr>
                <a:t>many-to-one</a:t>
              </a:r>
            </a:p>
          </p:txBody>
        </p:sp>
        <p:sp>
          <p:nvSpPr>
            <p:cNvPr id="22565" name="Line 14"/>
            <p:cNvSpPr>
              <a:spLocks noChangeShapeType="1"/>
            </p:cNvSpPr>
            <p:nvPr/>
          </p:nvSpPr>
          <p:spPr bwMode="auto">
            <a:xfrm>
              <a:off x="1069" y="1517"/>
              <a:ext cx="3193" cy="0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66" name="Line 17"/>
            <p:cNvSpPr>
              <a:spLocks noChangeShapeType="1"/>
            </p:cNvSpPr>
            <p:nvPr/>
          </p:nvSpPr>
          <p:spPr bwMode="auto">
            <a:xfrm>
              <a:off x="1062" y="1056"/>
              <a:ext cx="3207" cy="307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67" name="Line 19"/>
            <p:cNvSpPr>
              <a:spLocks noChangeShapeType="1"/>
            </p:cNvSpPr>
            <p:nvPr/>
          </p:nvSpPr>
          <p:spPr bwMode="auto">
            <a:xfrm flipV="1">
              <a:off x="1065" y="1670"/>
              <a:ext cx="3200" cy="308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3" name="Group 43"/>
          <p:cNvGrpSpPr>
            <a:grpSpLocks/>
          </p:cNvGrpSpPr>
          <p:nvPr/>
        </p:nvGrpSpPr>
        <p:grpSpPr bwMode="auto">
          <a:xfrm>
            <a:off x="747712" y="4341813"/>
            <a:ext cx="1046163" cy="1944687"/>
            <a:chOff x="354" y="2451"/>
            <a:chExt cx="659" cy="1225"/>
          </a:xfrm>
          <a:solidFill>
            <a:schemeClr val="accent5">
              <a:lumMod val="75000"/>
            </a:schemeClr>
          </a:solidFill>
        </p:grpSpPr>
        <p:sp>
          <p:nvSpPr>
            <p:cNvPr id="22561" name="Text Box 22"/>
            <p:cNvSpPr txBox="1">
              <a:spLocks noChangeArrowheads="1"/>
            </p:cNvSpPr>
            <p:nvPr/>
          </p:nvSpPr>
          <p:spPr bwMode="auto">
            <a:xfrm>
              <a:off x="354" y="2451"/>
              <a:ext cx="659" cy="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2400" b="0">
                  <a:solidFill>
                    <a:schemeClr val="tx1"/>
                  </a:solidFill>
                </a:rPr>
                <a:t>test 1</a:t>
              </a:r>
            </a:p>
          </p:txBody>
        </p:sp>
        <p:sp>
          <p:nvSpPr>
            <p:cNvPr id="22562" name="Text Box 23"/>
            <p:cNvSpPr txBox="1">
              <a:spLocks noChangeArrowheads="1"/>
            </p:cNvSpPr>
            <p:nvPr/>
          </p:nvSpPr>
          <p:spPr bwMode="auto">
            <a:xfrm>
              <a:off x="354" y="2920"/>
              <a:ext cx="659" cy="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2400" b="0">
                  <a:solidFill>
                    <a:schemeClr val="tx1"/>
                  </a:solidFill>
                </a:rPr>
                <a:t>test 2</a:t>
              </a:r>
            </a:p>
          </p:txBody>
        </p:sp>
        <p:sp>
          <p:nvSpPr>
            <p:cNvPr id="22563" name="Text Box 24"/>
            <p:cNvSpPr txBox="1">
              <a:spLocks noChangeArrowheads="1"/>
            </p:cNvSpPr>
            <p:nvPr/>
          </p:nvSpPr>
          <p:spPr bwMode="auto">
            <a:xfrm>
              <a:off x="354" y="3388"/>
              <a:ext cx="659" cy="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2400" b="0">
                  <a:solidFill>
                    <a:schemeClr val="tx1"/>
                  </a:solidFill>
                </a:rPr>
                <a:t>test 3</a:t>
              </a:r>
            </a:p>
          </p:txBody>
        </p:sp>
      </p:grpSp>
      <p:grpSp>
        <p:nvGrpSpPr>
          <p:cNvPr id="4" name="Group 44"/>
          <p:cNvGrpSpPr>
            <a:grpSpLocks/>
          </p:cNvGrpSpPr>
          <p:nvPr/>
        </p:nvGrpSpPr>
        <p:grpSpPr bwMode="auto">
          <a:xfrm>
            <a:off x="1971675" y="4170363"/>
            <a:ext cx="5076825" cy="1887537"/>
            <a:chOff x="1125" y="2343"/>
            <a:chExt cx="3198" cy="1189"/>
          </a:xfrm>
          <a:solidFill>
            <a:schemeClr val="accent5">
              <a:lumMod val="75000"/>
            </a:schemeClr>
          </a:solidFill>
        </p:grpSpPr>
        <p:sp>
          <p:nvSpPr>
            <p:cNvPr id="22551" name="Text Box 27"/>
            <p:cNvSpPr txBox="1">
              <a:spLocks noChangeArrowheads="1"/>
            </p:cNvSpPr>
            <p:nvPr/>
          </p:nvSpPr>
          <p:spPr bwMode="auto">
            <a:xfrm>
              <a:off x="2015" y="2343"/>
              <a:ext cx="1420" cy="288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2400" dirty="0">
                  <a:solidFill>
                    <a:schemeClr val="accent5">
                      <a:lumMod val="50000"/>
                    </a:schemeClr>
                  </a:solidFill>
                </a:rPr>
                <a:t>many-to-many</a:t>
              </a:r>
            </a:p>
          </p:txBody>
        </p:sp>
        <p:sp>
          <p:nvSpPr>
            <p:cNvPr id="22552" name="Line 28"/>
            <p:cNvSpPr>
              <a:spLocks noChangeShapeType="1"/>
            </p:cNvSpPr>
            <p:nvPr/>
          </p:nvSpPr>
          <p:spPr bwMode="auto">
            <a:xfrm>
              <a:off x="1128" y="3064"/>
              <a:ext cx="3193" cy="0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53" name="Line 29"/>
            <p:cNvSpPr>
              <a:spLocks noChangeShapeType="1"/>
            </p:cNvSpPr>
            <p:nvPr/>
          </p:nvSpPr>
          <p:spPr bwMode="auto">
            <a:xfrm>
              <a:off x="1131" y="2622"/>
              <a:ext cx="3190" cy="333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54" name="Line 30"/>
            <p:cNvSpPr>
              <a:spLocks noChangeShapeType="1"/>
            </p:cNvSpPr>
            <p:nvPr/>
          </p:nvSpPr>
          <p:spPr bwMode="auto">
            <a:xfrm flipV="1">
              <a:off x="1125" y="3166"/>
              <a:ext cx="3187" cy="340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55" name="Line 33"/>
            <p:cNvSpPr>
              <a:spLocks noChangeShapeType="1"/>
            </p:cNvSpPr>
            <p:nvPr/>
          </p:nvSpPr>
          <p:spPr bwMode="auto">
            <a:xfrm>
              <a:off x="1128" y="3532"/>
              <a:ext cx="3193" cy="0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56" name="Line 34"/>
            <p:cNvSpPr>
              <a:spLocks noChangeShapeType="1"/>
            </p:cNvSpPr>
            <p:nvPr/>
          </p:nvSpPr>
          <p:spPr bwMode="auto">
            <a:xfrm>
              <a:off x="1128" y="2595"/>
              <a:ext cx="3193" cy="0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57" name="Line 38"/>
            <p:cNvSpPr>
              <a:spLocks noChangeShapeType="1"/>
            </p:cNvSpPr>
            <p:nvPr/>
          </p:nvSpPr>
          <p:spPr bwMode="auto">
            <a:xfrm flipV="1">
              <a:off x="1133" y="2686"/>
              <a:ext cx="3190" cy="339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58" name="Line 39"/>
            <p:cNvSpPr>
              <a:spLocks noChangeShapeType="1"/>
            </p:cNvSpPr>
            <p:nvPr/>
          </p:nvSpPr>
          <p:spPr bwMode="auto">
            <a:xfrm>
              <a:off x="1133" y="3105"/>
              <a:ext cx="3184" cy="336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59" name="Line 40"/>
            <p:cNvSpPr>
              <a:spLocks noChangeShapeType="1"/>
            </p:cNvSpPr>
            <p:nvPr/>
          </p:nvSpPr>
          <p:spPr bwMode="auto">
            <a:xfrm flipV="1">
              <a:off x="1127" y="2776"/>
              <a:ext cx="3194" cy="701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560" name="Line 41"/>
            <p:cNvSpPr>
              <a:spLocks noChangeShapeType="1"/>
            </p:cNvSpPr>
            <p:nvPr/>
          </p:nvSpPr>
          <p:spPr bwMode="auto">
            <a:xfrm>
              <a:off x="1126" y="2647"/>
              <a:ext cx="3191" cy="710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" name="Group 47"/>
          <p:cNvGrpSpPr>
            <a:grpSpLocks/>
          </p:cNvGrpSpPr>
          <p:nvPr/>
        </p:nvGrpSpPr>
        <p:grpSpPr bwMode="auto">
          <a:xfrm>
            <a:off x="533400" y="4340226"/>
            <a:ext cx="8537575" cy="2338388"/>
            <a:chOff x="219" y="2450"/>
            <a:chExt cx="5378" cy="1473"/>
          </a:xfrm>
          <a:solidFill>
            <a:schemeClr val="accent5">
              <a:lumMod val="75000"/>
            </a:schemeClr>
          </a:solidFill>
        </p:grpSpPr>
        <p:grpSp>
          <p:nvGrpSpPr>
            <p:cNvPr id="22546" name="Group 45"/>
            <p:cNvGrpSpPr>
              <a:grpSpLocks/>
            </p:cNvGrpSpPr>
            <p:nvPr/>
          </p:nvGrpSpPr>
          <p:grpSpPr bwMode="auto">
            <a:xfrm>
              <a:off x="4364" y="2450"/>
              <a:ext cx="1094" cy="1226"/>
              <a:chOff x="4364" y="2450"/>
              <a:chExt cx="1094" cy="1226"/>
            </a:xfrm>
            <a:grpFill/>
          </p:grpSpPr>
          <p:sp>
            <p:nvSpPr>
              <p:cNvPr id="22548" name="Text Box 25"/>
              <p:cNvSpPr txBox="1">
                <a:spLocks noChangeArrowheads="1"/>
              </p:cNvSpPr>
              <p:nvPr/>
            </p:nvSpPr>
            <p:spPr bwMode="auto">
              <a:xfrm>
                <a:off x="4364" y="2450"/>
                <a:ext cx="1094" cy="288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2400" b="0">
                    <a:solidFill>
                      <a:schemeClr val="tx1"/>
                    </a:solidFill>
                  </a:rPr>
                  <a:t>Test Path 1</a:t>
                </a:r>
              </a:p>
            </p:txBody>
          </p:sp>
          <p:sp>
            <p:nvSpPr>
              <p:cNvPr id="22549" name="Text Box 31"/>
              <p:cNvSpPr txBox="1">
                <a:spLocks noChangeArrowheads="1"/>
              </p:cNvSpPr>
              <p:nvPr/>
            </p:nvSpPr>
            <p:spPr bwMode="auto">
              <a:xfrm>
                <a:off x="4364" y="2925"/>
                <a:ext cx="1094" cy="288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2400" b="0">
                    <a:solidFill>
                      <a:schemeClr val="tx1"/>
                    </a:solidFill>
                  </a:rPr>
                  <a:t>Test Path 2</a:t>
                </a:r>
              </a:p>
            </p:txBody>
          </p:sp>
          <p:sp>
            <p:nvSpPr>
              <p:cNvPr id="22550" name="Text Box 32"/>
              <p:cNvSpPr txBox="1">
                <a:spLocks noChangeArrowheads="1"/>
              </p:cNvSpPr>
              <p:nvPr/>
            </p:nvSpPr>
            <p:spPr bwMode="auto">
              <a:xfrm>
                <a:off x="4364" y="3388"/>
                <a:ext cx="1094" cy="288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2400" b="0">
                    <a:solidFill>
                      <a:schemeClr val="tx1"/>
                    </a:solidFill>
                  </a:rPr>
                  <a:t>Test Path 3</a:t>
                </a:r>
              </a:p>
            </p:txBody>
          </p:sp>
        </p:grpSp>
        <p:sp>
          <p:nvSpPr>
            <p:cNvPr id="22547" name="Text Box 42"/>
            <p:cNvSpPr txBox="1">
              <a:spLocks noChangeArrowheads="1"/>
            </p:cNvSpPr>
            <p:nvPr/>
          </p:nvSpPr>
          <p:spPr bwMode="auto">
            <a:xfrm>
              <a:off x="219" y="3652"/>
              <a:ext cx="5378" cy="271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2200" dirty="0">
                  <a:solidFill>
                    <a:schemeClr val="accent5">
                      <a:lumMod val="50000"/>
                    </a:schemeClr>
                  </a:solidFill>
                </a:rPr>
                <a:t>Non-deterministic software – a test can execute different test paths</a:t>
              </a:r>
            </a:p>
          </p:txBody>
        </p:sp>
      </p:grpSp>
      <p:grpSp>
        <p:nvGrpSpPr>
          <p:cNvPr id="7" name="Group 49"/>
          <p:cNvGrpSpPr>
            <a:grpSpLocks/>
          </p:cNvGrpSpPr>
          <p:nvPr/>
        </p:nvGrpSpPr>
        <p:grpSpPr bwMode="auto">
          <a:xfrm>
            <a:off x="609599" y="2085975"/>
            <a:ext cx="8316913" cy="1870075"/>
            <a:chOff x="267" y="1030"/>
            <a:chExt cx="5239" cy="1178"/>
          </a:xfrm>
          <a:solidFill>
            <a:schemeClr val="accent5">
              <a:lumMod val="75000"/>
            </a:schemeClr>
          </a:solidFill>
        </p:grpSpPr>
        <p:grpSp>
          <p:nvGrpSpPr>
            <p:cNvPr id="22542" name="Group 46"/>
            <p:cNvGrpSpPr>
              <a:grpSpLocks/>
            </p:cNvGrpSpPr>
            <p:nvPr/>
          </p:nvGrpSpPr>
          <p:grpSpPr bwMode="auto">
            <a:xfrm>
              <a:off x="267" y="1030"/>
              <a:ext cx="5239" cy="1162"/>
              <a:chOff x="267" y="1030"/>
              <a:chExt cx="5239" cy="1162"/>
            </a:xfrm>
            <a:grpFill/>
          </p:grpSpPr>
          <p:sp>
            <p:nvSpPr>
              <p:cNvPr id="22544" name="Text Box 12"/>
              <p:cNvSpPr txBox="1">
                <a:spLocks noChangeArrowheads="1"/>
              </p:cNvSpPr>
              <p:nvPr/>
            </p:nvSpPr>
            <p:spPr bwMode="auto">
              <a:xfrm>
                <a:off x="4364" y="1030"/>
                <a:ext cx="659" cy="52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2400" b="0" dirty="0">
                    <a:solidFill>
                      <a:schemeClr val="tx1"/>
                    </a:solidFill>
                  </a:rPr>
                  <a:t>Test Path</a:t>
                </a:r>
              </a:p>
            </p:txBody>
          </p:sp>
          <p:sp>
            <p:nvSpPr>
              <p:cNvPr id="22545" name="Text Box 21"/>
              <p:cNvSpPr txBox="1">
                <a:spLocks noChangeArrowheads="1"/>
              </p:cNvSpPr>
              <p:nvPr/>
            </p:nvSpPr>
            <p:spPr bwMode="auto">
              <a:xfrm>
                <a:off x="267" y="1921"/>
                <a:ext cx="5239" cy="271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squar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2200" dirty="0">
                    <a:solidFill>
                      <a:schemeClr val="accent5">
                        <a:lumMod val="50000"/>
                      </a:schemeClr>
                    </a:solidFill>
                  </a:rPr>
                  <a:t>Deterministic software – a test always executes the same test path</a:t>
                </a:r>
              </a:p>
            </p:txBody>
          </p:sp>
        </p:grpSp>
        <p:sp>
          <p:nvSpPr>
            <p:cNvPr id="22543" name="Line 48"/>
            <p:cNvSpPr>
              <a:spLocks noChangeShapeType="1"/>
            </p:cNvSpPr>
            <p:nvPr/>
          </p:nvSpPr>
          <p:spPr bwMode="auto">
            <a:xfrm flipV="1">
              <a:off x="354" y="2192"/>
              <a:ext cx="5152" cy="16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6467578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Testing and Covering Graphs</a:t>
            </a:r>
          </a:p>
        </p:txBody>
      </p:sp>
      <p:sp>
        <p:nvSpPr>
          <p:cNvPr id="23558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229600" cy="4530725"/>
          </a:xfrm>
        </p:spPr>
        <p:txBody>
          <a:bodyPr/>
          <a:lstStyle/>
          <a:p>
            <a:r>
              <a:rPr lang="en-US" altLang="en-US" dirty="0" smtClean="0"/>
              <a:t>We use graphs in testing as follows:</a:t>
            </a:r>
          </a:p>
          <a:p>
            <a:pPr lvl="1"/>
            <a:r>
              <a:rPr lang="en-US" altLang="en-US" sz="1800" dirty="0" smtClean="0"/>
              <a:t>Developing a model of the software as a graph</a:t>
            </a:r>
          </a:p>
          <a:p>
            <a:pPr lvl="1"/>
            <a:r>
              <a:rPr lang="en-US" altLang="en-US" sz="1800" dirty="0" smtClean="0"/>
              <a:t>Requiring tests to visit or </a:t>
            </a:r>
            <a:r>
              <a:rPr lang="en-US" altLang="en-US" sz="1800" i="1" dirty="0" smtClean="0">
                <a:solidFill>
                  <a:srgbClr val="FF5935"/>
                </a:solidFill>
              </a:rPr>
              <a:t>tour specific </a:t>
            </a:r>
            <a:r>
              <a:rPr lang="en-US" altLang="en-US" sz="1800" dirty="0" smtClean="0"/>
              <a:t>sets of </a:t>
            </a:r>
            <a:r>
              <a:rPr lang="en-US" altLang="en-US" sz="1800" i="1" dirty="0">
                <a:solidFill>
                  <a:srgbClr val="FF5935"/>
                </a:solidFill>
              </a:rPr>
              <a:t>nodes</a:t>
            </a:r>
            <a:r>
              <a:rPr lang="en-US" altLang="en-US" sz="1800" dirty="0" smtClean="0"/>
              <a:t>, </a:t>
            </a:r>
            <a:r>
              <a:rPr lang="en-US" altLang="en-US" sz="1800" i="1" dirty="0">
                <a:solidFill>
                  <a:srgbClr val="FF5935"/>
                </a:solidFill>
              </a:rPr>
              <a:t>edges</a:t>
            </a:r>
            <a:r>
              <a:rPr lang="en-US" altLang="en-US" sz="1800" dirty="0" smtClean="0"/>
              <a:t> or </a:t>
            </a:r>
            <a:r>
              <a:rPr lang="en-US" altLang="en-US" sz="1800" i="1" dirty="0" err="1">
                <a:solidFill>
                  <a:srgbClr val="FF5935"/>
                </a:solidFill>
              </a:rPr>
              <a:t>subpaths</a:t>
            </a:r>
            <a:endParaRPr lang="en-US" altLang="en-US" sz="1800" i="1" dirty="0">
              <a:solidFill>
                <a:srgbClr val="FF5935"/>
              </a:solidFill>
            </a:endParaRPr>
          </a:p>
        </p:txBody>
      </p:sp>
      <p:sp>
        <p:nvSpPr>
          <p:cNvPr id="160772" name="Rectangle 4"/>
          <p:cNvSpPr>
            <a:spLocks noChangeArrowheads="1"/>
          </p:cNvSpPr>
          <p:nvPr/>
        </p:nvSpPr>
        <p:spPr bwMode="auto">
          <a:xfrm>
            <a:off x="962025" y="3086100"/>
            <a:ext cx="8029575" cy="179070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b="0" u="sng" dirty="0">
                <a:solidFill>
                  <a:schemeClr val="tx2"/>
                </a:solidFill>
              </a:rPr>
              <a:t>Test Requirements</a:t>
            </a:r>
            <a:r>
              <a:rPr lang="en-US" altLang="en-US" b="0" dirty="0">
                <a:solidFill>
                  <a:schemeClr val="tx2"/>
                </a:solidFill>
              </a:rPr>
              <a:t> (TR</a:t>
            </a:r>
            <a:r>
              <a:rPr lang="en-US" altLang="en-US" b="0" dirty="0" smtClean="0">
                <a:solidFill>
                  <a:schemeClr val="tx2"/>
                </a:solidFill>
              </a:rPr>
              <a:t>)</a:t>
            </a:r>
            <a:r>
              <a:rPr lang="en-US" altLang="en-US" b="0" dirty="0" smtClean="0">
                <a:solidFill>
                  <a:schemeClr val="tx1"/>
                </a:solidFill>
              </a:rPr>
              <a:t>: </a:t>
            </a:r>
            <a:r>
              <a:rPr lang="en-US" altLang="en-US" b="0" dirty="0">
                <a:solidFill>
                  <a:schemeClr val="tx1"/>
                </a:solidFill>
              </a:rPr>
              <a:t>Describe properties of test paths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b="0" u="sng" dirty="0">
                <a:solidFill>
                  <a:schemeClr val="tx2"/>
                </a:solidFill>
              </a:rPr>
              <a:t>Test </a:t>
            </a:r>
            <a:r>
              <a:rPr lang="en-US" altLang="en-US" b="0" u="sng" dirty="0" smtClean="0">
                <a:solidFill>
                  <a:schemeClr val="tx2"/>
                </a:solidFill>
              </a:rPr>
              <a:t>Criterion</a:t>
            </a:r>
            <a:r>
              <a:rPr lang="en-US" altLang="en-US" b="0" dirty="0" smtClean="0">
                <a:solidFill>
                  <a:schemeClr val="tx1"/>
                </a:solidFill>
              </a:rPr>
              <a:t>: </a:t>
            </a:r>
            <a:r>
              <a:rPr lang="en-US" altLang="en-US" b="0" dirty="0">
                <a:solidFill>
                  <a:schemeClr val="tx1"/>
                </a:solidFill>
              </a:rPr>
              <a:t>Rules that define test requirements</a:t>
            </a:r>
          </a:p>
          <a:p>
            <a:pPr algn="just"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b="0" u="sng" dirty="0" smtClean="0">
                <a:solidFill>
                  <a:schemeClr val="tx2"/>
                </a:solidFill>
              </a:rPr>
              <a:t>Satisfaction</a:t>
            </a:r>
            <a:r>
              <a:rPr lang="en-US" altLang="en-US" b="0" dirty="0" smtClean="0">
                <a:solidFill>
                  <a:schemeClr val="tx1"/>
                </a:solidFill>
              </a:rPr>
              <a:t>: </a:t>
            </a:r>
            <a:r>
              <a:rPr lang="en-US" altLang="en-US" b="0" i="1" dirty="0">
                <a:solidFill>
                  <a:schemeClr val="tx1"/>
                </a:solidFill>
              </a:rPr>
              <a:t>Given a set TR of test requirements for a criterion C, a set of tests T satisfies C on a graph if and only if for every test requirement in TR, there is a test path in path(T) that meets the test requirement </a:t>
            </a:r>
            <a:r>
              <a:rPr lang="en-US" altLang="en-US" b="0" i="1" dirty="0" err="1">
                <a:solidFill>
                  <a:schemeClr val="tx1"/>
                </a:solidFill>
              </a:rPr>
              <a:t>tr</a:t>
            </a:r>
            <a:endParaRPr lang="en-US" altLang="en-US" b="0" i="1" dirty="0">
              <a:solidFill>
                <a:schemeClr val="tx1"/>
              </a:solidFill>
            </a:endParaRPr>
          </a:p>
        </p:txBody>
      </p:sp>
      <p:sp>
        <p:nvSpPr>
          <p:cNvPr id="160773" name="Rectangle 5"/>
          <p:cNvSpPr>
            <a:spLocks noChangeArrowheads="1"/>
          </p:cNvSpPr>
          <p:nvPr/>
        </p:nvSpPr>
        <p:spPr bwMode="auto">
          <a:xfrm>
            <a:off x="962025" y="5105400"/>
            <a:ext cx="8029575" cy="1425575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b="0" u="sng" dirty="0">
                <a:solidFill>
                  <a:schemeClr val="tx2"/>
                </a:solidFill>
              </a:rPr>
              <a:t>Structural Coverage </a:t>
            </a:r>
            <a:r>
              <a:rPr lang="en-US" altLang="en-US" b="0" u="sng" dirty="0" smtClean="0">
                <a:solidFill>
                  <a:schemeClr val="tx2"/>
                </a:solidFill>
              </a:rPr>
              <a:t>Criteria</a:t>
            </a:r>
            <a:r>
              <a:rPr lang="en-US" altLang="en-US" b="0" dirty="0" smtClean="0">
                <a:solidFill>
                  <a:schemeClr val="tx1"/>
                </a:solidFill>
              </a:rPr>
              <a:t>: </a:t>
            </a:r>
            <a:r>
              <a:rPr lang="en-US" altLang="en-US" b="0" dirty="0">
                <a:solidFill>
                  <a:schemeClr val="tx1"/>
                </a:solidFill>
              </a:rPr>
              <a:t>Defined on a graph just in terms of nodes and edges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b="0" u="sng" dirty="0">
                <a:solidFill>
                  <a:schemeClr val="tx2"/>
                </a:solidFill>
              </a:rPr>
              <a:t>Data Flow Coverage </a:t>
            </a:r>
            <a:r>
              <a:rPr lang="en-US" altLang="en-US" b="0" u="sng" dirty="0" smtClean="0">
                <a:solidFill>
                  <a:schemeClr val="tx2"/>
                </a:solidFill>
              </a:rPr>
              <a:t>Criteria</a:t>
            </a:r>
            <a:r>
              <a:rPr lang="en-US" altLang="en-US" b="0" dirty="0" smtClean="0">
                <a:solidFill>
                  <a:schemeClr val="tx1"/>
                </a:solidFill>
              </a:rPr>
              <a:t>: </a:t>
            </a:r>
            <a:r>
              <a:rPr lang="en-US" altLang="en-US" b="0" dirty="0">
                <a:solidFill>
                  <a:schemeClr val="tx1"/>
                </a:solidFill>
              </a:rPr>
              <a:t>Requires a graph to be annotated with references to variables</a:t>
            </a:r>
          </a:p>
        </p:txBody>
      </p:sp>
    </p:spTree>
    <p:extLst>
      <p:ext uri="{BB962C8B-B14F-4D97-AF65-F5344CB8AC3E}">
        <p14:creationId xmlns:p14="http://schemas.microsoft.com/office/powerpoint/2010/main" val="41220432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7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07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7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07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0772" grpId="0" animBg="1"/>
      <p:bldP spid="160773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Node and Edge Coverage</a:t>
            </a:r>
            <a:r>
              <a:rPr lang="en-US" altLang="en-US" sz="2800" dirty="0" smtClean="0"/>
              <a:t> (1/2)</a:t>
            </a:r>
          </a:p>
        </p:txBody>
      </p:sp>
      <p:sp>
        <p:nvSpPr>
          <p:cNvPr id="2458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The first (and simplest) two criteria require that each node and edge in a graph be executed </a:t>
            </a:r>
          </a:p>
        </p:txBody>
      </p:sp>
      <p:sp>
        <p:nvSpPr>
          <p:cNvPr id="169988" name="Text Box 4"/>
          <p:cNvSpPr txBox="1">
            <a:spLocks noChangeArrowheads="1"/>
          </p:cNvSpPr>
          <p:nvPr/>
        </p:nvSpPr>
        <p:spPr bwMode="auto">
          <a:xfrm>
            <a:off x="685800" y="3147824"/>
            <a:ext cx="8305800" cy="1154162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300" u="sng" dirty="0">
                <a:solidFill>
                  <a:schemeClr val="tx2"/>
                </a:solidFill>
              </a:rPr>
              <a:t>Node Coverage (NC</a:t>
            </a:r>
            <a:r>
              <a:rPr lang="en-US" sz="2300" u="sng" dirty="0" smtClean="0">
                <a:solidFill>
                  <a:schemeClr val="tx2"/>
                </a:solidFill>
              </a:rPr>
              <a:t>)</a:t>
            </a:r>
            <a:r>
              <a:rPr lang="en-US" sz="2300" dirty="0" smtClean="0">
                <a:solidFill>
                  <a:schemeClr val="tx2"/>
                </a:solidFill>
              </a:rPr>
              <a:t>: </a:t>
            </a:r>
            <a:r>
              <a:rPr lang="en-US" sz="2300" dirty="0">
                <a:solidFill>
                  <a:schemeClr val="tx2"/>
                </a:solidFill>
              </a:rPr>
              <a:t>Test set </a:t>
            </a:r>
            <a:r>
              <a:rPr lang="en-US" sz="2300" i="1" dirty="0">
                <a:solidFill>
                  <a:schemeClr val="tx2"/>
                </a:solidFill>
              </a:rPr>
              <a:t>T</a:t>
            </a:r>
            <a:r>
              <a:rPr lang="en-US" sz="2300" dirty="0">
                <a:solidFill>
                  <a:schemeClr val="tx2"/>
                </a:solidFill>
              </a:rPr>
              <a:t> satisfies node coverage on graph </a:t>
            </a:r>
            <a:r>
              <a:rPr lang="en-US" sz="2300" i="1" dirty="0">
                <a:solidFill>
                  <a:schemeClr val="tx2"/>
                </a:solidFill>
              </a:rPr>
              <a:t>G</a:t>
            </a:r>
            <a:r>
              <a:rPr lang="en-US" sz="2300" dirty="0">
                <a:solidFill>
                  <a:schemeClr val="tx2"/>
                </a:solidFill>
              </a:rPr>
              <a:t> </a:t>
            </a:r>
            <a:r>
              <a:rPr lang="en-US" sz="2300" dirty="0" err="1">
                <a:solidFill>
                  <a:schemeClr val="tx2"/>
                </a:solidFill>
              </a:rPr>
              <a:t>iff</a:t>
            </a:r>
            <a:r>
              <a:rPr lang="en-US" sz="2300" dirty="0">
                <a:solidFill>
                  <a:schemeClr val="tx2"/>
                </a:solidFill>
              </a:rPr>
              <a:t> for every syntactically reachable node </a:t>
            </a:r>
            <a:r>
              <a:rPr lang="en-US" sz="2300" i="1" dirty="0">
                <a:solidFill>
                  <a:schemeClr val="tx2"/>
                </a:solidFill>
              </a:rPr>
              <a:t>n</a:t>
            </a:r>
            <a:r>
              <a:rPr lang="en-US" sz="2300" dirty="0">
                <a:solidFill>
                  <a:schemeClr val="tx2"/>
                </a:solidFill>
              </a:rPr>
              <a:t> in </a:t>
            </a:r>
            <a:r>
              <a:rPr lang="en-US" sz="2300" i="1" dirty="0">
                <a:solidFill>
                  <a:schemeClr val="tx2"/>
                </a:solidFill>
              </a:rPr>
              <a:t>N</a:t>
            </a:r>
            <a:r>
              <a:rPr lang="en-US" sz="2300" dirty="0">
                <a:solidFill>
                  <a:schemeClr val="tx2"/>
                </a:solidFill>
              </a:rPr>
              <a:t>, there is some path </a:t>
            </a:r>
            <a:r>
              <a:rPr lang="en-US" sz="2300" i="1" dirty="0">
                <a:solidFill>
                  <a:schemeClr val="tx2"/>
                </a:solidFill>
              </a:rPr>
              <a:t>p</a:t>
            </a:r>
            <a:r>
              <a:rPr lang="en-US" sz="2300" dirty="0">
                <a:solidFill>
                  <a:schemeClr val="tx2"/>
                </a:solidFill>
              </a:rPr>
              <a:t> in </a:t>
            </a:r>
            <a:r>
              <a:rPr lang="en-US" sz="2300" i="1" dirty="0">
                <a:solidFill>
                  <a:schemeClr val="tx2"/>
                </a:solidFill>
              </a:rPr>
              <a:t>path(T)</a:t>
            </a:r>
            <a:r>
              <a:rPr lang="en-US" sz="2300" dirty="0">
                <a:solidFill>
                  <a:schemeClr val="tx2"/>
                </a:solidFill>
              </a:rPr>
              <a:t> such that </a:t>
            </a:r>
            <a:r>
              <a:rPr lang="en-US" sz="2300" i="1" dirty="0">
                <a:solidFill>
                  <a:schemeClr val="tx2"/>
                </a:solidFill>
              </a:rPr>
              <a:t>p</a:t>
            </a:r>
            <a:r>
              <a:rPr lang="en-US" sz="2300" dirty="0">
                <a:solidFill>
                  <a:schemeClr val="tx2"/>
                </a:solidFill>
              </a:rPr>
              <a:t> visits </a:t>
            </a:r>
            <a:r>
              <a:rPr lang="en-US" sz="2300" i="1" dirty="0">
                <a:solidFill>
                  <a:schemeClr val="tx2"/>
                </a:solidFill>
              </a:rPr>
              <a:t>n</a:t>
            </a:r>
            <a:r>
              <a:rPr lang="en-US" sz="2300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169989" name="Text Box 5"/>
          <p:cNvSpPr txBox="1">
            <a:spLocks noChangeArrowheads="1"/>
          </p:cNvSpPr>
          <p:nvPr/>
        </p:nvSpPr>
        <p:spPr bwMode="auto">
          <a:xfrm>
            <a:off x="685800" y="5497324"/>
            <a:ext cx="8305800" cy="446276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300" u="sng" dirty="0">
                <a:solidFill>
                  <a:schemeClr val="tx2"/>
                </a:solidFill>
              </a:rPr>
              <a:t>Node Coverage (NC</a:t>
            </a:r>
            <a:r>
              <a:rPr lang="en-US" sz="2300" u="sng" dirty="0" smtClean="0">
                <a:solidFill>
                  <a:schemeClr val="tx2"/>
                </a:solidFill>
              </a:rPr>
              <a:t>)</a:t>
            </a:r>
            <a:r>
              <a:rPr lang="en-US" sz="2300" dirty="0" smtClean="0">
                <a:solidFill>
                  <a:schemeClr val="tx2"/>
                </a:solidFill>
              </a:rPr>
              <a:t>: </a:t>
            </a:r>
            <a:r>
              <a:rPr lang="en-US" sz="2300" dirty="0">
                <a:solidFill>
                  <a:schemeClr val="tx2"/>
                </a:solidFill>
              </a:rPr>
              <a:t>TR contains each reachable node in G.</a:t>
            </a:r>
          </a:p>
        </p:txBody>
      </p:sp>
      <p:sp>
        <p:nvSpPr>
          <p:cNvPr id="169990" name="Rectangle 6"/>
          <p:cNvSpPr>
            <a:spLocks noChangeArrowheads="1"/>
          </p:cNvSpPr>
          <p:nvPr/>
        </p:nvSpPr>
        <p:spPr bwMode="auto">
          <a:xfrm>
            <a:off x="733425" y="4436874"/>
            <a:ext cx="8258175" cy="755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marL="0" indent="0">
              <a:lnSpc>
                <a:spcPct val="90000"/>
              </a:lnSpc>
              <a:spcBef>
                <a:spcPct val="30000"/>
              </a:spcBef>
              <a:buSzPct val="85000"/>
            </a:pPr>
            <a:r>
              <a:rPr lang="en-US" altLang="en-US" sz="2800" b="0" dirty="0">
                <a:solidFill>
                  <a:schemeClr val="tx1"/>
                </a:solidFill>
              </a:rPr>
              <a:t>This statement is a bit cumbersome, so we abbreviate it in terms of the set of test requirements </a:t>
            </a:r>
          </a:p>
        </p:txBody>
      </p:sp>
    </p:spTree>
    <p:extLst>
      <p:ext uri="{BB962C8B-B14F-4D97-AF65-F5344CB8AC3E}">
        <p14:creationId xmlns:p14="http://schemas.microsoft.com/office/powerpoint/2010/main" val="42410127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699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699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699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9988" grpId="0" animBg="1" autoUpdateAnimBg="0"/>
      <p:bldP spid="169989" grpId="0" animBg="1" autoUpdateAnimBg="0"/>
      <p:bldP spid="169990" grpId="0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Node and Edge Coverage</a:t>
            </a:r>
            <a:r>
              <a:rPr lang="en-US" altLang="en-US" sz="2800" dirty="0" smtClean="0"/>
              <a:t> (2/2)</a:t>
            </a:r>
          </a:p>
        </p:txBody>
      </p:sp>
      <p:sp>
        <p:nvSpPr>
          <p:cNvPr id="2560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mtClean="0"/>
              <a:t>Edge coverage is slightly stronger than node coverage </a:t>
            </a:r>
          </a:p>
        </p:txBody>
      </p:sp>
      <p:sp>
        <p:nvSpPr>
          <p:cNvPr id="168965" name="Text Box 5"/>
          <p:cNvSpPr txBox="1">
            <a:spLocks noChangeArrowheads="1"/>
          </p:cNvSpPr>
          <p:nvPr/>
        </p:nvSpPr>
        <p:spPr bwMode="auto">
          <a:xfrm>
            <a:off x="914400" y="2583358"/>
            <a:ext cx="7924800" cy="769441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Edge Coverage (EC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TR contains each reachable path of length up to 1, inclusive, in G.</a:t>
            </a:r>
          </a:p>
        </p:txBody>
      </p:sp>
      <p:sp>
        <p:nvSpPr>
          <p:cNvPr id="168968" name="Rectangle 8"/>
          <p:cNvSpPr>
            <a:spLocks noChangeArrowheads="1"/>
          </p:cNvSpPr>
          <p:nvPr/>
        </p:nvSpPr>
        <p:spPr bwMode="auto">
          <a:xfrm>
            <a:off x="885826" y="3506788"/>
            <a:ext cx="8121650" cy="5318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The “length up to 1” allows for graphs with one node and no edges</a:t>
            </a:r>
          </a:p>
        </p:txBody>
      </p:sp>
      <p:sp>
        <p:nvSpPr>
          <p:cNvPr id="168969" name="Rectangle 9"/>
          <p:cNvSpPr>
            <a:spLocks noChangeArrowheads="1"/>
          </p:cNvSpPr>
          <p:nvPr/>
        </p:nvSpPr>
        <p:spPr bwMode="auto">
          <a:xfrm>
            <a:off x="914400" y="3962400"/>
            <a:ext cx="8121650" cy="755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NC and EC are only different when there is an edge and another </a:t>
            </a:r>
            <a:r>
              <a:rPr lang="en-US" altLang="en-US" sz="2200" b="0" dirty="0" err="1">
                <a:solidFill>
                  <a:schemeClr val="tx1"/>
                </a:solidFill>
              </a:rPr>
              <a:t>subpath</a:t>
            </a:r>
            <a:r>
              <a:rPr lang="en-US" altLang="en-US" sz="2200" b="0" dirty="0">
                <a:solidFill>
                  <a:schemeClr val="tx1"/>
                </a:solidFill>
              </a:rPr>
              <a:t> between a pair of nodes (as in an “</a:t>
            </a:r>
            <a:r>
              <a:rPr lang="en-US" altLang="en-US" sz="2200" b="0" dirty="0">
                <a:solidFill>
                  <a:schemeClr val="tx1"/>
                </a:solidFill>
                <a:latin typeface="Arial" pitchFamily="34" charset="0"/>
              </a:rPr>
              <a:t>if-else</a:t>
            </a:r>
            <a:r>
              <a:rPr lang="en-US" altLang="en-US" sz="2200" b="0" dirty="0">
                <a:solidFill>
                  <a:schemeClr val="tx1"/>
                </a:solidFill>
              </a:rPr>
              <a:t>” statement)</a:t>
            </a:r>
          </a:p>
        </p:txBody>
      </p:sp>
      <p:sp>
        <p:nvSpPr>
          <p:cNvPr id="169003" name="Text Box 43"/>
          <p:cNvSpPr txBox="1">
            <a:spLocks noChangeArrowheads="1"/>
          </p:cNvSpPr>
          <p:nvPr/>
        </p:nvSpPr>
        <p:spPr bwMode="auto">
          <a:xfrm>
            <a:off x="3632200" y="4695825"/>
            <a:ext cx="4999037" cy="193992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b="0" u="sng" dirty="0">
                <a:solidFill>
                  <a:schemeClr val="tx1"/>
                </a:solidFill>
              </a:rPr>
              <a:t>Node </a:t>
            </a:r>
            <a:r>
              <a:rPr lang="en-US" altLang="en-US" b="0" u="sng" dirty="0" smtClean="0">
                <a:solidFill>
                  <a:schemeClr val="tx1"/>
                </a:solidFill>
              </a:rPr>
              <a:t>Coverage</a:t>
            </a:r>
            <a:r>
              <a:rPr lang="en-US" altLang="en-US" b="0" dirty="0" smtClean="0">
                <a:solidFill>
                  <a:schemeClr val="tx1"/>
                </a:solidFill>
              </a:rPr>
              <a:t>: </a:t>
            </a:r>
            <a:r>
              <a:rPr lang="en-US" altLang="en-US" b="0" dirty="0">
                <a:solidFill>
                  <a:schemeClr val="tx1"/>
                </a:solidFill>
              </a:rPr>
              <a:t>TR = { 0, 1, 2 }</a:t>
            </a:r>
          </a:p>
          <a:p>
            <a:r>
              <a:rPr lang="en-US" altLang="en-US" b="0" dirty="0">
                <a:solidFill>
                  <a:schemeClr val="tx1"/>
                </a:solidFill>
              </a:rPr>
              <a:t>                             Test Path = [ 0, 1, 2 ]</a:t>
            </a:r>
          </a:p>
          <a:p>
            <a:endParaRPr lang="en-US" altLang="en-US" b="0" dirty="0">
              <a:solidFill>
                <a:schemeClr val="tx1"/>
              </a:solidFill>
            </a:endParaRPr>
          </a:p>
          <a:p>
            <a:r>
              <a:rPr lang="en-US" altLang="en-US" b="0" u="sng" dirty="0">
                <a:solidFill>
                  <a:schemeClr val="tx1"/>
                </a:solidFill>
              </a:rPr>
              <a:t>Edge </a:t>
            </a:r>
            <a:r>
              <a:rPr lang="en-US" altLang="en-US" b="0" u="sng" dirty="0" smtClean="0">
                <a:solidFill>
                  <a:schemeClr val="tx1"/>
                </a:solidFill>
              </a:rPr>
              <a:t>Coverage</a:t>
            </a:r>
            <a:r>
              <a:rPr lang="en-US" altLang="en-US" b="0" dirty="0" smtClean="0">
                <a:solidFill>
                  <a:schemeClr val="tx1"/>
                </a:solidFill>
              </a:rPr>
              <a:t>: </a:t>
            </a:r>
            <a:r>
              <a:rPr lang="en-US" altLang="en-US" b="0" dirty="0">
                <a:solidFill>
                  <a:schemeClr val="tx1"/>
                </a:solidFill>
              </a:rPr>
              <a:t>TR = { (0,1), (0, 2), (1, 2) }</a:t>
            </a:r>
          </a:p>
          <a:p>
            <a:r>
              <a:rPr lang="en-US" altLang="en-US" b="0" dirty="0">
                <a:solidFill>
                  <a:schemeClr val="tx1"/>
                </a:solidFill>
              </a:rPr>
              <a:t>                             Test Paths = [ 0, 1, 2 ]</a:t>
            </a:r>
          </a:p>
          <a:p>
            <a:r>
              <a:rPr lang="en-US" altLang="en-US" b="0" dirty="0">
                <a:solidFill>
                  <a:schemeClr val="tx1"/>
                </a:solidFill>
              </a:rPr>
              <a:t>                                                   [ 0, 2 ]</a:t>
            </a:r>
          </a:p>
        </p:txBody>
      </p:sp>
      <p:grpSp>
        <p:nvGrpSpPr>
          <p:cNvPr id="2" name="Group 47"/>
          <p:cNvGrpSpPr>
            <a:grpSpLocks/>
          </p:cNvGrpSpPr>
          <p:nvPr/>
        </p:nvGrpSpPr>
        <p:grpSpPr bwMode="auto">
          <a:xfrm>
            <a:off x="1752600" y="4648200"/>
            <a:ext cx="1436687" cy="1749425"/>
            <a:chOff x="979" y="2843"/>
            <a:chExt cx="905" cy="1102"/>
          </a:xfrm>
          <a:solidFill>
            <a:schemeClr val="accent5">
              <a:lumMod val="75000"/>
            </a:schemeClr>
          </a:solidFill>
        </p:grpSpPr>
        <p:grpSp>
          <p:nvGrpSpPr>
            <p:cNvPr id="25612" name="Group 11"/>
            <p:cNvGrpSpPr>
              <a:grpSpLocks/>
            </p:cNvGrpSpPr>
            <p:nvPr/>
          </p:nvGrpSpPr>
          <p:grpSpPr bwMode="auto">
            <a:xfrm>
              <a:off x="979" y="3344"/>
              <a:ext cx="350" cy="296"/>
              <a:chOff x="4288" y="1746"/>
              <a:chExt cx="350" cy="296"/>
            </a:xfrm>
            <a:grpFill/>
          </p:grpSpPr>
          <p:sp>
            <p:nvSpPr>
              <p:cNvPr id="25624" name="Oval 12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5625" name="Text Box 13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grpSp>
          <p:nvGrpSpPr>
            <p:cNvPr id="25613" name="Group 14"/>
            <p:cNvGrpSpPr>
              <a:grpSpLocks/>
            </p:cNvGrpSpPr>
            <p:nvPr/>
          </p:nvGrpSpPr>
          <p:grpSpPr bwMode="auto">
            <a:xfrm>
              <a:off x="1504" y="3037"/>
              <a:ext cx="380" cy="908"/>
              <a:chOff x="1346" y="2965"/>
              <a:chExt cx="380" cy="908"/>
            </a:xfrm>
            <a:grpFill/>
          </p:grpSpPr>
          <p:grpSp>
            <p:nvGrpSpPr>
              <p:cNvPr id="25618" name="Group 15"/>
              <p:cNvGrpSpPr>
                <a:grpSpLocks/>
              </p:cNvGrpSpPr>
              <p:nvPr/>
            </p:nvGrpSpPr>
            <p:grpSpPr bwMode="auto">
              <a:xfrm>
                <a:off x="1346" y="3577"/>
                <a:ext cx="350" cy="296"/>
                <a:chOff x="4738" y="2684"/>
                <a:chExt cx="350" cy="296"/>
              </a:xfrm>
              <a:grpFill/>
            </p:grpSpPr>
            <p:sp>
              <p:nvSpPr>
                <p:cNvPr id="25622" name="Oval 16"/>
                <p:cNvSpPr>
                  <a:spLocks noChangeArrowheads="1"/>
                </p:cNvSpPr>
                <p:nvPr/>
              </p:nvSpPr>
              <p:spPr bwMode="auto">
                <a:xfrm>
                  <a:off x="47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25623" name="Text Box 17"/>
                <p:cNvSpPr txBox="1">
                  <a:spLocks noChangeArrowheads="1"/>
                </p:cNvSpPr>
                <p:nvPr/>
              </p:nvSpPr>
              <p:spPr bwMode="auto">
                <a:xfrm>
                  <a:off x="48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2</a:t>
                  </a:r>
                </a:p>
              </p:txBody>
            </p:sp>
          </p:grpSp>
          <p:grpSp>
            <p:nvGrpSpPr>
              <p:cNvPr id="25619" name="Group 18"/>
              <p:cNvGrpSpPr>
                <a:grpSpLocks/>
              </p:cNvGrpSpPr>
              <p:nvPr/>
            </p:nvGrpSpPr>
            <p:grpSpPr bwMode="auto">
              <a:xfrm>
                <a:off x="1376" y="2965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25620" name="Oval 19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25621" name="Text Box 20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0</a:t>
                  </a:r>
                </a:p>
              </p:txBody>
            </p:sp>
          </p:grpSp>
        </p:grpSp>
        <p:sp>
          <p:nvSpPr>
            <p:cNvPr id="25614" name="Line 24"/>
            <p:cNvSpPr>
              <a:spLocks noChangeShapeType="1"/>
            </p:cNvSpPr>
            <p:nvPr/>
          </p:nvSpPr>
          <p:spPr bwMode="auto">
            <a:xfrm flipV="1">
              <a:off x="1324" y="3264"/>
              <a:ext cx="250" cy="16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arrow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5615" name="Line 39"/>
            <p:cNvSpPr>
              <a:spLocks noChangeShapeType="1"/>
            </p:cNvSpPr>
            <p:nvPr/>
          </p:nvSpPr>
          <p:spPr bwMode="auto">
            <a:xfrm>
              <a:off x="1304" y="3588"/>
              <a:ext cx="218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5616" name="Line 44"/>
            <p:cNvSpPr>
              <a:spLocks noChangeShapeType="1"/>
            </p:cNvSpPr>
            <p:nvPr/>
          </p:nvSpPr>
          <p:spPr bwMode="auto">
            <a:xfrm>
              <a:off x="1694" y="3335"/>
              <a:ext cx="0" cy="314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5617" name="Line 45"/>
            <p:cNvSpPr>
              <a:spLocks noChangeShapeType="1"/>
            </p:cNvSpPr>
            <p:nvPr/>
          </p:nvSpPr>
          <p:spPr bwMode="auto">
            <a:xfrm>
              <a:off x="1694" y="2843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1655080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689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689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689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0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1690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8965" grpId="0" animBg="1" autoUpdateAnimBg="0"/>
      <p:bldP spid="168968" grpId="0" autoUpdateAnimBg="0"/>
      <p:bldP spid="168969" grpId="0" autoUpdateAnimBg="0"/>
      <p:bldP spid="169003" grpId="0" animBg="1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Paths of Length 1 and 0</a:t>
            </a:r>
          </a:p>
        </p:txBody>
      </p:sp>
      <p:sp>
        <p:nvSpPr>
          <p:cNvPr id="2663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A graph with </a:t>
            </a:r>
            <a:r>
              <a:rPr lang="en-US" altLang="en-US" dirty="0" smtClean="0">
                <a:solidFill>
                  <a:schemeClr val="tx2"/>
                </a:solidFill>
              </a:rPr>
              <a:t>only one node</a:t>
            </a:r>
            <a:r>
              <a:rPr lang="en-US" altLang="en-US" dirty="0" smtClean="0"/>
              <a:t> will not have any edges </a:t>
            </a:r>
          </a:p>
        </p:txBody>
      </p:sp>
      <p:sp>
        <p:nvSpPr>
          <p:cNvPr id="194566" name="Rectangle 6"/>
          <p:cNvSpPr>
            <a:spLocks noChangeArrowheads="1"/>
          </p:cNvSpPr>
          <p:nvPr/>
        </p:nvSpPr>
        <p:spPr bwMode="auto">
          <a:xfrm>
            <a:off x="914401" y="3064102"/>
            <a:ext cx="7772399" cy="669698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It may be boring, but formally, Edge Coverage needs to require Node Coverage on this graph</a:t>
            </a:r>
          </a:p>
        </p:txBody>
      </p:sp>
      <p:grpSp>
        <p:nvGrpSpPr>
          <p:cNvPr id="2" name="Group 22"/>
          <p:cNvGrpSpPr>
            <a:grpSpLocks/>
          </p:cNvGrpSpPr>
          <p:nvPr/>
        </p:nvGrpSpPr>
        <p:grpSpPr bwMode="auto">
          <a:xfrm>
            <a:off x="4337050" y="2133600"/>
            <a:ext cx="555625" cy="777875"/>
            <a:chOff x="1068" y="1209"/>
            <a:chExt cx="350" cy="490"/>
          </a:xfrm>
          <a:solidFill>
            <a:schemeClr val="accent5">
              <a:lumMod val="75000"/>
            </a:schemeClr>
          </a:solidFill>
        </p:grpSpPr>
        <p:grpSp>
          <p:nvGrpSpPr>
            <p:cNvPr id="26644" name="Group 15"/>
            <p:cNvGrpSpPr>
              <a:grpSpLocks/>
            </p:cNvGrpSpPr>
            <p:nvPr/>
          </p:nvGrpSpPr>
          <p:grpSpPr bwMode="auto">
            <a:xfrm>
              <a:off x="1068" y="1403"/>
              <a:ext cx="350" cy="296"/>
              <a:chOff x="3838" y="2684"/>
              <a:chExt cx="350" cy="296"/>
            </a:xfrm>
            <a:grpFill/>
          </p:grpSpPr>
          <p:sp>
            <p:nvSpPr>
              <p:cNvPr id="26646" name="Oval 16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47" name="Text Box 17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0</a:t>
                </a:r>
              </a:p>
            </p:txBody>
          </p:sp>
        </p:grpSp>
        <p:sp>
          <p:nvSpPr>
            <p:cNvPr id="26645" name="Line 21"/>
            <p:cNvSpPr>
              <a:spLocks noChangeShapeType="1"/>
            </p:cNvSpPr>
            <p:nvPr/>
          </p:nvSpPr>
          <p:spPr bwMode="auto">
            <a:xfrm>
              <a:off x="1243" y="1209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94583" name="Rectangle 23"/>
          <p:cNvSpPr>
            <a:spLocks noChangeArrowheads="1"/>
          </p:cNvSpPr>
          <p:nvPr/>
        </p:nvSpPr>
        <p:spPr bwMode="auto">
          <a:xfrm>
            <a:off x="914401" y="3886200"/>
            <a:ext cx="7772399" cy="75565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6858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Otherwise, Edge Coverage will not subsume Node Coverage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r>
              <a:rPr lang="en-US" altLang="en-US" b="0" dirty="0">
                <a:solidFill>
                  <a:schemeClr val="tx1"/>
                </a:solidFill>
              </a:rPr>
              <a:t>So we define “</a:t>
            </a:r>
            <a:r>
              <a:rPr lang="en-US" altLang="en-US" b="0" dirty="0">
                <a:solidFill>
                  <a:schemeClr val="tx2"/>
                </a:solidFill>
              </a:rPr>
              <a:t>length up to 1</a:t>
            </a:r>
            <a:r>
              <a:rPr lang="en-US" altLang="en-US" b="0" dirty="0">
                <a:solidFill>
                  <a:schemeClr val="tx1"/>
                </a:solidFill>
              </a:rPr>
              <a:t>” instead of simply “length 1”</a:t>
            </a:r>
          </a:p>
        </p:txBody>
      </p:sp>
      <p:grpSp>
        <p:nvGrpSpPr>
          <p:cNvPr id="4" name="Group 39"/>
          <p:cNvGrpSpPr>
            <a:grpSpLocks/>
          </p:cNvGrpSpPr>
          <p:nvPr/>
        </p:nvGrpSpPr>
        <p:grpSpPr bwMode="auto">
          <a:xfrm>
            <a:off x="7767637" y="4727575"/>
            <a:ext cx="555625" cy="1749425"/>
            <a:chOff x="1637" y="2541"/>
            <a:chExt cx="350" cy="1102"/>
          </a:xfrm>
          <a:solidFill>
            <a:schemeClr val="accent5">
              <a:lumMod val="75000"/>
            </a:schemeClr>
          </a:solidFill>
        </p:grpSpPr>
        <p:grpSp>
          <p:nvGrpSpPr>
            <p:cNvPr id="26636" name="Group 29"/>
            <p:cNvGrpSpPr>
              <a:grpSpLocks/>
            </p:cNvGrpSpPr>
            <p:nvPr/>
          </p:nvGrpSpPr>
          <p:grpSpPr bwMode="auto">
            <a:xfrm>
              <a:off x="1637" y="3347"/>
              <a:ext cx="350" cy="296"/>
              <a:chOff x="4738" y="2684"/>
              <a:chExt cx="350" cy="296"/>
            </a:xfrm>
            <a:grpFill/>
          </p:grpSpPr>
          <p:sp>
            <p:nvSpPr>
              <p:cNvPr id="26642" name="Oval 30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43" name="Text Box 31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grpSp>
          <p:nvGrpSpPr>
            <p:cNvPr id="26637" name="Group 32"/>
            <p:cNvGrpSpPr>
              <a:grpSpLocks/>
            </p:cNvGrpSpPr>
            <p:nvPr/>
          </p:nvGrpSpPr>
          <p:grpSpPr bwMode="auto">
            <a:xfrm>
              <a:off x="1637" y="2735"/>
              <a:ext cx="350" cy="296"/>
              <a:chOff x="3838" y="2684"/>
              <a:chExt cx="350" cy="296"/>
            </a:xfrm>
            <a:grpFill/>
          </p:grpSpPr>
          <p:sp>
            <p:nvSpPr>
              <p:cNvPr id="26640" name="Oval 33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41" name="Text Box 34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0</a:t>
                </a:r>
              </a:p>
            </p:txBody>
          </p:sp>
        </p:grpSp>
        <p:sp>
          <p:nvSpPr>
            <p:cNvPr id="26638" name="Line 37"/>
            <p:cNvSpPr>
              <a:spLocks noChangeShapeType="1"/>
            </p:cNvSpPr>
            <p:nvPr/>
          </p:nvSpPr>
          <p:spPr bwMode="auto">
            <a:xfrm>
              <a:off x="1812" y="3033"/>
              <a:ext cx="0" cy="314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6639" name="Line 38"/>
            <p:cNvSpPr>
              <a:spLocks noChangeShapeType="1"/>
            </p:cNvSpPr>
            <p:nvPr/>
          </p:nvSpPr>
          <p:spPr bwMode="auto">
            <a:xfrm>
              <a:off x="1812" y="2541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94600" name="Rectangle 40"/>
          <p:cNvSpPr>
            <a:spLocks noChangeArrowheads="1"/>
          </p:cNvSpPr>
          <p:nvPr/>
        </p:nvSpPr>
        <p:spPr bwMode="auto">
          <a:xfrm>
            <a:off x="914400" y="5005614"/>
            <a:ext cx="6421437" cy="752248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We have the same issue with graphs that only have </a:t>
            </a:r>
            <a:r>
              <a:rPr lang="en-US" altLang="en-US" sz="2200" b="0" dirty="0">
                <a:solidFill>
                  <a:schemeClr val="tx2"/>
                </a:solidFill>
              </a:rPr>
              <a:t>one edge</a:t>
            </a:r>
            <a:r>
              <a:rPr lang="en-US" altLang="en-US" sz="2200" b="0" dirty="0">
                <a:solidFill>
                  <a:schemeClr val="tx1"/>
                </a:solidFill>
              </a:rPr>
              <a:t> – for Edge Pair Coverage …</a:t>
            </a:r>
          </a:p>
        </p:txBody>
      </p:sp>
    </p:spTree>
    <p:extLst>
      <p:ext uri="{BB962C8B-B14F-4D97-AF65-F5344CB8AC3E}">
        <p14:creationId xmlns:p14="http://schemas.microsoft.com/office/powerpoint/2010/main" val="21654328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945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945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946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66" grpId="0" animBg="1" autoUpdateAnimBg="0"/>
      <p:bldP spid="194583" grpId="0" animBg="1" autoUpdateAnimBg="0"/>
      <p:bldP spid="194600" grpId="0" animBg="1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Covering Multiple Edges</a:t>
            </a:r>
          </a:p>
        </p:txBody>
      </p:sp>
      <p:sp>
        <p:nvSpPr>
          <p:cNvPr id="27654" name="Rectangle 4"/>
          <p:cNvSpPr>
            <a:spLocks noGrp="1" noChangeArrowheads="1"/>
          </p:cNvSpPr>
          <p:nvPr>
            <p:ph idx="1"/>
          </p:nvPr>
        </p:nvSpPr>
        <p:spPr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dirty="0" smtClean="0"/>
              <a:t>Edge-pair coverage requires </a:t>
            </a:r>
            <a:r>
              <a:rPr lang="en-US" altLang="en-US" i="1" dirty="0" smtClean="0">
                <a:solidFill>
                  <a:srgbClr val="FF5935"/>
                </a:solidFill>
              </a:rPr>
              <a:t>pairs of edges</a:t>
            </a:r>
            <a:r>
              <a:rPr lang="en-US" altLang="en-US" dirty="0" smtClean="0"/>
              <a:t>, or </a:t>
            </a:r>
            <a:r>
              <a:rPr lang="en-US" altLang="en-US" dirty="0" err="1" smtClean="0"/>
              <a:t>subpaths</a:t>
            </a:r>
            <a:r>
              <a:rPr lang="en-US" altLang="en-US" dirty="0" smtClean="0"/>
              <a:t> of length 2</a:t>
            </a:r>
          </a:p>
        </p:txBody>
      </p:sp>
      <p:sp>
        <p:nvSpPr>
          <p:cNvPr id="164869" name="Text Box 5"/>
          <p:cNvSpPr txBox="1">
            <a:spLocks noChangeArrowheads="1"/>
          </p:cNvSpPr>
          <p:nvPr/>
        </p:nvSpPr>
        <p:spPr bwMode="auto">
          <a:xfrm>
            <a:off x="914399" y="2438400"/>
            <a:ext cx="7772401" cy="769441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Edge-Pair Coverage (EPC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TR contains each reachable path of length up to 2, inclusive, in G.</a:t>
            </a:r>
          </a:p>
        </p:txBody>
      </p:sp>
      <p:sp>
        <p:nvSpPr>
          <p:cNvPr id="164870" name="Rectangle 6"/>
          <p:cNvSpPr>
            <a:spLocks noChangeArrowheads="1"/>
          </p:cNvSpPr>
          <p:nvPr/>
        </p:nvSpPr>
        <p:spPr bwMode="auto">
          <a:xfrm>
            <a:off x="914400" y="3352800"/>
            <a:ext cx="7772402" cy="755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The “</a:t>
            </a:r>
            <a:r>
              <a:rPr lang="en-US" altLang="en-US" sz="2200" b="0" dirty="0">
                <a:solidFill>
                  <a:schemeClr val="tx2"/>
                </a:solidFill>
              </a:rPr>
              <a:t>length up to 2</a:t>
            </a:r>
            <a:r>
              <a:rPr lang="en-US" altLang="en-US" sz="2200" b="0" dirty="0">
                <a:solidFill>
                  <a:schemeClr val="tx1"/>
                </a:solidFill>
              </a:rPr>
              <a:t>” is used to include graphs that have less than 2 edges</a:t>
            </a:r>
          </a:p>
        </p:txBody>
      </p:sp>
      <p:sp>
        <p:nvSpPr>
          <p:cNvPr id="164871" name="Text Box 7"/>
          <p:cNvSpPr txBox="1">
            <a:spLocks noChangeArrowheads="1"/>
          </p:cNvSpPr>
          <p:nvPr/>
        </p:nvSpPr>
        <p:spPr bwMode="auto">
          <a:xfrm>
            <a:off x="914400" y="4648200"/>
            <a:ext cx="7772400" cy="430887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Complete Path Coverage (CPC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TR contains all paths in G.</a:t>
            </a:r>
          </a:p>
        </p:txBody>
      </p:sp>
      <p:sp>
        <p:nvSpPr>
          <p:cNvPr id="164872" name="Text Box 8"/>
          <p:cNvSpPr txBox="1">
            <a:spLocks noChangeArrowheads="1"/>
          </p:cNvSpPr>
          <p:nvPr/>
        </p:nvSpPr>
        <p:spPr bwMode="auto">
          <a:xfrm>
            <a:off x="914401" y="5943600"/>
            <a:ext cx="7772400" cy="769441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Specified Path Coverage (SPC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TR contains a set S of test paths, where S is supplied as a parameter.</a:t>
            </a:r>
          </a:p>
        </p:txBody>
      </p:sp>
      <p:sp>
        <p:nvSpPr>
          <p:cNvPr id="164873" name="Rectangle 9"/>
          <p:cNvSpPr>
            <a:spLocks noChangeArrowheads="1"/>
          </p:cNvSpPr>
          <p:nvPr/>
        </p:nvSpPr>
        <p:spPr bwMode="auto">
          <a:xfrm>
            <a:off x="914399" y="4114800"/>
            <a:ext cx="8229601" cy="441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The logical extension is to require </a:t>
            </a:r>
            <a:r>
              <a:rPr lang="en-US" altLang="en-US" sz="2200" b="0" dirty="0">
                <a:solidFill>
                  <a:schemeClr val="tx2"/>
                </a:solidFill>
              </a:rPr>
              <a:t>all paths</a:t>
            </a:r>
            <a:r>
              <a:rPr lang="en-US" altLang="en-US" sz="2200" b="0" dirty="0">
                <a:solidFill>
                  <a:schemeClr val="tx1"/>
                </a:solidFill>
              </a:rPr>
              <a:t> …</a:t>
            </a:r>
          </a:p>
        </p:txBody>
      </p:sp>
      <p:sp>
        <p:nvSpPr>
          <p:cNvPr id="164874" name="Rectangle 10"/>
          <p:cNvSpPr>
            <a:spLocks noChangeArrowheads="1"/>
          </p:cNvSpPr>
          <p:nvPr/>
        </p:nvSpPr>
        <p:spPr bwMode="auto">
          <a:xfrm>
            <a:off x="914400" y="5181600"/>
            <a:ext cx="7772402" cy="71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Unfortunately, this is </a:t>
            </a:r>
            <a:r>
              <a:rPr lang="en-US" altLang="en-US" sz="2200" b="0" i="1" dirty="0">
                <a:solidFill>
                  <a:srgbClr val="FF5935"/>
                </a:solidFill>
              </a:rPr>
              <a:t>impossible</a:t>
            </a:r>
            <a:r>
              <a:rPr lang="en-US" altLang="en-US" sz="2200" b="0" dirty="0">
                <a:solidFill>
                  <a:srgbClr val="FF5935"/>
                </a:solidFill>
              </a:rPr>
              <a:t> </a:t>
            </a:r>
            <a:r>
              <a:rPr lang="en-US" altLang="en-US" sz="2200" b="0" dirty="0">
                <a:solidFill>
                  <a:schemeClr val="tx1"/>
                </a:solidFill>
              </a:rPr>
              <a:t>if the graph has a </a:t>
            </a:r>
            <a:r>
              <a:rPr lang="en-US" altLang="en-US" sz="2200" b="0" i="1" dirty="0">
                <a:solidFill>
                  <a:srgbClr val="FF5935"/>
                </a:solidFill>
              </a:rPr>
              <a:t>loop</a:t>
            </a:r>
            <a:r>
              <a:rPr lang="en-US" altLang="en-US" sz="2200" b="0" dirty="0">
                <a:solidFill>
                  <a:schemeClr val="tx1"/>
                </a:solidFill>
              </a:rPr>
              <a:t>, so a weak compromise is to make the </a:t>
            </a:r>
            <a:r>
              <a:rPr lang="en-US" altLang="en-US" sz="2200" b="0" i="1" dirty="0">
                <a:solidFill>
                  <a:srgbClr val="FF5935"/>
                </a:solidFill>
              </a:rPr>
              <a:t>tester decide </a:t>
            </a:r>
            <a:r>
              <a:rPr lang="en-US" altLang="en-US" sz="2200" b="0" dirty="0">
                <a:solidFill>
                  <a:schemeClr val="tx1"/>
                </a:solidFill>
              </a:rPr>
              <a:t>which paths:</a:t>
            </a:r>
          </a:p>
        </p:txBody>
      </p:sp>
    </p:spTree>
    <p:extLst>
      <p:ext uri="{BB962C8B-B14F-4D97-AF65-F5344CB8AC3E}">
        <p14:creationId xmlns:p14="http://schemas.microsoft.com/office/powerpoint/2010/main" val="2996822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648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648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648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1648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648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500"/>
                                        <p:tgtEl>
                                          <p:spTgt spid="1648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4869" grpId="0" animBg="1" autoUpdateAnimBg="0"/>
      <p:bldP spid="164870" grpId="0" autoUpdateAnimBg="0"/>
      <p:bldP spid="164871" grpId="0" animBg="1" autoUpdateAnimBg="0"/>
      <p:bldP spid="164872" grpId="0" animBg="1" autoUpdateAnimBg="0"/>
      <p:bldP spid="164873" grpId="0" autoUpdateAnimBg="0"/>
      <p:bldP spid="164874" grpId="0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Structural Coverage Example</a:t>
            </a:r>
          </a:p>
        </p:txBody>
      </p:sp>
      <p:sp>
        <p:nvSpPr>
          <p:cNvPr id="173092" name="Text Box 36"/>
          <p:cNvSpPr txBox="1">
            <a:spLocks noChangeArrowheads="1"/>
          </p:cNvSpPr>
          <p:nvPr/>
        </p:nvSpPr>
        <p:spPr bwMode="auto">
          <a:xfrm>
            <a:off x="2459038" y="1644650"/>
            <a:ext cx="6515100" cy="10191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u="sng">
                <a:solidFill>
                  <a:schemeClr val="tx1"/>
                </a:solidFill>
              </a:rPr>
              <a:t>Node Coverage</a:t>
            </a:r>
            <a:endParaRPr lang="en-US" altLang="en-US">
              <a:solidFill>
                <a:schemeClr val="tx1"/>
              </a:solidFill>
            </a:endParaRPr>
          </a:p>
          <a:p>
            <a:r>
              <a:rPr lang="en-US" altLang="en-US">
                <a:solidFill>
                  <a:schemeClr val="tx1"/>
                </a:solidFill>
              </a:rPr>
              <a:t>TR = { 0, 1, 2, 3, 4, 5, 6 }</a:t>
            </a:r>
          </a:p>
          <a:p>
            <a:r>
              <a:rPr lang="en-US" altLang="en-US">
                <a:solidFill>
                  <a:schemeClr val="tx1"/>
                </a:solidFill>
              </a:rPr>
              <a:t>Test Paths: [ 0, 1, 2, 3, 6 ] [ 0, 1, 2, 4, 5, 4, 6 ]</a:t>
            </a:r>
          </a:p>
        </p:txBody>
      </p:sp>
      <p:grpSp>
        <p:nvGrpSpPr>
          <p:cNvPr id="28679" name="Group 14"/>
          <p:cNvGrpSpPr>
            <a:grpSpLocks/>
          </p:cNvGrpSpPr>
          <p:nvPr/>
        </p:nvGrpSpPr>
        <p:grpSpPr bwMode="auto">
          <a:xfrm>
            <a:off x="901700" y="5332413"/>
            <a:ext cx="555625" cy="469900"/>
            <a:chOff x="4288" y="3622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8711" name="Oval 15"/>
            <p:cNvSpPr>
              <a:spLocks noChangeArrowheads="1"/>
            </p:cNvSpPr>
            <p:nvPr/>
          </p:nvSpPr>
          <p:spPr bwMode="auto">
            <a:xfrm>
              <a:off x="4288" y="3622"/>
              <a:ext cx="350" cy="296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8712" name="Text Box 16"/>
            <p:cNvSpPr txBox="1">
              <a:spLocks noChangeArrowheads="1"/>
            </p:cNvSpPr>
            <p:nvPr/>
          </p:nvSpPr>
          <p:spPr bwMode="auto">
            <a:xfrm>
              <a:off x="4365" y="3645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6</a:t>
              </a:r>
            </a:p>
          </p:txBody>
        </p:sp>
      </p:grpSp>
      <p:grpSp>
        <p:nvGrpSpPr>
          <p:cNvPr id="28680" name="Group 4"/>
          <p:cNvGrpSpPr>
            <a:grpSpLocks/>
          </p:cNvGrpSpPr>
          <p:nvPr/>
        </p:nvGrpSpPr>
        <p:grpSpPr bwMode="auto">
          <a:xfrm>
            <a:off x="901700" y="2152650"/>
            <a:ext cx="555625" cy="469900"/>
            <a:chOff x="4288" y="1746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8709" name="Oval 5"/>
            <p:cNvSpPr>
              <a:spLocks noChangeArrowheads="1"/>
            </p:cNvSpPr>
            <p:nvPr/>
          </p:nvSpPr>
          <p:spPr bwMode="auto">
            <a:xfrm>
              <a:off x="4288" y="1746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8710" name="Text Box 6"/>
            <p:cNvSpPr txBox="1">
              <a:spLocks noChangeArrowheads="1"/>
            </p:cNvSpPr>
            <p:nvPr/>
          </p:nvSpPr>
          <p:spPr bwMode="auto">
            <a:xfrm>
              <a:off x="4365" y="1769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/>
              <a:r>
                <a:rPr lang="en-US" altLang="en-US">
                  <a:solidFill>
                    <a:schemeClr val="tx1"/>
                  </a:solidFill>
                </a:rPr>
                <a:t>0</a:t>
              </a:r>
            </a:p>
          </p:txBody>
        </p:sp>
      </p:grpSp>
      <p:grpSp>
        <p:nvGrpSpPr>
          <p:cNvPr id="28681" name="Group 8"/>
          <p:cNvGrpSpPr>
            <a:grpSpLocks/>
          </p:cNvGrpSpPr>
          <p:nvPr/>
        </p:nvGrpSpPr>
        <p:grpSpPr bwMode="auto">
          <a:xfrm>
            <a:off x="901700" y="3573463"/>
            <a:ext cx="555625" cy="469900"/>
            <a:chOff x="4738" y="2684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8707" name="Oval 9"/>
            <p:cNvSpPr>
              <a:spLocks noChangeArrowheads="1"/>
            </p:cNvSpPr>
            <p:nvPr/>
          </p:nvSpPr>
          <p:spPr bwMode="auto">
            <a:xfrm>
              <a:off x="4738" y="2684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8708" name="Text Box 10"/>
            <p:cNvSpPr txBox="1">
              <a:spLocks noChangeArrowheads="1"/>
            </p:cNvSpPr>
            <p:nvPr/>
          </p:nvSpPr>
          <p:spPr bwMode="auto">
            <a:xfrm>
              <a:off x="4815" y="2707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2</a:t>
              </a:r>
            </a:p>
          </p:txBody>
        </p:sp>
      </p:grpSp>
      <p:grpSp>
        <p:nvGrpSpPr>
          <p:cNvPr id="28682" name="Group 11"/>
          <p:cNvGrpSpPr>
            <a:grpSpLocks/>
          </p:cNvGrpSpPr>
          <p:nvPr/>
        </p:nvGrpSpPr>
        <p:grpSpPr bwMode="auto">
          <a:xfrm>
            <a:off x="271463" y="2862263"/>
            <a:ext cx="555625" cy="469900"/>
            <a:chOff x="3838" y="2684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8705" name="Oval 12"/>
            <p:cNvSpPr>
              <a:spLocks noChangeArrowheads="1"/>
            </p:cNvSpPr>
            <p:nvPr/>
          </p:nvSpPr>
          <p:spPr bwMode="auto">
            <a:xfrm>
              <a:off x="3838" y="2684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8706" name="Text Box 13"/>
            <p:cNvSpPr txBox="1">
              <a:spLocks noChangeArrowheads="1"/>
            </p:cNvSpPr>
            <p:nvPr/>
          </p:nvSpPr>
          <p:spPr bwMode="auto">
            <a:xfrm>
              <a:off x="3915" y="2707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1</a:t>
              </a:r>
            </a:p>
          </p:txBody>
        </p:sp>
      </p:grpSp>
      <p:sp>
        <p:nvSpPr>
          <p:cNvPr id="28683" name="Line 17"/>
          <p:cNvSpPr>
            <a:spLocks noChangeShapeType="1"/>
          </p:cNvSpPr>
          <p:nvPr/>
        </p:nvSpPr>
        <p:spPr bwMode="auto">
          <a:xfrm flipH="1">
            <a:off x="723900" y="4022725"/>
            <a:ext cx="336550" cy="3032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8684" name="Line 18"/>
          <p:cNvSpPr>
            <a:spLocks noChangeShapeType="1"/>
          </p:cNvSpPr>
          <p:nvPr/>
        </p:nvSpPr>
        <p:spPr bwMode="auto">
          <a:xfrm flipH="1">
            <a:off x="1179513" y="1828800"/>
            <a:ext cx="1587" cy="30956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28685" name="Group 19"/>
          <p:cNvGrpSpPr>
            <a:grpSpLocks/>
          </p:cNvGrpSpPr>
          <p:nvPr/>
        </p:nvGrpSpPr>
        <p:grpSpPr bwMode="auto">
          <a:xfrm>
            <a:off x="271463" y="4284663"/>
            <a:ext cx="555625" cy="469900"/>
            <a:chOff x="4288" y="1746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8703" name="Oval 20"/>
            <p:cNvSpPr>
              <a:spLocks noChangeArrowheads="1"/>
            </p:cNvSpPr>
            <p:nvPr/>
          </p:nvSpPr>
          <p:spPr bwMode="auto">
            <a:xfrm>
              <a:off x="4288" y="1746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8704" name="Text Box 21"/>
            <p:cNvSpPr txBox="1">
              <a:spLocks noChangeArrowheads="1"/>
            </p:cNvSpPr>
            <p:nvPr/>
          </p:nvSpPr>
          <p:spPr bwMode="auto">
            <a:xfrm>
              <a:off x="4365" y="1769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/>
              <a:r>
                <a:rPr lang="en-US" altLang="en-US">
                  <a:solidFill>
                    <a:schemeClr val="tx1"/>
                  </a:solidFill>
                </a:rPr>
                <a:t>3</a:t>
              </a:r>
            </a:p>
          </p:txBody>
        </p:sp>
      </p:grpSp>
      <p:grpSp>
        <p:nvGrpSpPr>
          <p:cNvPr id="28686" name="Group 26"/>
          <p:cNvGrpSpPr>
            <a:grpSpLocks/>
          </p:cNvGrpSpPr>
          <p:nvPr/>
        </p:nvGrpSpPr>
        <p:grpSpPr bwMode="auto">
          <a:xfrm>
            <a:off x="1487488" y="4284663"/>
            <a:ext cx="555625" cy="469900"/>
            <a:chOff x="3838" y="2684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8701" name="Oval 27"/>
            <p:cNvSpPr>
              <a:spLocks noChangeArrowheads="1"/>
            </p:cNvSpPr>
            <p:nvPr/>
          </p:nvSpPr>
          <p:spPr bwMode="auto">
            <a:xfrm>
              <a:off x="3838" y="2684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8702" name="Text Box 28"/>
            <p:cNvSpPr txBox="1">
              <a:spLocks noChangeArrowheads="1"/>
            </p:cNvSpPr>
            <p:nvPr/>
          </p:nvSpPr>
          <p:spPr bwMode="auto">
            <a:xfrm>
              <a:off x="3915" y="2707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4</a:t>
              </a:r>
            </a:p>
          </p:txBody>
        </p:sp>
      </p:grpSp>
      <p:sp>
        <p:nvSpPr>
          <p:cNvPr id="28687" name="Line 30"/>
          <p:cNvSpPr>
            <a:spLocks noChangeShapeType="1"/>
          </p:cNvSpPr>
          <p:nvPr/>
        </p:nvSpPr>
        <p:spPr bwMode="auto">
          <a:xfrm>
            <a:off x="1306513" y="4025900"/>
            <a:ext cx="285750" cy="28892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8688" name="Line 31"/>
          <p:cNvSpPr>
            <a:spLocks noChangeShapeType="1"/>
          </p:cNvSpPr>
          <p:nvPr/>
        </p:nvSpPr>
        <p:spPr bwMode="auto">
          <a:xfrm flipH="1">
            <a:off x="1295400" y="4724400"/>
            <a:ext cx="309563" cy="623888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8689" name="Line 32"/>
          <p:cNvSpPr>
            <a:spLocks noChangeShapeType="1"/>
          </p:cNvSpPr>
          <p:nvPr/>
        </p:nvSpPr>
        <p:spPr bwMode="auto">
          <a:xfrm>
            <a:off x="723900" y="3306763"/>
            <a:ext cx="317500" cy="28416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8690" name="Line 33"/>
          <p:cNvSpPr>
            <a:spLocks noChangeShapeType="1"/>
          </p:cNvSpPr>
          <p:nvPr/>
        </p:nvSpPr>
        <p:spPr bwMode="auto">
          <a:xfrm flipH="1">
            <a:off x="733425" y="2590800"/>
            <a:ext cx="303213" cy="31432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8691" name="Line 34"/>
          <p:cNvSpPr>
            <a:spLocks noChangeShapeType="1"/>
          </p:cNvSpPr>
          <p:nvPr/>
        </p:nvSpPr>
        <p:spPr bwMode="auto">
          <a:xfrm>
            <a:off x="733425" y="4719638"/>
            <a:ext cx="350838" cy="61912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8692" name="Line 37"/>
          <p:cNvSpPr>
            <a:spLocks noChangeShapeType="1"/>
          </p:cNvSpPr>
          <p:nvPr/>
        </p:nvSpPr>
        <p:spPr bwMode="auto">
          <a:xfrm flipH="1">
            <a:off x="1176338" y="2630488"/>
            <a:ext cx="4762" cy="9398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8693" name="Line 40"/>
          <p:cNvSpPr>
            <a:spLocks noChangeShapeType="1"/>
          </p:cNvSpPr>
          <p:nvPr/>
        </p:nvSpPr>
        <p:spPr bwMode="auto">
          <a:xfrm flipH="1" flipV="1">
            <a:off x="1912938" y="4738688"/>
            <a:ext cx="166687" cy="3556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3098" name="Text Box 42"/>
          <p:cNvSpPr txBox="1">
            <a:spLocks noChangeArrowheads="1"/>
          </p:cNvSpPr>
          <p:nvPr/>
        </p:nvSpPr>
        <p:spPr bwMode="auto">
          <a:xfrm>
            <a:off x="2459038" y="2813050"/>
            <a:ext cx="6545262" cy="10191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u="sng">
                <a:solidFill>
                  <a:schemeClr val="tx1"/>
                </a:solidFill>
              </a:rPr>
              <a:t>Edge Coverage</a:t>
            </a:r>
            <a:endParaRPr lang="en-US" altLang="en-US">
              <a:solidFill>
                <a:schemeClr val="tx1"/>
              </a:solidFill>
            </a:endParaRPr>
          </a:p>
          <a:p>
            <a:r>
              <a:rPr lang="en-US" altLang="en-US">
                <a:solidFill>
                  <a:schemeClr val="tx1"/>
                </a:solidFill>
              </a:rPr>
              <a:t>TR = { (0,1), (0,2), (1,2), (2,3), (2,4), (3,6), (4,5), (4,6), (5,4) }</a:t>
            </a:r>
          </a:p>
          <a:p>
            <a:r>
              <a:rPr lang="en-US" altLang="en-US">
                <a:solidFill>
                  <a:schemeClr val="tx1"/>
                </a:solidFill>
              </a:rPr>
              <a:t>Test Paths: [ 0, 1, 2, 3, 6 ] [ 0, 2, 4, 5, 4, 6 ]</a:t>
            </a:r>
          </a:p>
        </p:txBody>
      </p:sp>
      <p:sp>
        <p:nvSpPr>
          <p:cNvPr id="173099" name="Text Box 43"/>
          <p:cNvSpPr txBox="1">
            <a:spLocks noChangeArrowheads="1"/>
          </p:cNvSpPr>
          <p:nvPr/>
        </p:nvSpPr>
        <p:spPr bwMode="auto">
          <a:xfrm>
            <a:off x="2459038" y="3983038"/>
            <a:ext cx="6545262" cy="16287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u="sng">
                <a:solidFill>
                  <a:schemeClr val="tx1"/>
                </a:solidFill>
              </a:rPr>
              <a:t>Edge-Pair Coverage</a:t>
            </a:r>
            <a:endParaRPr lang="en-US" altLang="en-US">
              <a:solidFill>
                <a:schemeClr val="tx1"/>
              </a:solidFill>
            </a:endParaRPr>
          </a:p>
          <a:p>
            <a:r>
              <a:rPr lang="en-US" altLang="en-US">
                <a:solidFill>
                  <a:schemeClr val="tx1"/>
                </a:solidFill>
              </a:rPr>
              <a:t>TR = { [0,1,2], [0,2,3], [0,2,4], [1,2,3], [1,2,4], [2,3,6],</a:t>
            </a:r>
          </a:p>
          <a:p>
            <a:r>
              <a:rPr lang="en-US" altLang="en-US">
                <a:solidFill>
                  <a:schemeClr val="tx1"/>
                </a:solidFill>
              </a:rPr>
              <a:t>             [2,4,5], [2,4,6], [4,5,4], [5,4,5], [5,4,6] }</a:t>
            </a:r>
          </a:p>
          <a:p>
            <a:r>
              <a:rPr lang="en-US" altLang="en-US">
                <a:solidFill>
                  <a:schemeClr val="tx1"/>
                </a:solidFill>
              </a:rPr>
              <a:t>Test Paths: [ 0, 1, 2, 3, 6 ] [ 0, 1, 2, 4, 6 ] [ 0, 2, 3, 6 ] </a:t>
            </a:r>
          </a:p>
          <a:p>
            <a:r>
              <a:rPr lang="en-US" altLang="en-US">
                <a:solidFill>
                  <a:schemeClr val="tx1"/>
                </a:solidFill>
              </a:rPr>
              <a:t>                     [ 0, 2, 4, 5, 4, 5, 4, 6 ]</a:t>
            </a:r>
          </a:p>
        </p:txBody>
      </p:sp>
      <p:sp>
        <p:nvSpPr>
          <p:cNvPr id="173101" name="Text Box 45"/>
          <p:cNvSpPr txBox="1">
            <a:spLocks noChangeArrowheads="1"/>
          </p:cNvSpPr>
          <p:nvPr/>
        </p:nvSpPr>
        <p:spPr bwMode="auto">
          <a:xfrm>
            <a:off x="2459038" y="5762625"/>
            <a:ext cx="6534150" cy="10191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u="sng">
                <a:solidFill>
                  <a:schemeClr val="tx1"/>
                </a:solidFill>
              </a:rPr>
              <a:t>Complete Path Coverage</a:t>
            </a:r>
            <a:endParaRPr lang="en-US" altLang="en-US">
              <a:solidFill>
                <a:schemeClr val="tx1"/>
              </a:solidFill>
            </a:endParaRPr>
          </a:p>
          <a:p>
            <a:r>
              <a:rPr lang="en-US" altLang="en-US">
                <a:solidFill>
                  <a:schemeClr val="tx1"/>
                </a:solidFill>
              </a:rPr>
              <a:t>Test Paths: [ 0, 1, 2, 3, 6 ] [ 0, 1, 2, 4, 6 ] [ 0, 1, 2, 4, 5, 4, 6 ] [ 0, 1, 2, 4, 5, 4, 5, 4, 6 ] [ 0, 1, 2, 4, 5, 4, 5, 4, 5, 4, 6 ] …</a:t>
            </a:r>
          </a:p>
        </p:txBody>
      </p:sp>
      <p:grpSp>
        <p:nvGrpSpPr>
          <p:cNvPr id="28697" name="Group 46"/>
          <p:cNvGrpSpPr>
            <a:grpSpLocks/>
          </p:cNvGrpSpPr>
          <p:nvPr/>
        </p:nvGrpSpPr>
        <p:grpSpPr bwMode="auto">
          <a:xfrm>
            <a:off x="1711325" y="5084763"/>
            <a:ext cx="555625" cy="469900"/>
            <a:chOff x="3838" y="2684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8699" name="Oval 47"/>
            <p:cNvSpPr>
              <a:spLocks noChangeArrowheads="1"/>
            </p:cNvSpPr>
            <p:nvPr/>
          </p:nvSpPr>
          <p:spPr bwMode="auto">
            <a:xfrm>
              <a:off x="3838" y="2684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8700" name="Text Box 48"/>
            <p:cNvSpPr txBox="1">
              <a:spLocks noChangeArrowheads="1"/>
            </p:cNvSpPr>
            <p:nvPr/>
          </p:nvSpPr>
          <p:spPr bwMode="auto">
            <a:xfrm>
              <a:off x="3915" y="2707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5</a:t>
              </a:r>
            </a:p>
          </p:txBody>
        </p:sp>
      </p:grpSp>
      <p:sp>
        <p:nvSpPr>
          <p:cNvPr id="28698" name="Line 49"/>
          <p:cNvSpPr>
            <a:spLocks noChangeShapeType="1"/>
          </p:cNvSpPr>
          <p:nvPr/>
        </p:nvSpPr>
        <p:spPr bwMode="auto">
          <a:xfrm flipH="1" flipV="1">
            <a:off x="1719263" y="4773613"/>
            <a:ext cx="166687" cy="3365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arrow" w="med" len="med"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892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0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730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730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0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730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173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3092" grpId="0" animBg="1" autoUpdateAnimBg="0"/>
      <p:bldP spid="173098" grpId="0" animBg="1" autoUpdateAnimBg="0"/>
      <p:bldP spid="173099" grpId="0" animBg="1" autoUpdateAnimBg="0"/>
      <p:bldP spid="173101" grpId="0" animBg="1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Loops in Graphs</a:t>
            </a:r>
          </a:p>
        </p:txBody>
      </p:sp>
      <p:sp>
        <p:nvSpPr>
          <p:cNvPr id="2970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If a graph contains a loop, it has an </a:t>
            </a:r>
            <a:r>
              <a:rPr lang="en-US" altLang="en-US" i="1" dirty="0" smtClean="0">
                <a:solidFill>
                  <a:srgbClr val="FF5935"/>
                </a:solidFill>
              </a:rPr>
              <a:t>infinite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number of paths</a:t>
            </a:r>
            <a:endParaRPr lang="en-US" altLang="en-US" sz="1800" dirty="0" smtClean="0"/>
          </a:p>
          <a:p>
            <a:r>
              <a:rPr lang="en-US" altLang="en-US" dirty="0" smtClean="0"/>
              <a:t>Thus, CPC is </a:t>
            </a:r>
            <a:r>
              <a:rPr lang="en-US" altLang="en-US" i="1" dirty="0" smtClean="0">
                <a:solidFill>
                  <a:srgbClr val="FF5935"/>
                </a:solidFill>
              </a:rPr>
              <a:t>not feasible</a:t>
            </a:r>
            <a:endParaRPr lang="en-US" altLang="en-US" sz="1800" i="1" dirty="0" smtClean="0">
              <a:solidFill>
                <a:srgbClr val="FF5935"/>
              </a:solidFill>
            </a:endParaRPr>
          </a:p>
          <a:p>
            <a:r>
              <a:rPr lang="en-US" altLang="en-US" dirty="0" smtClean="0"/>
              <a:t>SPC is </a:t>
            </a:r>
            <a:r>
              <a:rPr lang="en-US" altLang="en-US" i="1" dirty="0" smtClean="0">
                <a:solidFill>
                  <a:srgbClr val="FF5935"/>
                </a:solidFill>
              </a:rPr>
              <a:t>not satisfactory </a:t>
            </a:r>
            <a:r>
              <a:rPr lang="en-US" altLang="en-US" dirty="0" smtClean="0"/>
              <a:t>because the results are </a:t>
            </a:r>
            <a:r>
              <a:rPr lang="en-US" altLang="en-US" i="1" dirty="0" smtClean="0">
                <a:solidFill>
                  <a:srgbClr val="FF5935"/>
                </a:solidFill>
              </a:rPr>
              <a:t>subjective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and vary with the tester</a:t>
            </a:r>
            <a:endParaRPr lang="en-US" altLang="en-US" sz="1800" dirty="0" smtClean="0"/>
          </a:p>
          <a:p>
            <a:r>
              <a:rPr lang="en-US" altLang="en-US" dirty="0" smtClean="0"/>
              <a:t>Attempts to “deal with” </a:t>
            </a:r>
            <a:r>
              <a:rPr lang="en-US" altLang="en-US" dirty="0" smtClean="0">
                <a:solidFill>
                  <a:schemeClr val="tx2"/>
                </a:solidFill>
              </a:rPr>
              <a:t>loops</a:t>
            </a:r>
            <a:r>
              <a:rPr lang="en-US" altLang="en-US" dirty="0" smtClean="0"/>
              <a:t>:</a:t>
            </a:r>
          </a:p>
          <a:p>
            <a:pPr lvl="1"/>
            <a:r>
              <a:rPr lang="en-US" altLang="en-US" sz="2200" dirty="0" smtClean="0">
                <a:solidFill>
                  <a:schemeClr val="tx2"/>
                </a:solidFill>
              </a:rPr>
              <a:t>1970s</a:t>
            </a:r>
            <a:r>
              <a:rPr lang="en-US" altLang="en-US" sz="2200" dirty="0" smtClean="0"/>
              <a:t>: Execute cycles once  ([4, 5, 4] in previous example, informal)</a:t>
            </a:r>
          </a:p>
          <a:p>
            <a:pPr lvl="1"/>
            <a:r>
              <a:rPr lang="en-US" altLang="en-US" sz="2200" dirty="0" smtClean="0">
                <a:solidFill>
                  <a:schemeClr val="tx2"/>
                </a:solidFill>
              </a:rPr>
              <a:t>1980s</a:t>
            </a:r>
            <a:r>
              <a:rPr lang="en-US" altLang="en-US" sz="2200" dirty="0" smtClean="0"/>
              <a:t>: Execute each loop,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exactly</a:t>
            </a:r>
            <a:r>
              <a:rPr lang="en-US" altLang="en-US" sz="2200" dirty="0" smtClean="0"/>
              <a:t> once (formalized)</a:t>
            </a:r>
          </a:p>
          <a:p>
            <a:pPr lvl="1"/>
            <a:r>
              <a:rPr lang="en-US" altLang="en-US" sz="2200" dirty="0" smtClean="0">
                <a:solidFill>
                  <a:schemeClr val="tx2"/>
                </a:solidFill>
              </a:rPr>
              <a:t>1990s</a:t>
            </a:r>
            <a:r>
              <a:rPr lang="en-US" altLang="en-US" sz="2200" dirty="0" smtClean="0"/>
              <a:t>: Execute loops 0 times, once, more than once (informal description)</a:t>
            </a:r>
          </a:p>
          <a:p>
            <a:pPr lvl="1"/>
            <a:r>
              <a:rPr lang="en-US" altLang="en-US" sz="2200" dirty="0" smtClean="0">
                <a:solidFill>
                  <a:schemeClr val="tx2"/>
                </a:solidFill>
              </a:rPr>
              <a:t>2000s</a:t>
            </a:r>
            <a:r>
              <a:rPr lang="en-US" altLang="en-US" sz="2200" dirty="0" smtClean="0"/>
              <a:t>: Prime paths</a:t>
            </a:r>
          </a:p>
        </p:txBody>
      </p:sp>
    </p:spTree>
    <p:extLst>
      <p:ext uri="{BB962C8B-B14F-4D97-AF65-F5344CB8AC3E}">
        <p14:creationId xmlns:p14="http://schemas.microsoft.com/office/powerpoint/2010/main" val="7150834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Simple Paths and Prime Paths</a:t>
            </a:r>
          </a:p>
        </p:txBody>
      </p:sp>
      <p:sp>
        <p:nvSpPr>
          <p:cNvPr id="3072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000" u="sng" dirty="0" smtClean="0">
                <a:solidFill>
                  <a:schemeClr val="tx2"/>
                </a:solidFill>
              </a:rPr>
              <a:t>Simple Path</a:t>
            </a:r>
            <a:r>
              <a:rPr lang="en-US" altLang="en-US" sz="2000" dirty="0" smtClean="0"/>
              <a:t>:</a:t>
            </a:r>
            <a:r>
              <a:rPr lang="en-US" altLang="en-US" sz="2000" i="1" dirty="0" smtClean="0"/>
              <a:t> A path from node </a:t>
            </a:r>
            <a:r>
              <a:rPr lang="en-US" altLang="en-US" sz="2000" i="1" dirty="0" err="1" smtClean="0"/>
              <a:t>ni</a:t>
            </a:r>
            <a:r>
              <a:rPr lang="en-US" altLang="en-US" sz="2000" i="1" dirty="0" smtClean="0"/>
              <a:t> to </a:t>
            </a:r>
            <a:r>
              <a:rPr lang="en-US" altLang="en-US" sz="2000" i="1" dirty="0" err="1" smtClean="0"/>
              <a:t>nj</a:t>
            </a:r>
            <a:r>
              <a:rPr lang="en-US" altLang="en-US" sz="2000" i="1" dirty="0" smtClean="0"/>
              <a:t> is simple if no node appears more than once, except possibly the first and last nodes are the same</a:t>
            </a:r>
            <a:endParaRPr lang="en-US" altLang="en-US" sz="2000" dirty="0" smtClean="0"/>
          </a:p>
          <a:p>
            <a:pPr lvl="1"/>
            <a:r>
              <a:rPr lang="en-US" altLang="en-US" sz="1400" dirty="0" smtClean="0"/>
              <a:t>No internal loops</a:t>
            </a:r>
          </a:p>
          <a:p>
            <a:pPr lvl="1"/>
            <a:r>
              <a:rPr lang="en-US" altLang="en-US" sz="1400" dirty="0" smtClean="0"/>
              <a:t>Includes all other </a:t>
            </a:r>
            <a:r>
              <a:rPr lang="en-US" altLang="en-US" sz="1400" dirty="0" err="1" smtClean="0"/>
              <a:t>subpaths</a:t>
            </a:r>
            <a:endParaRPr lang="en-US" altLang="en-US" sz="1400" dirty="0" smtClean="0"/>
          </a:p>
          <a:p>
            <a:pPr lvl="1"/>
            <a:r>
              <a:rPr lang="en-US" altLang="en-US" sz="1400" dirty="0" smtClean="0"/>
              <a:t>A loop is a simple path</a:t>
            </a:r>
          </a:p>
          <a:p>
            <a:r>
              <a:rPr lang="en-US" altLang="en-US" sz="2000" u="sng" dirty="0" smtClean="0">
                <a:solidFill>
                  <a:schemeClr val="tx2"/>
                </a:solidFill>
              </a:rPr>
              <a:t>Prime Path</a:t>
            </a:r>
            <a:r>
              <a:rPr lang="en-US" altLang="en-US" sz="2000" dirty="0" smtClean="0"/>
              <a:t>: </a:t>
            </a:r>
            <a:r>
              <a:rPr lang="en-US" altLang="en-US" sz="2000" i="1" dirty="0" smtClean="0"/>
              <a:t>A simple path that does not appear as a proper </a:t>
            </a:r>
            <a:r>
              <a:rPr lang="en-US" altLang="en-US" sz="2000" i="1" dirty="0" err="1" smtClean="0"/>
              <a:t>subpath</a:t>
            </a:r>
            <a:r>
              <a:rPr lang="en-US" altLang="en-US" sz="2000" i="1" dirty="0" smtClean="0"/>
              <a:t> of any other simple path</a:t>
            </a:r>
          </a:p>
        </p:txBody>
      </p:sp>
      <p:sp>
        <p:nvSpPr>
          <p:cNvPr id="198662" name="Text Box 6"/>
          <p:cNvSpPr txBox="1">
            <a:spLocks noChangeArrowheads="1"/>
          </p:cNvSpPr>
          <p:nvPr/>
        </p:nvSpPr>
        <p:spPr bwMode="auto">
          <a:xfrm>
            <a:off x="2849563" y="3962400"/>
            <a:ext cx="6218237" cy="28479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u="sng" dirty="0">
                <a:solidFill>
                  <a:schemeClr val="tx2"/>
                </a:solidFill>
              </a:rPr>
              <a:t>Simple </a:t>
            </a:r>
            <a:r>
              <a:rPr lang="en-US" altLang="en-US" u="sng" dirty="0" smtClean="0">
                <a:solidFill>
                  <a:schemeClr val="tx2"/>
                </a:solidFill>
              </a:rPr>
              <a:t>Paths</a:t>
            </a:r>
            <a:r>
              <a:rPr lang="en-US" altLang="en-US" dirty="0" smtClean="0">
                <a:solidFill>
                  <a:schemeClr val="tx1"/>
                </a:solidFill>
              </a:rPr>
              <a:t>: </a:t>
            </a:r>
            <a:r>
              <a:rPr lang="en-US" altLang="en-US" dirty="0">
                <a:solidFill>
                  <a:schemeClr val="tx1"/>
                </a:solidFill>
              </a:rPr>
              <a:t>[ 0, 1, 3, 0 ], [ 0, 2, 3, 0], [ 1, 3, 0, 1 ],</a:t>
            </a:r>
          </a:p>
          <a:p>
            <a:r>
              <a:rPr lang="en-US" altLang="en-US" dirty="0">
                <a:solidFill>
                  <a:schemeClr val="tx1"/>
                </a:solidFill>
              </a:rPr>
              <a:t>[ 2, 3, 0, 2 ], [ 3, 0, 1, 3 ], [ 3, 0, 2, 3 ], [ 1, 3, 0, 2 ],</a:t>
            </a:r>
          </a:p>
          <a:p>
            <a:r>
              <a:rPr lang="en-US" altLang="en-US" dirty="0">
                <a:solidFill>
                  <a:schemeClr val="tx1"/>
                </a:solidFill>
              </a:rPr>
              <a:t>[ 2, 3, 0, 1 ], [ 0, 1, 3 ], [ 0, 2, 3 ], [ 1, 3, 0 ], [ 2, 3, 0 ],</a:t>
            </a:r>
          </a:p>
          <a:p>
            <a:r>
              <a:rPr lang="en-US" altLang="en-US" dirty="0">
                <a:solidFill>
                  <a:schemeClr val="tx1"/>
                </a:solidFill>
              </a:rPr>
              <a:t>[ 3, 0, 1 ], [3, 0, 2 ], [ 0, 1], [ 0, 2 ], [ 1, 3 ], [ 2, 3 ], [ 3, 0 ], [0], [1], [2], [3]</a:t>
            </a:r>
          </a:p>
          <a:p>
            <a:endParaRPr lang="en-US" altLang="en-US" sz="1400" dirty="0">
              <a:solidFill>
                <a:schemeClr val="tx1"/>
              </a:solidFill>
            </a:endParaRPr>
          </a:p>
          <a:p>
            <a:r>
              <a:rPr lang="en-US" altLang="en-US" u="sng" dirty="0">
                <a:solidFill>
                  <a:schemeClr val="tx2"/>
                </a:solidFill>
              </a:rPr>
              <a:t>Prime </a:t>
            </a:r>
            <a:r>
              <a:rPr lang="en-US" altLang="en-US" u="sng" dirty="0" smtClean="0">
                <a:solidFill>
                  <a:schemeClr val="tx2"/>
                </a:solidFill>
              </a:rPr>
              <a:t>Paths</a:t>
            </a:r>
            <a:r>
              <a:rPr lang="en-US" altLang="en-US" dirty="0" smtClean="0">
                <a:solidFill>
                  <a:schemeClr val="tx1"/>
                </a:solidFill>
              </a:rPr>
              <a:t>: </a:t>
            </a:r>
            <a:r>
              <a:rPr lang="en-US" altLang="en-US" dirty="0">
                <a:solidFill>
                  <a:schemeClr val="tx1"/>
                </a:solidFill>
              </a:rPr>
              <a:t>[ 0, 1, 3, 0 ], [ 0, 2, 3, 0], [ 1, 3, 0, 1 ],</a:t>
            </a:r>
          </a:p>
          <a:p>
            <a:r>
              <a:rPr lang="en-US" altLang="en-US" dirty="0">
                <a:solidFill>
                  <a:schemeClr val="tx1"/>
                </a:solidFill>
              </a:rPr>
              <a:t>[ 2, 3, 0, 2 ], [ 3, 0, 1, 3 ], [ 3, 0, 2, 3 ], [ 1, 3, 0, 2 ],</a:t>
            </a:r>
          </a:p>
          <a:p>
            <a:r>
              <a:rPr lang="en-US" altLang="en-US" dirty="0">
                <a:solidFill>
                  <a:schemeClr val="tx1"/>
                </a:solidFill>
              </a:rPr>
              <a:t>[ 2, 3, 0, 1 ]</a:t>
            </a:r>
            <a:endParaRPr lang="en-US" altLang="en-US" dirty="0"/>
          </a:p>
        </p:txBody>
      </p:sp>
      <p:grpSp>
        <p:nvGrpSpPr>
          <p:cNvPr id="2" name="Group 35"/>
          <p:cNvGrpSpPr>
            <a:grpSpLocks/>
          </p:cNvGrpSpPr>
          <p:nvPr/>
        </p:nvGrpSpPr>
        <p:grpSpPr bwMode="auto">
          <a:xfrm>
            <a:off x="461963" y="4249738"/>
            <a:ext cx="2301875" cy="1744662"/>
            <a:chOff x="772" y="2720"/>
            <a:chExt cx="1450" cy="1099"/>
          </a:xfrm>
          <a:solidFill>
            <a:schemeClr val="accent5">
              <a:lumMod val="75000"/>
            </a:schemeClr>
          </a:solidFill>
        </p:grpSpPr>
        <p:grpSp>
          <p:nvGrpSpPr>
            <p:cNvPr id="30729" name="Group 22"/>
            <p:cNvGrpSpPr>
              <a:grpSpLocks/>
            </p:cNvGrpSpPr>
            <p:nvPr/>
          </p:nvGrpSpPr>
          <p:grpSpPr bwMode="auto">
            <a:xfrm>
              <a:off x="772" y="3216"/>
              <a:ext cx="350" cy="296"/>
              <a:chOff x="772" y="3221"/>
              <a:chExt cx="350" cy="296"/>
            </a:xfrm>
            <a:grpFill/>
          </p:grpSpPr>
          <p:sp>
            <p:nvSpPr>
              <p:cNvPr id="30745" name="Oval 9"/>
              <p:cNvSpPr>
                <a:spLocks noChangeArrowheads="1"/>
              </p:cNvSpPr>
              <p:nvPr/>
            </p:nvSpPr>
            <p:spPr bwMode="auto">
              <a:xfrm>
                <a:off x="772" y="3221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46" name="Text Box 10"/>
              <p:cNvSpPr txBox="1">
                <a:spLocks noChangeArrowheads="1"/>
              </p:cNvSpPr>
              <p:nvPr/>
            </p:nvSpPr>
            <p:spPr bwMode="auto">
              <a:xfrm>
                <a:off x="849" y="3244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 dirty="0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grpSp>
          <p:nvGrpSpPr>
            <p:cNvPr id="30730" name="Group 24"/>
            <p:cNvGrpSpPr>
              <a:grpSpLocks/>
            </p:cNvGrpSpPr>
            <p:nvPr/>
          </p:nvGrpSpPr>
          <p:grpSpPr bwMode="auto">
            <a:xfrm>
              <a:off x="1872" y="3216"/>
              <a:ext cx="350" cy="296"/>
              <a:chOff x="1297" y="3526"/>
              <a:chExt cx="350" cy="296"/>
            </a:xfrm>
            <a:grpFill/>
          </p:grpSpPr>
          <p:sp>
            <p:nvSpPr>
              <p:cNvPr id="30743" name="Oval 13"/>
              <p:cNvSpPr>
                <a:spLocks noChangeArrowheads="1"/>
              </p:cNvSpPr>
              <p:nvPr/>
            </p:nvSpPr>
            <p:spPr bwMode="auto">
              <a:xfrm>
                <a:off x="1297" y="352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44" name="Text Box 14"/>
              <p:cNvSpPr txBox="1">
                <a:spLocks noChangeArrowheads="1"/>
              </p:cNvSpPr>
              <p:nvPr/>
            </p:nvSpPr>
            <p:spPr bwMode="auto">
              <a:xfrm>
                <a:off x="1374" y="354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grpSp>
          <p:nvGrpSpPr>
            <p:cNvPr id="30731" name="Group 23"/>
            <p:cNvGrpSpPr>
              <a:grpSpLocks/>
            </p:cNvGrpSpPr>
            <p:nvPr/>
          </p:nvGrpSpPr>
          <p:grpSpPr bwMode="auto">
            <a:xfrm>
              <a:off x="1321" y="2914"/>
              <a:ext cx="350" cy="296"/>
              <a:chOff x="1327" y="2914"/>
              <a:chExt cx="350" cy="296"/>
            </a:xfrm>
            <a:grpFill/>
          </p:grpSpPr>
          <p:sp>
            <p:nvSpPr>
              <p:cNvPr id="30741" name="Oval 16"/>
              <p:cNvSpPr>
                <a:spLocks noChangeArrowheads="1"/>
              </p:cNvSpPr>
              <p:nvPr/>
            </p:nvSpPr>
            <p:spPr bwMode="auto">
              <a:xfrm>
                <a:off x="1327" y="291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42" name="Text Box 17"/>
              <p:cNvSpPr txBox="1">
                <a:spLocks noChangeArrowheads="1"/>
              </p:cNvSpPr>
              <p:nvPr/>
            </p:nvSpPr>
            <p:spPr bwMode="auto">
              <a:xfrm>
                <a:off x="1404" y="293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0</a:t>
                </a:r>
              </a:p>
            </p:txBody>
          </p:sp>
        </p:grpSp>
        <p:sp>
          <p:nvSpPr>
            <p:cNvPr id="30732" name="Line 18"/>
            <p:cNvSpPr>
              <a:spLocks noChangeShapeType="1"/>
            </p:cNvSpPr>
            <p:nvPr/>
          </p:nvSpPr>
          <p:spPr bwMode="auto">
            <a:xfrm flipV="1">
              <a:off x="1109" y="3145"/>
              <a:ext cx="234" cy="163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arrow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33" name="Line 19"/>
            <p:cNvSpPr>
              <a:spLocks noChangeShapeType="1"/>
            </p:cNvSpPr>
            <p:nvPr/>
          </p:nvSpPr>
          <p:spPr bwMode="auto">
            <a:xfrm>
              <a:off x="1089" y="3461"/>
              <a:ext cx="238" cy="161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34" name="Line 21"/>
            <p:cNvSpPr>
              <a:spLocks noChangeShapeType="1"/>
            </p:cNvSpPr>
            <p:nvPr/>
          </p:nvSpPr>
          <p:spPr bwMode="auto">
            <a:xfrm>
              <a:off x="1495" y="2720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30735" name="Group 25"/>
            <p:cNvGrpSpPr>
              <a:grpSpLocks/>
            </p:cNvGrpSpPr>
            <p:nvPr/>
          </p:nvGrpSpPr>
          <p:grpSpPr bwMode="auto">
            <a:xfrm>
              <a:off x="1320" y="3517"/>
              <a:ext cx="350" cy="296"/>
              <a:chOff x="1297" y="3526"/>
              <a:chExt cx="350" cy="296"/>
            </a:xfrm>
            <a:grpFill/>
          </p:grpSpPr>
          <p:sp>
            <p:nvSpPr>
              <p:cNvPr id="30739" name="Oval 26"/>
              <p:cNvSpPr>
                <a:spLocks noChangeArrowheads="1"/>
              </p:cNvSpPr>
              <p:nvPr/>
            </p:nvSpPr>
            <p:spPr bwMode="auto">
              <a:xfrm>
                <a:off x="1297" y="352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40" name="Text Box 27"/>
              <p:cNvSpPr txBox="1">
                <a:spLocks noChangeArrowheads="1"/>
              </p:cNvSpPr>
              <p:nvPr/>
            </p:nvSpPr>
            <p:spPr bwMode="auto">
              <a:xfrm>
                <a:off x="1374" y="354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sp>
          <p:nvSpPr>
            <p:cNvPr id="30736" name="Line 32"/>
            <p:cNvSpPr>
              <a:spLocks noChangeShapeType="1"/>
            </p:cNvSpPr>
            <p:nvPr/>
          </p:nvSpPr>
          <p:spPr bwMode="auto">
            <a:xfrm flipH="1" flipV="1">
              <a:off x="1647" y="3149"/>
              <a:ext cx="242" cy="159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arrow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37" name="Line 33"/>
            <p:cNvSpPr>
              <a:spLocks noChangeShapeType="1"/>
            </p:cNvSpPr>
            <p:nvPr/>
          </p:nvSpPr>
          <p:spPr bwMode="auto">
            <a:xfrm flipH="1">
              <a:off x="1663" y="3457"/>
              <a:ext cx="246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cxnSp>
          <p:nvCxnSpPr>
            <p:cNvPr id="30738" name="AutoShape 34"/>
            <p:cNvCxnSpPr>
              <a:cxnSpLocks noChangeShapeType="1"/>
              <a:stCxn id="30739" idx="4"/>
              <a:endCxn id="30741" idx="1"/>
            </p:cNvCxnSpPr>
            <p:nvPr/>
          </p:nvCxnSpPr>
          <p:spPr bwMode="auto">
            <a:xfrm rot="16200000" flipV="1">
              <a:off x="1000" y="3323"/>
              <a:ext cx="868" cy="123"/>
            </a:xfrm>
            <a:prstGeom prst="curvedConnector5">
              <a:avLst>
                <a:gd name="adj1" fmla="val -15898"/>
                <a:gd name="adj2" fmla="val 754468"/>
                <a:gd name="adj3" fmla="val 123500"/>
              </a:avLst>
            </a:prstGeom>
            <a:grpFill/>
            <a:ln w="1270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</p:cxnSp>
      </p:grpSp>
    </p:spTree>
    <p:extLst>
      <p:ext uri="{BB962C8B-B14F-4D97-AF65-F5344CB8AC3E}">
        <p14:creationId xmlns:p14="http://schemas.microsoft.com/office/powerpoint/2010/main" val="40020015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6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986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8662" grpId="0" animBg="1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Prime Path Coverage</a:t>
            </a:r>
          </a:p>
        </p:txBody>
      </p:sp>
      <p:sp>
        <p:nvSpPr>
          <p:cNvPr id="3175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mtClean="0"/>
              <a:t>A simple, elegant and finite criterion that requires </a:t>
            </a:r>
            <a:r>
              <a:rPr lang="en-US" altLang="en-US" smtClean="0">
                <a:solidFill>
                  <a:schemeClr val="tx2"/>
                </a:solidFill>
              </a:rPr>
              <a:t>loops</a:t>
            </a:r>
            <a:r>
              <a:rPr lang="en-US" altLang="en-US" smtClean="0"/>
              <a:t> to be executed as well as skipped</a:t>
            </a:r>
            <a:endParaRPr lang="en-US" altLang="en-US" sz="1600" smtClean="0"/>
          </a:p>
        </p:txBody>
      </p:sp>
      <p:sp>
        <p:nvSpPr>
          <p:cNvPr id="166916" name="Text Box 4"/>
          <p:cNvSpPr txBox="1">
            <a:spLocks noChangeArrowheads="1"/>
          </p:cNvSpPr>
          <p:nvPr/>
        </p:nvSpPr>
        <p:spPr bwMode="auto">
          <a:xfrm>
            <a:off x="914400" y="3074313"/>
            <a:ext cx="7772400" cy="769441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Prime Path Coverage (PPC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TR contains each prime path in G.</a:t>
            </a:r>
          </a:p>
        </p:txBody>
      </p:sp>
      <p:sp>
        <p:nvSpPr>
          <p:cNvPr id="166917" name="Rectangle 5"/>
          <p:cNvSpPr>
            <a:spLocks noChangeArrowheads="1"/>
          </p:cNvSpPr>
          <p:nvPr/>
        </p:nvSpPr>
        <p:spPr bwMode="auto">
          <a:xfrm>
            <a:off x="914401" y="4021137"/>
            <a:ext cx="7772400" cy="1998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400" b="0" dirty="0">
                <a:solidFill>
                  <a:schemeClr val="tx1"/>
                </a:solidFill>
              </a:rPr>
              <a:t>Will </a:t>
            </a:r>
            <a:r>
              <a:rPr lang="en-US" altLang="en-US" sz="2400" b="0" i="1" dirty="0">
                <a:solidFill>
                  <a:srgbClr val="FF5935"/>
                </a:solidFill>
              </a:rPr>
              <a:t>tour</a:t>
            </a:r>
            <a:r>
              <a:rPr lang="en-US" altLang="en-US" sz="2400" b="0" dirty="0">
                <a:solidFill>
                  <a:schemeClr val="tx1"/>
                </a:solidFill>
              </a:rPr>
              <a:t> all paths of length 0, 1, …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400" b="0" dirty="0">
                <a:solidFill>
                  <a:schemeClr val="tx1"/>
                </a:solidFill>
              </a:rPr>
              <a:t>That is, it </a:t>
            </a:r>
            <a:r>
              <a:rPr lang="en-US" altLang="en-US" sz="2400" b="0" i="1" dirty="0">
                <a:solidFill>
                  <a:srgbClr val="FF5935"/>
                </a:solidFill>
              </a:rPr>
              <a:t>subsumes</a:t>
            </a:r>
            <a:r>
              <a:rPr lang="en-US" altLang="en-US" sz="2400" b="0" dirty="0">
                <a:solidFill>
                  <a:srgbClr val="FF5935"/>
                </a:solidFill>
              </a:rPr>
              <a:t> </a:t>
            </a:r>
            <a:r>
              <a:rPr lang="en-US" altLang="en-US" sz="2400" b="0" dirty="0">
                <a:solidFill>
                  <a:schemeClr val="tx1"/>
                </a:solidFill>
              </a:rPr>
              <a:t>node, edge, and edge-pair coverage</a:t>
            </a:r>
          </a:p>
        </p:txBody>
      </p:sp>
    </p:spTree>
    <p:extLst>
      <p:ext uri="{BB962C8B-B14F-4D97-AF65-F5344CB8AC3E}">
        <p14:creationId xmlns:p14="http://schemas.microsoft.com/office/powerpoint/2010/main" val="48054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669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69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6916" grpId="0" animBg="1" autoUpdateAnimBg="0"/>
      <p:bldP spid="166917" grpId="0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611" name="Text Box 3"/>
          <p:cNvSpPr txBox="1">
            <a:spLocks noChangeArrowheads="1"/>
          </p:cNvSpPr>
          <p:nvPr/>
        </p:nvSpPr>
        <p:spPr bwMode="auto">
          <a:xfrm>
            <a:off x="2543175" y="304800"/>
            <a:ext cx="4114800" cy="974725"/>
          </a:xfrm>
          <a:prstGeom prst="rect">
            <a:avLst/>
          </a:prstGeom>
          <a:gradFill rotWithShape="1">
            <a:gsLst>
              <a:gs pos="0">
                <a:srgbClr val="FAF400"/>
              </a:gs>
              <a:gs pos="100000">
                <a:srgbClr val="FAF400">
                  <a:gamma/>
                  <a:shade val="46275"/>
                  <a:invGamma/>
                </a:srgbClr>
              </a:gs>
            </a:gsLst>
            <a:path path="shape">
              <a:fillToRect l="50000" t="50000" r="50000" b="50000"/>
            </a:path>
          </a:gradFill>
          <a:ln w="28575">
            <a:solidFill>
              <a:srgbClr val="C0C0C0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en-US" sz="2800" dirty="0">
                <a:solidFill>
                  <a:schemeClr val="accent5">
                    <a:lumMod val="25000"/>
                  </a:schemeClr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Comic Sans MS" pitchFamily="66" charset="0"/>
                <a:cs typeface="Arial" pitchFamily="34" charset="0"/>
              </a:rPr>
              <a:t>Four Structures for Modeling Software</a:t>
            </a:r>
          </a:p>
        </p:txBody>
      </p:sp>
      <p:grpSp>
        <p:nvGrpSpPr>
          <p:cNvPr id="14343" name="Group 4"/>
          <p:cNvGrpSpPr>
            <a:grpSpLocks/>
          </p:cNvGrpSpPr>
          <p:nvPr/>
        </p:nvGrpSpPr>
        <p:grpSpPr bwMode="auto">
          <a:xfrm>
            <a:off x="211138" y="1295399"/>
            <a:ext cx="8704262" cy="1092200"/>
            <a:chOff x="115" y="1200"/>
            <a:chExt cx="5483" cy="688"/>
          </a:xfrm>
        </p:grpSpPr>
        <p:sp>
          <p:nvSpPr>
            <p:cNvPr id="196613" name="Text Box 5"/>
            <p:cNvSpPr txBox="1">
              <a:spLocks noChangeArrowheads="1"/>
            </p:cNvSpPr>
            <p:nvPr/>
          </p:nvSpPr>
          <p:spPr bwMode="auto">
            <a:xfrm>
              <a:off x="115" y="1557"/>
              <a:ext cx="944" cy="330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 sz="2800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Graphs</a:t>
              </a:r>
            </a:p>
          </p:txBody>
        </p:sp>
        <p:sp>
          <p:nvSpPr>
            <p:cNvPr id="196614" name="Text Box 6"/>
            <p:cNvSpPr txBox="1">
              <a:spLocks noChangeArrowheads="1"/>
            </p:cNvSpPr>
            <p:nvPr/>
          </p:nvSpPr>
          <p:spPr bwMode="auto">
            <a:xfrm>
              <a:off x="1457" y="1558"/>
              <a:ext cx="945" cy="330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 sz="2800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Logic</a:t>
              </a:r>
            </a:p>
          </p:txBody>
        </p:sp>
        <p:sp>
          <p:nvSpPr>
            <p:cNvPr id="196615" name="Text Box 7"/>
            <p:cNvSpPr txBox="1">
              <a:spLocks noChangeArrowheads="1"/>
            </p:cNvSpPr>
            <p:nvPr/>
          </p:nvSpPr>
          <p:spPr bwMode="auto">
            <a:xfrm>
              <a:off x="2800" y="1558"/>
              <a:ext cx="1455" cy="330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 sz="2800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Input Space</a:t>
              </a:r>
            </a:p>
          </p:txBody>
        </p:sp>
        <p:sp>
          <p:nvSpPr>
            <p:cNvPr id="196616" name="Text Box 8"/>
            <p:cNvSpPr txBox="1">
              <a:spLocks noChangeArrowheads="1"/>
            </p:cNvSpPr>
            <p:nvPr/>
          </p:nvSpPr>
          <p:spPr bwMode="auto">
            <a:xfrm>
              <a:off x="4653" y="1558"/>
              <a:ext cx="945" cy="330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 sz="2800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Syntax</a:t>
              </a:r>
            </a:p>
          </p:txBody>
        </p:sp>
        <p:sp>
          <p:nvSpPr>
            <p:cNvPr id="14390" name="Line 9"/>
            <p:cNvSpPr>
              <a:spLocks noChangeShapeType="1"/>
            </p:cNvSpPr>
            <p:nvPr/>
          </p:nvSpPr>
          <p:spPr bwMode="auto">
            <a:xfrm>
              <a:off x="576" y="1376"/>
              <a:ext cx="4556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91" name="Line 10"/>
            <p:cNvSpPr>
              <a:spLocks noChangeShapeType="1"/>
            </p:cNvSpPr>
            <p:nvPr/>
          </p:nvSpPr>
          <p:spPr bwMode="auto">
            <a:xfrm>
              <a:off x="587" y="1376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92" name="Line 11"/>
            <p:cNvSpPr>
              <a:spLocks noChangeShapeType="1"/>
            </p:cNvSpPr>
            <p:nvPr/>
          </p:nvSpPr>
          <p:spPr bwMode="auto">
            <a:xfrm>
              <a:off x="1930" y="1376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93" name="Line 12"/>
            <p:cNvSpPr>
              <a:spLocks noChangeShapeType="1"/>
            </p:cNvSpPr>
            <p:nvPr/>
          </p:nvSpPr>
          <p:spPr bwMode="auto">
            <a:xfrm>
              <a:off x="3527" y="1368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94" name="Line 13"/>
            <p:cNvSpPr>
              <a:spLocks noChangeShapeType="1"/>
            </p:cNvSpPr>
            <p:nvPr/>
          </p:nvSpPr>
          <p:spPr bwMode="auto">
            <a:xfrm>
              <a:off x="2867" y="1200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95" name="Line 14"/>
            <p:cNvSpPr>
              <a:spLocks noChangeShapeType="1"/>
            </p:cNvSpPr>
            <p:nvPr/>
          </p:nvSpPr>
          <p:spPr bwMode="auto">
            <a:xfrm>
              <a:off x="5126" y="1368"/>
              <a:ext cx="0" cy="17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</p:grpSp>
      <p:grpSp>
        <p:nvGrpSpPr>
          <p:cNvPr id="14344" name="Group 15"/>
          <p:cNvGrpSpPr>
            <a:grpSpLocks/>
          </p:cNvGrpSpPr>
          <p:nvPr/>
        </p:nvGrpSpPr>
        <p:grpSpPr bwMode="auto">
          <a:xfrm>
            <a:off x="61913" y="2416175"/>
            <a:ext cx="4138612" cy="3578225"/>
            <a:chOff x="21" y="1906"/>
            <a:chExt cx="2607" cy="2254"/>
          </a:xfrm>
        </p:grpSpPr>
        <p:sp>
          <p:nvSpPr>
            <p:cNvPr id="14374" name="AutoShape 16"/>
            <p:cNvSpPr>
              <a:spLocks noChangeArrowheads="1"/>
            </p:cNvSpPr>
            <p:nvPr/>
          </p:nvSpPr>
          <p:spPr bwMode="auto">
            <a:xfrm>
              <a:off x="21" y="3316"/>
              <a:ext cx="2607" cy="844"/>
            </a:xfrm>
            <a:prstGeom prst="roundRect">
              <a:avLst>
                <a:gd name="adj" fmla="val 16667"/>
              </a:avLst>
            </a:prstGeom>
            <a:solidFill>
              <a:srgbClr val="333399"/>
            </a:solidFill>
            <a:ln w="12700">
              <a:solidFill>
                <a:srgbClr val="000000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96625" name="Text Box 17"/>
            <p:cNvSpPr txBox="1">
              <a:spLocks noChangeArrowheads="1"/>
            </p:cNvSpPr>
            <p:nvPr/>
          </p:nvSpPr>
          <p:spPr bwMode="auto">
            <a:xfrm>
              <a:off x="1673" y="3814"/>
              <a:ext cx="908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Use cases</a:t>
              </a:r>
            </a:p>
          </p:txBody>
        </p:sp>
        <p:sp>
          <p:nvSpPr>
            <p:cNvPr id="196626" name="Text Box 18"/>
            <p:cNvSpPr txBox="1">
              <a:spLocks noChangeArrowheads="1"/>
            </p:cNvSpPr>
            <p:nvPr/>
          </p:nvSpPr>
          <p:spPr bwMode="auto">
            <a:xfrm>
              <a:off x="1150" y="3390"/>
              <a:ext cx="908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Specs</a:t>
              </a:r>
            </a:p>
          </p:txBody>
        </p:sp>
        <p:sp>
          <p:nvSpPr>
            <p:cNvPr id="196627" name="Text Box 19"/>
            <p:cNvSpPr txBox="1">
              <a:spLocks noChangeArrowheads="1"/>
            </p:cNvSpPr>
            <p:nvPr/>
          </p:nvSpPr>
          <p:spPr bwMode="auto">
            <a:xfrm>
              <a:off x="609" y="3814"/>
              <a:ext cx="908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Design</a:t>
              </a:r>
            </a:p>
          </p:txBody>
        </p:sp>
        <p:sp>
          <p:nvSpPr>
            <p:cNvPr id="196628" name="Text Box 20"/>
            <p:cNvSpPr txBox="1">
              <a:spLocks noChangeArrowheads="1"/>
            </p:cNvSpPr>
            <p:nvPr/>
          </p:nvSpPr>
          <p:spPr bwMode="auto">
            <a:xfrm>
              <a:off x="82" y="3390"/>
              <a:ext cx="908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Source</a:t>
              </a:r>
            </a:p>
          </p:txBody>
        </p:sp>
        <p:sp>
          <p:nvSpPr>
            <p:cNvPr id="14379" name="Line 21"/>
            <p:cNvSpPr>
              <a:spLocks noChangeShapeType="1"/>
            </p:cNvSpPr>
            <p:nvPr/>
          </p:nvSpPr>
          <p:spPr bwMode="auto">
            <a:xfrm>
              <a:off x="523" y="3152"/>
              <a:ext cx="161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80" name="Line 22"/>
            <p:cNvSpPr>
              <a:spLocks noChangeShapeType="1"/>
            </p:cNvSpPr>
            <p:nvPr/>
          </p:nvSpPr>
          <p:spPr bwMode="auto">
            <a:xfrm>
              <a:off x="590" y="1906"/>
              <a:ext cx="0" cy="12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81" name="Line 23"/>
            <p:cNvSpPr>
              <a:spLocks noChangeShapeType="1"/>
            </p:cNvSpPr>
            <p:nvPr/>
          </p:nvSpPr>
          <p:spPr bwMode="auto">
            <a:xfrm flipV="1">
              <a:off x="533" y="3152"/>
              <a:ext cx="0" cy="23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82" name="Line 24"/>
            <p:cNvSpPr>
              <a:spLocks noChangeShapeType="1"/>
            </p:cNvSpPr>
            <p:nvPr/>
          </p:nvSpPr>
          <p:spPr bwMode="auto">
            <a:xfrm flipV="1">
              <a:off x="1605" y="3152"/>
              <a:ext cx="0" cy="23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83" name="Line 25"/>
            <p:cNvSpPr>
              <a:spLocks noChangeShapeType="1"/>
            </p:cNvSpPr>
            <p:nvPr/>
          </p:nvSpPr>
          <p:spPr bwMode="auto">
            <a:xfrm flipV="1">
              <a:off x="1065" y="3144"/>
              <a:ext cx="0" cy="65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84" name="Line 26"/>
            <p:cNvSpPr>
              <a:spLocks noChangeShapeType="1"/>
            </p:cNvSpPr>
            <p:nvPr/>
          </p:nvSpPr>
          <p:spPr bwMode="auto">
            <a:xfrm flipV="1">
              <a:off x="2129" y="3152"/>
              <a:ext cx="0" cy="65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85" name="Text Box 27"/>
            <p:cNvSpPr txBox="1">
              <a:spLocks noChangeArrowheads="1"/>
            </p:cNvSpPr>
            <p:nvPr/>
          </p:nvSpPr>
          <p:spPr bwMode="auto">
            <a:xfrm>
              <a:off x="319" y="2202"/>
              <a:ext cx="706" cy="44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dirty="0">
                  <a:solidFill>
                    <a:schemeClr val="accent5">
                      <a:lumMod val="25000"/>
                    </a:schemeClr>
                  </a:solidFill>
                  <a:latin typeface="Comic Sans MS" pitchFamily="66" charset="0"/>
                </a:rPr>
                <a:t>Applied to</a:t>
              </a:r>
            </a:p>
          </p:txBody>
        </p:sp>
      </p:grpSp>
      <p:grpSp>
        <p:nvGrpSpPr>
          <p:cNvPr id="14345" name="Group 28"/>
          <p:cNvGrpSpPr>
            <a:grpSpLocks/>
          </p:cNvGrpSpPr>
          <p:nvPr/>
        </p:nvGrpSpPr>
        <p:grpSpPr bwMode="auto">
          <a:xfrm>
            <a:off x="2665413" y="2379663"/>
            <a:ext cx="3305175" cy="1971675"/>
            <a:chOff x="1661" y="1883"/>
            <a:chExt cx="2082" cy="1242"/>
          </a:xfrm>
        </p:grpSpPr>
        <p:sp>
          <p:nvSpPr>
            <p:cNvPr id="14362" name="AutoShape 29"/>
            <p:cNvSpPr>
              <a:spLocks noChangeArrowheads="1"/>
            </p:cNvSpPr>
            <p:nvPr/>
          </p:nvSpPr>
          <p:spPr bwMode="auto">
            <a:xfrm>
              <a:off x="1661" y="2281"/>
              <a:ext cx="2082" cy="844"/>
            </a:xfrm>
            <a:prstGeom prst="roundRect">
              <a:avLst>
                <a:gd name="adj" fmla="val 16667"/>
              </a:avLst>
            </a:prstGeom>
            <a:solidFill>
              <a:srgbClr val="333399"/>
            </a:solidFill>
            <a:ln w="12700">
              <a:solidFill>
                <a:srgbClr val="000000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96638" name="Text Box 30"/>
            <p:cNvSpPr txBox="1">
              <a:spLocks noChangeArrowheads="1"/>
            </p:cNvSpPr>
            <p:nvPr/>
          </p:nvSpPr>
          <p:spPr bwMode="auto">
            <a:xfrm>
              <a:off x="2998" y="2761"/>
              <a:ext cx="685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DNF</a:t>
              </a:r>
            </a:p>
          </p:txBody>
        </p:sp>
        <p:sp>
          <p:nvSpPr>
            <p:cNvPr id="196639" name="Text Box 31"/>
            <p:cNvSpPr txBox="1">
              <a:spLocks noChangeArrowheads="1"/>
            </p:cNvSpPr>
            <p:nvPr/>
          </p:nvSpPr>
          <p:spPr bwMode="auto">
            <a:xfrm>
              <a:off x="2154" y="2773"/>
              <a:ext cx="685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Specs</a:t>
              </a:r>
            </a:p>
          </p:txBody>
        </p:sp>
        <p:sp>
          <p:nvSpPr>
            <p:cNvPr id="196640" name="Text Box 32"/>
            <p:cNvSpPr txBox="1">
              <a:spLocks noChangeArrowheads="1"/>
            </p:cNvSpPr>
            <p:nvPr/>
          </p:nvSpPr>
          <p:spPr bwMode="auto">
            <a:xfrm>
              <a:off x="2596" y="2335"/>
              <a:ext cx="685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FSMs</a:t>
              </a:r>
            </a:p>
          </p:txBody>
        </p:sp>
        <p:sp>
          <p:nvSpPr>
            <p:cNvPr id="196641" name="Text Box 33"/>
            <p:cNvSpPr txBox="1">
              <a:spLocks noChangeArrowheads="1"/>
            </p:cNvSpPr>
            <p:nvPr/>
          </p:nvSpPr>
          <p:spPr bwMode="auto">
            <a:xfrm>
              <a:off x="1752" y="2348"/>
              <a:ext cx="685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Source</a:t>
              </a:r>
            </a:p>
          </p:txBody>
        </p:sp>
        <p:sp>
          <p:nvSpPr>
            <p:cNvPr id="14367" name="Line 34"/>
            <p:cNvSpPr>
              <a:spLocks noChangeShapeType="1"/>
            </p:cNvSpPr>
            <p:nvPr/>
          </p:nvSpPr>
          <p:spPr bwMode="auto">
            <a:xfrm>
              <a:off x="1929" y="1912"/>
              <a:ext cx="0" cy="19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68" name="Line 35"/>
            <p:cNvSpPr>
              <a:spLocks noChangeShapeType="1"/>
            </p:cNvSpPr>
            <p:nvPr/>
          </p:nvSpPr>
          <p:spPr bwMode="auto">
            <a:xfrm>
              <a:off x="1923" y="2102"/>
              <a:ext cx="142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69" name="Line 36"/>
            <p:cNvSpPr>
              <a:spLocks noChangeShapeType="1"/>
            </p:cNvSpPr>
            <p:nvPr/>
          </p:nvSpPr>
          <p:spPr bwMode="auto">
            <a:xfrm flipV="1">
              <a:off x="2095" y="2102"/>
              <a:ext cx="0" cy="23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70" name="Line 37"/>
            <p:cNvSpPr>
              <a:spLocks noChangeShapeType="1"/>
            </p:cNvSpPr>
            <p:nvPr/>
          </p:nvSpPr>
          <p:spPr bwMode="auto">
            <a:xfrm flipV="1">
              <a:off x="2939" y="2102"/>
              <a:ext cx="0" cy="23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71" name="Line 38"/>
            <p:cNvSpPr>
              <a:spLocks noChangeShapeType="1"/>
            </p:cNvSpPr>
            <p:nvPr/>
          </p:nvSpPr>
          <p:spPr bwMode="auto">
            <a:xfrm flipV="1">
              <a:off x="2497" y="2108"/>
              <a:ext cx="0" cy="65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72" name="Line 39"/>
            <p:cNvSpPr>
              <a:spLocks noChangeShapeType="1"/>
            </p:cNvSpPr>
            <p:nvPr/>
          </p:nvSpPr>
          <p:spPr bwMode="auto">
            <a:xfrm flipV="1">
              <a:off x="3341" y="2102"/>
              <a:ext cx="0" cy="65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73" name="Text Box 40"/>
            <p:cNvSpPr txBox="1">
              <a:spLocks noChangeArrowheads="1"/>
            </p:cNvSpPr>
            <p:nvPr/>
          </p:nvSpPr>
          <p:spPr bwMode="auto">
            <a:xfrm>
              <a:off x="1819" y="1883"/>
              <a:ext cx="1001" cy="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  <a:latin typeface="Comic Sans MS" pitchFamily="66" charset="0"/>
                </a:rPr>
                <a:t>Applied to</a:t>
              </a:r>
            </a:p>
          </p:txBody>
        </p:sp>
      </p:grpSp>
      <p:grpSp>
        <p:nvGrpSpPr>
          <p:cNvPr id="14346" name="Group 41"/>
          <p:cNvGrpSpPr>
            <a:grpSpLocks/>
          </p:cNvGrpSpPr>
          <p:nvPr/>
        </p:nvGrpSpPr>
        <p:grpSpPr bwMode="auto">
          <a:xfrm>
            <a:off x="5832475" y="2430463"/>
            <a:ext cx="3201988" cy="3489325"/>
            <a:chOff x="3656" y="1915"/>
            <a:chExt cx="2017" cy="2198"/>
          </a:xfrm>
        </p:grpSpPr>
        <p:sp>
          <p:nvSpPr>
            <p:cNvPr id="14350" name="AutoShape 42"/>
            <p:cNvSpPr>
              <a:spLocks noChangeArrowheads="1"/>
            </p:cNvSpPr>
            <p:nvPr/>
          </p:nvSpPr>
          <p:spPr bwMode="auto">
            <a:xfrm>
              <a:off x="3656" y="3269"/>
              <a:ext cx="2017" cy="844"/>
            </a:xfrm>
            <a:prstGeom prst="roundRect">
              <a:avLst>
                <a:gd name="adj" fmla="val 16667"/>
              </a:avLst>
            </a:prstGeom>
            <a:solidFill>
              <a:srgbClr val="333399"/>
            </a:solidFill>
            <a:ln w="12700">
              <a:solidFill>
                <a:srgbClr val="000000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96651" name="Text Box 43"/>
            <p:cNvSpPr txBox="1">
              <a:spLocks noChangeArrowheads="1"/>
            </p:cNvSpPr>
            <p:nvPr/>
          </p:nvSpPr>
          <p:spPr bwMode="auto">
            <a:xfrm>
              <a:off x="4948" y="3762"/>
              <a:ext cx="670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Input</a:t>
              </a:r>
            </a:p>
          </p:txBody>
        </p:sp>
        <p:sp>
          <p:nvSpPr>
            <p:cNvPr id="196652" name="Text Box 44"/>
            <p:cNvSpPr txBox="1">
              <a:spLocks noChangeArrowheads="1"/>
            </p:cNvSpPr>
            <p:nvPr/>
          </p:nvSpPr>
          <p:spPr bwMode="auto">
            <a:xfrm>
              <a:off x="4531" y="3352"/>
              <a:ext cx="670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Models</a:t>
              </a:r>
            </a:p>
          </p:txBody>
        </p:sp>
        <p:sp>
          <p:nvSpPr>
            <p:cNvPr id="196653" name="Text Box 45"/>
            <p:cNvSpPr txBox="1">
              <a:spLocks noChangeArrowheads="1"/>
            </p:cNvSpPr>
            <p:nvPr/>
          </p:nvSpPr>
          <p:spPr bwMode="auto">
            <a:xfrm>
              <a:off x="4115" y="3762"/>
              <a:ext cx="670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Integ</a:t>
              </a:r>
            </a:p>
          </p:txBody>
        </p:sp>
        <p:sp>
          <p:nvSpPr>
            <p:cNvPr id="196654" name="Text Box 46"/>
            <p:cNvSpPr txBox="1">
              <a:spLocks noChangeArrowheads="1"/>
            </p:cNvSpPr>
            <p:nvPr/>
          </p:nvSpPr>
          <p:spPr bwMode="auto">
            <a:xfrm>
              <a:off x="3711" y="3351"/>
              <a:ext cx="670" cy="233"/>
            </a:xfrm>
            <a:prstGeom prst="rect">
              <a:avLst/>
            </a:prstGeom>
            <a:gradFill rotWithShape="1">
              <a:gsLst>
                <a:gs pos="0">
                  <a:srgbClr val="FAF400"/>
                </a:gs>
                <a:gs pos="100000">
                  <a:srgbClr val="FAF400">
                    <a:gamma/>
                    <a:shade val="46275"/>
                    <a:invGamma/>
                  </a:srgbClr>
                </a:gs>
              </a:gsLst>
              <a:path path="shape">
                <a:fillToRect l="50000" t="50000" r="50000" b="50000"/>
              </a:path>
            </a:gradFill>
            <a:ln w="28575">
              <a:solidFill>
                <a:srgbClr val="C0C0C0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eaLnBrk="1" hangingPunct="1">
                <a:spcBef>
                  <a:spcPct val="50000"/>
                </a:spcBef>
                <a:defRPr/>
              </a:pPr>
              <a:r>
                <a:rPr lang="en-US">
                  <a:solidFill>
                    <a:schemeClr val="accent5">
                      <a:lumMod val="25000"/>
                    </a:schemeClr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  <a:latin typeface="Comic Sans MS" pitchFamily="66" charset="0"/>
                  <a:cs typeface="Arial" pitchFamily="34" charset="0"/>
                </a:rPr>
                <a:t>Source</a:t>
              </a:r>
            </a:p>
          </p:txBody>
        </p:sp>
        <p:sp>
          <p:nvSpPr>
            <p:cNvPr id="14355" name="Line 47"/>
            <p:cNvSpPr>
              <a:spLocks noChangeShapeType="1"/>
            </p:cNvSpPr>
            <p:nvPr/>
          </p:nvSpPr>
          <p:spPr bwMode="auto">
            <a:xfrm>
              <a:off x="4037" y="3099"/>
              <a:ext cx="1256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56" name="Line 48"/>
            <p:cNvSpPr>
              <a:spLocks noChangeShapeType="1"/>
            </p:cNvSpPr>
            <p:nvPr/>
          </p:nvSpPr>
          <p:spPr bwMode="auto">
            <a:xfrm flipV="1">
              <a:off x="4046" y="3099"/>
              <a:ext cx="0" cy="247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57" name="Line 49"/>
            <p:cNvSpPr>
              <a:spLocks noChangeShapeType="1"/>
            </p:cNvSpPr>
            <p:nvPr/>
          </p:nvSpPr>
          <p:spPr bwMode="auto">
            <a:xfrm flipV="1">
              <a:off x="4866" y="3099"/>
              <a:ext cx="0" cy="25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58" name="Line 50"/>
            <p:cNvSpPr>
              <a:spLocks noChangeShapeType="1"/>
            </p:cNvSpPr>
            <p:nvPr/>
          </p:nvSpPr>
          <p:spPr bwMode="auto">
            <a:xfrm flipV="1">
              <a:off x="4450" y="3105"/>
              <a:ext cx="0" cy="659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59" name="Line 51"/>
            <p:cNvSpPr>
              <a:spLocks noChangeShapeType="1"/>
            </p:cNvSpPr>
            <p:nvPr/>
          </p:nvSpPr>
          <p:spPr bwMode="auto">
            <a:xfrm flipV="1">
              <a:off x="5283" y="3099"/>
              <a:ext cx="0" cy="65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60" name="Line 52"/>
            <p:cNvSpPr>
              <a:spLocks noChangeShapeType="1"/>
            </p:cNvSpPr>
            <p:nvPr/>
          </p:nvSpPr>
          <p:spPr bwMode="auto">
            <a:xfrm>
              <a:off x="5126" y="1915"/>
              <a:ext cx="0" cy="1177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61" name="Text Box 53"/>
            <p:cNvSpPr txBox="1">
              <a:spLocks noChangeArrowheads="1"/>
            </p:cNvSpPr>
            <p:nvPr/>
          </p:nvSpPr>
          <p:spPr bwMode="auto">
            <a:xfrm>
              <a:off x="4663" y="2185"/>
              <a:ext cx="706" cy="44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  <a:latin typeface="Comic Sans MS" pitchFamily="66" charset="0"/>
                </a:rPr>
                <a:t>Applied to</a:t>
              </a:r>
            </a:p>
          </p:txBody>
        </p:sp>
      </p:grpSp>
      <p:grpSp>
        <p:nvGrpSpPr>
          <p:cNvPr id="6" name="Group 54"/>
          <p:cNvGrpSpPr>
            <a:grpSpLocks/>
          </p:cNvGrpSpPr>
          <p:nvPr/>
        </p:nvGrpSpPr>
        <p:grpSpPr bwMode="auto">
          <a:xfrm>
            <a:off x="2051050" y="1412875"/>
            <a:ext cx="7016750" cy="4662488"/>
            <a:chOff x="1274" y="1274"/>
            <a:chExt cx="4420" cy="2937"/>
          </a:xfrm>
        </p:grpSpPr>
        <p:sp>
          <p:nvSpPr>
            <p:cNvPr id="14348" name="Rectangle 55"/>
            <p:cNvSpPr>
              <a:spLocks noChangeArrowheads="1"/>
            </p:cNvSpPr>
            <p:nvPr/>
          </p:nvSpPr>
          <p:spPr bwMode="auto">
            <a:xfrm>
              <a:off x="1274" y="1274"/>
              <a:ext cx="4420" cy="1858"/>
            </a:xfrm>
            <a:prstGeom prst="rect">
              <a:avLst/>
            </a:prstGeom>
            <a:solidFill>
              <a:srgbClr val="C0C0C0">
                <a:alpha val="43921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  <p:sp>
          <p:nvSpPr>
            <p:cNvPr id="14349" name="Rectangle 56"/>
            <p:cNvSpPr>
              <a:spLocks noChangeArrowheads="1"/>
            </p:cNvSpPr>
            <p:nvPr/>
          </p:nvSpPr>
          <p:spPr bwMode="auto">
            <a:xfrm>
              <a:off x="3333" y="3130"/>
              <a:ext cx="2361" cy="1081"/>
            </a:xfrm>
            <a:prstGeom prst="rect">
              <a:avLst/>
            </a:prstGeom>
            <a:solidFill>
              <a:srgbClr val="C0C0C0">
                <a:alpha val="43921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852409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Round Trips</a:t>
            </a:r>
          </a:p>
        </p:txBody>
      </p:sp>
      <p:sp>
        <p:nvSpPr>
          <p:cNvPr id="32774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u="sng" dirty="0" smtClean="0">
                <a:solidFill>
                  <a:schemeClr val="tx2"/>
                </a:solidFill>
              </a:rPr>
              <a:t>Round-Trip Path</a:t>
            </a:r>
            <a:r>
              <a:rPr lang="en-US" altLang="en-US" dirty="0" smtClean="0"/>
              <a:t>: </a:t>
            </a:r>
            <a:r>
              <a:rPr lang="en-US" altLang="en-US" i="1" dirty="0" smtClean="0"/>
              <a:t>A prime path that starts and ends at the same node</a:t>
            </a:r>
          </a:p>
        </p:txBody>
      </p:sp>
      <p:sp>
        <p:nvSpPr>
          <p:cNvPr id="200708" name="Text Box 4"/>
          <p:cNvSpPr txBox="1">
            <a:spLocks noChangeArrowheads="1"/>
          </p:cNvSpPr>
          <p:nvPr/>
        </p:nvSpPr>
        <p:spPr bwMode="auto">
          <a:xfrm>
            <a:off x="911225" y="2702004"/>
            <a:ext cx="7775575" cy="1107996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Simple Round Trip Coverage (SRTC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TR contains at least one round-trip path for each reachable node in G that begins and ends a round-trip path.</a:t>
            </a:r>
          </a:p>
        </p:txBody>
      </p:sp>
      <p:sp>
        <p:nvSpPr>
          <p:cNvPr id="200709" name="Text Box 5"/>
          <p:cNvSpPr txBox="1">
            <a:spLocks noChangeArrowheads="1"/>
          </p:cNvSpPr>
          <p:nvPr/>
        </p:nvSpPr>
        <p:spPr bwMode="auto">
          <a:xfrm>
            <a:off x="911225" y="4183559"/>
            <a:ext cx="7775575" cy="769441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Complete Round Trip Coverage (CRTC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TR contains all round-trip paths for each reachable node in G.</a:t>
            </a:r>
          </a:p>
        </p:txBody>
      </p:sp>
      <p:sp>
        <p:nvSpPr>
          <p:cNvPr id="200710" name="Rectangle 6"/>
          <p:cNvSpPr>
            <a:spLocks noChangeArrowheads="1"/>
          </p:cNvSpPr>
          <p:nvPr/>
        </p:nvSpPr>
        <p:spPr bwMode="auto">
          <a:xfrm>
            <a:off x="914399" y="5389562"/>
            <a:ext cx="7772401" cy="935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These criteria </a:t>
            </a:r>
            <a:r>
              <a:rPr lang="en-US" altLang="en-US" sz="2200" b="0" i="1" dirty="0">
                <a:solidFill>
                  <a:srgbClr val="FF5935"/>
                </a:solidFill>
              </a:rPr>
              <a:t>omit nodes and edges </a:t>
            </a:r>
            <a:r>
              <a:rPr lang="en-US" altLang="en-US" sz="2200" b="0" dirty="0">
                <a:solidFill>
                  <a:schemeClr val="tx1"/>
                </a:solidFill>
              </a:rPr>
              <a:t>that are not in round trips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That is, they </a:t>
            </a:r>
            <a:r>
              <a:rPr lang="en-US" altLang="en-US" sz="2200" b="0" i="1" dirty="0">
                <a:solidFill>
                  <a:srgbClr val="FF5935"/>
                </a:solidFill>
              </a:rPr>
              <a:t>do not </a:t>
            </a:r>
            <a:r>
              <a:rPr lang="en-US" altLang="en-US" sz="2200" b="0" dirty="0">
                <a:solidFill>
                  <a:schemeClr val="tx1"/>
                </a:solidFill>
              </a:rPr>
              <a:t>subsume edge-pair, edge, or node coverage</a:t>
            </a:r>
            <a:endParaRPr lang="en-US" altLang="en-US" sz="2200" b="0" i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2163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07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007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07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007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07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1000"/>
                                        <p:tgtEl>
                                          <p:spTgt spid="2007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0708" grpId="0" animBg="1" autoUpdateAnimBg="0"/>
      <p:bldP spid="200709" grpId="0" animBg="1" autoUpdateAnimBg="0"/>
      <p:bldP spid="200710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Prime Path Example</a:t>
            </a:r>
          </a:p>
        </p:txBody>
      </p:sp>
      <p:sp>
        <p:nvSpPr>
          <p:cNvPr id="33798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mtClean="0"/>
              <a:t>The previous example has 38 </a:t>
            </a:r>
            <a:r>
              <a:rPr lang="en-US" altLang="en-US" smtClean="0">
                <a:solidFill>
                  <a:schemeClr val="tx2"/>
                </a:solidFill>
              </a:rPr>
              <a:t>simple</a:t>
            </a:r>
            <a:r>
              <a:rPr lang="en-US" altLang="en-US" smtClean="0"/>
              <a:t> paths</a:t>
            </a:r>
            <a:endParaRPr lang="en-US" altLang="en-US" i="1" smtClean="0"/>
          </a:p>
          <a:p>
            <a:r>
              <a:rPr lang="en-US" altLang="en-US" smtClean="0"/>
              <a:t>Only </a:t>
            </a:r>
            <a:r>
              <a:rPr lang="en-US" altLang="en-US" smtClean="0">
                <a:solidFill>
                  <a:schemeClr val="tx2"/>
                </a:solidFill>
              </a:rPr>
              <a:t>nine</a:t>
            </a:r>
            <a:r>
              <a:rPr lang="en-US" altLang="en-US" smtClean="0"/>
              <a:t> </a:t>
            </a:r>
            <a:r>
              <a:rPr lang="en-US" altLang="en-US" i="1" smtClean="0"/>
              <a:t>prime paths</a:t>
            </a:r>
          </a:p>
        </p:txBody>
      </p:sp>
      <p:sp>
        <p:nvSpPr>
          <p:cNvPr id="167968" name="Text Box 32"/>
          <p:cNvSpPr txBox="1">
            <a:spLocks noChangeArrowheads="1"/>
          </p:cNvSpPr>
          <p:nvPr/>
        </p:nvSpPr>
        <p:spPr bwMode="auto">
          <a:xfrm>
            <a:off x="3532188" y="3073400"/>
            <a:ext cx="3303587" cy="31527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u="sng">
                <a:solidFill>
                  <a:schemeClr val="tx1"/>
                </a:solidFill>
              </a:rPr>
              <a:t>Prime Paths</a:t>
            </a:r>
            <a:endParaRPr lang="en-US" altLang="en-US">
              <a:solidFill>
                <a:schemeClr val="tx1"/>
              </a:solidFill>
            </a:endParaRP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1, 2, 3, 6 ]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1, 2, 4, 5 ]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1, 2, 4, 6 ]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2, 3, 6 ]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2, 4, 5]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2, 4, 6 ]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[ 5, 4, 6 ]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[ 4, 5, 4 ]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[ 5, 4, 5 ]</a:t>
            </a:r>
          </a:p>
        </p:txBody>
      </p:sp>
      <p:sp>
        <p:nvSpPr>
          <p:cNvPr id="167969" name="AutoShape 33"/>
          <p:cNvSpPr>
            <a:spLocks/>
          </p:cNvSpPr>
          <p:nvPr/>
        </p:nvSpPr>
        <p:spPr bwMode="auto">
          <a:xfrm>
            <a:off x="7285038" y="4645025"/>
            <a:ext cx="1554162" cy="690562"/>
          </a:xfrm>
          <a:prstGeom prst="borderCallout2">
            <a:avLst>
              <a:gd name="adj1" fmla="val 16551"/>
              <a:gd name="adj2" fmla="val -4903"/>
              <a:gd name="adj3" fmla="val 16551"/>
              <a:gd name="adj4" fmla="val -35343"/>
              <a:gd name="adj5" fmla="val 109194"/>
              <a:gd name="adj6" fmla="val -106333"/>
            </a:avLst>
          </a:prstGeom>
          <a:solidFill>
            <a:schemeClr val="accent5">
              <a:lumMod val="75000"/>
            </a:schemeClr>
          </a:solidFill>
          <a:ln w="19050">
            <a:solidFill>
              <a:schemeClr val="accent5">
                <a:lumMod val="90000"/>
              </a:schemeClr>
            </a:solidFill>
            <a:miter lim="800000"/>
            <a:headEnd type="none" w="sm" len="sm"/>
            <a:tailEnd type="none" w="sm" len="sm"/>
          </a:ln>
        </p:spPr>
        <p:txBody>
          <a:bodyPr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chemeClr val="tx1"/>
                </a:solidFill>
              </a:rPr>
              <a:t>Execute loop once</a:t>
            </a:r>
          </a:p>
        </p:txBody>
      </p:sp>
      <p:sp>
        <p:nvSpPr>
          <p:cNvPr id="167970" name="AutoShape 34"/>
          <p:cNvSpPr>
            <a:spLocks/>
          </p:cNvSpPr>
          <p:nvPr/>
        </p:nvSpPr>
        <p:spPr bwMode="auto">
          <a:xfrm>
            <a:off x="7096125" y="5486400"/>
            <a:ext cx="1971675" cy="722312"/>
          </a:xfrm>
          <a:prstGeom prst="borderCallout2">
            <a:avLst>
              <a:gd name="adj1" fmla="val 15824"/>
              <a:gd name="adj2" fmla="val -3866"/>
              <a:gd name="adj3" fmla="val 15824"/>
              <a:gd name="adj4" fmla="val -32769"/>
              <a:gd name="adj5" fmla="val 75167"/>
              <a:gd name="adj6" fmla="val -71176"/>
            </a:avLst>
          </a:prstGeom>
          <a:solidFill>
            <a:schemeClr val="accent5">
              <a:lumMod val="75000"/>
            </a:schemeClr>
          </a:solidFill>
          <a:ln w="19050">
            <a:solidFill>
              <a:schemeClr val="accent5">
                <a:lumMod val="90000"/>
              </a:schemeClr>
            </a:solidFill>
            <a:miter lim="800000"/>
            <a:headEnd type="none" w="sm" len="sm"/>
            <a:tailEnd type="none" w="sm" len="sm"/>
          </a:ln>
        </p:spPr>
        <p:txBody>
          <a:bodyPr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dirty="0">
                <a:solidFill>
                  <a:schemeClr val="tx1"/>
                </a:solidFill>
              </a:rPr>
              <a:t>Execute loop more than once</a:t>
            </a:r>
          </a:p>
        </p:txBody>
      </p:sp>
      <p:grpSp>
        <p:nvGrpSpPr>
          <p:cNvPr id="2" name="Group 43"/>
          <p:cNvGrpSpPr>
            <a:grpSpLocks/>
          </p:cNvGrpSpPr>
          <p:nvPr/>
        </p:nvGrpSpPr>
        <p:grpSpPr bwMode="auto">
          <a:xfrm>
            <a:off x="681038" y="2613025"/>
            <a:ext cx="2120900" cy="3635375"/>
            <a:chOff x="287" y="1509"/>
            <a:chExt cx="1336" cy="2290"/>
          </a:xfrm>
          <a:solidFill>
            <a:schemeClr val="accent5">
              <a:lumMod val="75000"/>
            </a:schemeClr>
          </a:solidFill>
        </p:grpSpPr>
        <p:grpSp>
          <p:nvGrpSpPr>
            <p:cNvPr id="33804" name="Group 39"/>
            <p:cNvGrpSpPr>
              <a:grpSpLocks/>
            </p:cNvGrpSpPr>
            <p:nvPr/>
          </p:nvGrpSpPr>
          <p:grpSpPr bwMode="auto">
            <a:xfrm>
              <a:off x="1273" y="3335"/>
              <a:ext cx="350" cy="296"/>
              <a:chOff x="684" y="3374"/>
              <a:chExt cx="350" cy="296"/>
            </a:xfrm>
            <a:grpFill/>
          </p:grpSpPr>
          <p:sp>
            <p:nvSpPr>
              <p:cNvPr id="33833" name="Oval 6"/>
              <p:cNvSpPr>
                <a:spLocks noChangeArrowheads="1"/>
              </p:cNvSpPr>
              <p:nvPr/>
            </p:nvSpPr>
            <p:spPr bwMode="auto">
              <a:xfrm>
                <a:off x="684" y="337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3834" name="Text Box 7"/>
              <p:cNvSpPr txBox="1">
                <a:spLocks noChangeArrowheads="1"/>
              </p:cNvSpPr>
              <p:nvPr/>
            </p:nvSpPr>
            <p:spPr bwMode="auto">
              <a:xfrm>
                <a:off x="761" y="339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5</a:t>
                </a:r>
              </a:p>
            </p:txBody>
          </p:sp>
        </p:grpSp>
        <p:grpSp>
          <p:nvGrpSpPr>
            <p:cNvPr id="33805" name="Group 8"/>
            <p:cNvGrpSpPr>
              <a:grpSpLocks/>
            </p:cNvGrpSpPr>
            <p:nvPr/>
          </p:nvGrpSpPr>
          <p:grpSpPr bwMode="auto">
            <a:xfrm>
              <a:off x="684" y="1617"/>
              <a:ext cx="350" cy="296"/>
              <a:chOff x="4288" y="1746"/>
              <a:chExt cx="350" cy="296"/>
            </a:xfrm>
            <a:grpFill/>
          </p:grpSpPr>
          <p:sp>
            <p:nvSpPr>
              <p:cNvPr id="33831" name="Oval 9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3832" name="Text Box 10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0</a:t>
                </a:r>
              </a:p>
            </p:txBody>
          </p:sp>
        </p:grpSp>
        <p:grpSp>
          <p:nvGrpSpPr>
            <p:cNvPr id="33806" name="Group 11"/>
            <p:cNvGrpSpPr>
              <a:grpSpLocks/>
            </p:cNvGrpSpPr>
            <p:nvPr/>
          </p:nvGrpSpPr>
          <p:grpSpPr bwMode="auto">
            <a:xfrm>
              <a:off x="684" y="2482"/>
              <a:ext cx="350" cy="296"/>
              <a:chOff x="4738" y="2684"/>
              <a:chExt cx="350" cy="296"/>
            </a:xfrm>
            <a:grpFill/>
          </p:grpSpPr>
          <p:sp>
            <p:nvSpPr>
              <p:cNvPr id="33829" name="Oval 12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3830" name="Text Box 13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grpSp>
          <p:nvGrpSpPr>
            <p:cNvPr id="33807" name="Group 14"/>
            <p:cNvGrpSpPr>
              <a:grpSpLocks/>
            </p:cNvGrpSpPr>
            <p:nvPr/>
          </p:nvGrpSpPr>
          <p:grpSpPr bwMode="auto">
            <a:xfrm>
              <a:off x="287" y="2034"/>
              <a:ext cx="350" cy="296"/>
              <a:chOff x="3838" y="2684"/>
              <a:chExt cx="350" cy="296"/>
            </a:xfrm>
            <a:grpFill/>
          </p:grpSpPr>
          <p:sp>
            <p:nvSpPr>
              <p:cNvPr id="33827" name="Oval 15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3828" name="Text Box 16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33808" name="Line 17"/>
            <p:cNvSpPr>
              <a:spLocks noChangeShapeType="1"/>
            </p:cNvSpPr>
            <p:nvPr/>
          </p:nvSpPr>
          <p:spPr bwMode="auto">
            <a:xfrm flipH="1">
              <a:off x="572" y="2765"/>
              <a:ext cx="212" cy="191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09" name="Line 18"/>
            <p:cNvSpPr>
              <a:spLocks noChangeShapeType="1"/>
            </p:cNvSpPr>
            <p:nvPr/>
          </p:nvSpPr>
          <p:spPr bwMode="auto">
            <a:xfrm flipH="1">
              <a:off x="859" y="1509"/>
              <a:ext cx="1" cy="99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33810" name="Group 19"/>
            <p:cNvGrpSpPr>
              <a:grpSpLocks/>
            </p:cNvGrpSpPr>
            <p:nvPr/>
          </p:nvGrpSpPr>
          <p:grpSpPr bwMode="auto">
            <a:xfrm>
              <a:off x="287" y="2930"/>
              <a:ext cx="350" cy="296"/>
              <a:chOff x="4288" y="1746"/>
              <a:chExt cx="350" cy="296"/>
            </a:xfrm>
            <a:grpFill/>
          </p:grpSpPr>
          <p:sp>
            <p:nvSpPr>
              <p:cNvPr id="33825" name="Oval 20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3826" name="Text Box 21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33811" name="Group 22"/>
            <p:cNvGrpSpPr>
              <a:grpSpLocks/>
            </p:cNvGrpSpPr>
            <p:nvPr/>
          </p:nvGrpSpPr>
          <p:grpSpPr bwMode="auto">
            <a:xfrm>
              <a:off x="1053" y="2930"/>
              <a:ext cx="350" cy="296"/>
              <a:chOff x="3838" y="2684"/>
              <a:chExt cx="350" cy="296"/>
            </a:xfrm>
            <a:grpFill/>
          </p:grpSpPr>
          <p:sp>
            <p:nvSpPr>
              <p:cNvPr id="33823" name="Oval 23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3824" name="Text Box 24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sp>
          <p:nvSpPr>
            <p:cNvPr id="33812" name="Line 25"/>
            <p:cNvSpPr>
              <a:spLocks noChangeShapeType="1"/>
            </p:cNvSpPr>
            <p:nvPr/>
          </p:nvSpPr>
          <p:spPr bwMode="auto">
            <a:xfrm>
              <a:off x="939" y="2767"/>
              <a:ext cx="180" cy="182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13" name="Line 26"/>
            <p:cNvSpPr>
              <a:spLocks noChangeShapeType="1"/>
            </p:cNvSpPr>
            <p:nvPr/>
          </p:nvSpPr>
          <p:spPr bwMode="auto">
            <a:xfrm flipH="1">
              <a:off x="932" y="3207"/>
              <a:ext cx="195" cy="309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14" name="Line 27"/>
            <p:cNvSpPr>
              <a:spLocks noChangeShapeType="1"/>
            </p:cNvSpPr>
            <p:nvPr/>
          </p:nvSpPr>
          <p:spPr bwMode="auto">
            <a:xfrm>
              <a:off x="572" y="2308"/>
              <a:ext cx="194" cy="179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15" name="Line 28"/>
            <p:cNvSpPr>
              <a:spLocks noChangeShapeType="1"/>
            </p:cNvSpPr>
            <p:nvPr/>
          </p:nvSpPr>
          <p:spPr bwMode="auto">
            <a:xfrm flipH="1">
              <a:off x="603" y="1893"/>
              <a:ext cx="166" cy="18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16" name="Line 29"/>
            <p:cNvSpPr>
              <a:spLocks noChangeShapeType="1"/>
            </p:cNvSpPr>
            <p:nvPr/>
          </p:nvSpPr>
          <p:spPr bwMode="auto">
            <a:xfrm>
              <a:off x="578" y="3204"/>
              <a:ext cx="195" cy="30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17" name="Line 30"/>
            <p:cNvSpPr>
              <a:spLocks noChangeShapeType="1"/>
            </p:cNvSpPr>
            <p:nvPr/>
          </p:nvSpPr>
          <p:spPr bwMode="auto">
            <a:xfrm flipH="1">
              <a:off x="857" y="1918"/>
              <a:ext cx="3" cy="541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3818" name="Line 31"/>
            <p:cNvSpPr>
              <a:spLocks noChangeShapeType="1"/>
            </p:cNvSpPr>
            <p:nvPr/>
          </p:nvSpPr>
          <p:spPr bwMode="auto">
            <a:xfrm>
              <a:off x="1234" y="3229"/>
              <a:ext cx="101" cy="14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33819" name="Group 35"/>
            <p:cNvGrpSpPr>
              <a:grpSpLocks/>
            </p:cNvGrpSpPr>
            <p:nvPr/>
          </p:nvGrpSpPr>
          <p:grpSpPr bwMode="auto">
            <a:xfrm>
              <a:off x="682" y="3503"/>
              <a:ext cx="350" cy="296"/>
              <a:chOff x="4288" y="3622"/>
              <a:chExt cx="350" cy="296"/>
            </a:xfrm>
            <a:grpFill/>
          </p:grpSpPr>
          <p:sp>
            <p:nvSpPr>
              <p:cNvPr id="33821" name="Oval 36"/>
              <p:cNvSpPr>
                <a:spLocks noChangeArrowheads="1"/>
              </p:cNvSpPr>
              <p:nvPr/>
            </p:nvSpPr>
            <p:spPr bwMode="auto">
              <a:xfrm>
                <a:off x="4288" y="3622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3822" name="Text Box 37"/>
              <p:cNvSpPr txBox="1">
                <a:spLocks noChangeArrowheads="1"/>
              </p:cNvSpPr>
              <p:nvPr/>
            </p:nvSpPr>
            <p:spPr bwMode="auto">
              <a:xfrm>
                <a:off x="4365" y="3645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sp>
          <p:nvSpPr>
            <p:cNvPr id="33820" name="Line 38"/>
            <p:cNvSpPr>
              <a:spLocks noChangeShapeType="1"/>
            </p:cNvSpPr>
            <p:nvPr/>
          </p:nvSpPr>
          <p:spPr bwMode="auto">
            <a:xfrm flipH="1" flipV="1">
              <a:off x="1367" y="3176"/>
              <a:ext cx="101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67978" name="AutoShape 42"/>
          <p:cNvSpPr>
            <a:spLocks/>
          </p:cNvSpPr>
          <p:nvPr/>
        </p:nvSpPr>
        <p:spPr bwMode="auto">
          <a:xfrm>
            <a:off x="7273925" y="3800475"/>
            <a:ext cx="1554163" cy="690562"/>
          </a:xfrm>
          <a:prstGeom prst="borderCallout2">
            <a:avLst>
              <a:gd name="adj1" fmla="val 16551"/>
              <a:gd name="adj2" fmla="val -4903"/>
              <a:gd name="adj3" fmla="val 16551"/>
              <a:gd name="adj4" fmla="val -31972"/>
              <a:gd name="adj5" fmla="val 184366"/>
              <a:gd name="adj6" fmla="val -95199"/>
            </a:avLst>
          </a:prstGeom>
          <a:solidFill>
            <a:schemeClr val="accent5">
              <a:lumMod val="75000"/>
            </a:schemeClr>
          </a:solidFill>
          <a:ln w="19050">
            <a:solidFill>
              <a:schemeClr val="accent5">
                <a:lumMod val="90000"/>
              </a:schemeClr>
            </a:solidFill>
            <a:miter lim="800000"/>
            <a:headEnd type="none" w="sm" len="sm"/>
            <a:tailEnd type="none" w="sm" len="sm"/>
          </a:ln>
        </p:spPr>
        <p:txBody>
          <a:bodyPr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dirty="0">
                <a:solidFill>
                  <a:schemeClr val="tx1"/>
                </a:solidFill>
              </a:rPr>
              <a:t>Execute loop 0 times</a:t>
            </a:r>
          </a:p>
        </p:txBody>
      </p:sp>
    </p:spTree>
    <p:extLst>
      <p:ext uri="{BB962C8B-B14F-4D97-AF65-F5344CB8AC3E}">
        <p14:creationId xmlns:p14="http://schemas.microsoft.com/office/powerpoint/2010/main" val="20623972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9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679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9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679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9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679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9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679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7968" grpId="0" animBg="1" autoUpdateAnimBg="0"/>
      <p:bldP spid="167969" grpId="0" animBg="1" autoUpdateAnimBg="0"/>
      <p:bldP spid="167970" grpId="0" animBg="1" autoUpdateAnimBg="0"/>
      <p:bldP spid="167978" grpId="0" animBg="1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Touring, </a:t>
            </a:r>
            <a:r>
              <a:rPr lang="en-US" altLang="en-US" dirty="0" err="1" smtClean="0"/>
              <a:t>Sidetrips</a:t>
            </a:r>
            <a:r>
              <a:rPr lang="en-US" altLang="en-US" dirty="0" smtClean="0"/>
              <a:t> and Detours</a:t>
            </a:r>
          </a:p>
        </p:txBody>
      </p:sp>
      <p:sp>
        <p:nvSpPr>
          <p:cNvPr id="3482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Prime paths do not have </a:t>
            </a:r>
            <a:r>
              <a:rPr lang="en-US" altLang="en-US" dirty="0" smtClean="0">
                <a:solidFill>
                  <a:schemeClr val="tx2"/>
                </a:solidFill>
              </a:rPr>
              <a:t>internal loops</a:t>
            </a:r>
            <a:r>
              <a:rPr lang="en-US" altLang="en-US" dirty="0" smtClean="0"/>
              <a:t> … test paths </a:t>
            </a:r>
            <a:r>
              <a:rPr lang="en-US" altLang="en-US" u="sng" dirty="0" smtClean="0"/>
              <a:t>might</a:t>
            </a:r>
            <a:endParaRPr lang="en-US" altLang="en-US" dirty="0" smtClean="0"/>
          </a:p>
        </p:txBody>
      </p:sp>
      <p:sp>
        <p:nvSpPr>
          <p:cNvPr id="34823" name="Rectangle 4"/>
          <p:cNvSpPr>
            <a:spLocks noChangeArrowheads="1"/>
          </p:cNvSpPr>
          <p:nvPr/>
        </p:nvSpPr>
        <p:spPr bwMode="auto">
          <a:xfrm>
            <a:off x="914401" y="2751138"/>
            <a:ext cx="7772400" cy="40306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6858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u="sng" dirty="0" smtClean="0">
                <a:solidFill>
                  <a:schemeClr val="tx2"/>
                </a:solidFill>
              </a:rPr>
              <a:t>Tour</a:t>
            </a:r>
            <a:r>
              <a:rPr lang="en-US" altLang="en-US" sz="2200" b="0" dirty="0" smtClean="0">
                <a:solidFill>
                  <a:schemeClr val="tx1"/>
                </a:solidFill>
              </a:rPr>
              <a:t>: </a:t>
            </a:r>
            <a:r>
              <a:rPr lang="en-US" altLang="en-US" sz="2200" b="0" i="1" dirty="0">
                <a:solidFill>
                  <a:schemeClr val="tx1"/>
                </a:solidFill>
              </a:rPr>
              <a:t>A test path p tours </a:t>
            </a:r>
            <a:r>
              <a:rPr lang="en-US" altLang="en-US" sz="2200" b="0" i="1" dirty="0" err="1">
                <a:solidFill>
                  <a:schemeClr val="tx1"/>
                </a:solidFill>
              </a:rPr>
              <a:t>subpath</a:t>
            </a:r>
            <a:r>
              <a:rPr lang="en-US" altLang="en-US" sz="2200" b="0" i="1" dirty="0">
                <a:solidFill>
                  <a:schemeClr val="tx1"/>
                </a:solidFill>
              </a:rPr>
              <a:t> q if q is a </a:t>
            </a:r>
            <a:r>
              <a:rPr lang="en-US" altLang="en-US" sz="2200" b="0" i="1" dirty="0" err="1">
                <a:solidFill>
                  <a:schemeClr val="tx1"/>
                </a:solidFill>
              </a:rPr>
              <a:t>subpath</a:t>
            </a:r>
            <a:r>
              <a:rPr lang="en-US" altLang="en-US" sz="2200" b="0" i="1" dirty="0">
                <a:solidFill>
                  <a:schemeClr val="tx1"/>
                </a:solidFill>
              </a:rPr>
              <a:t> of p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endParaRPr lang="en-US" altLang="en-US" sz="2200" b="0" dirty="0">
              <a:solidFill>
                <a:schemeClr val="tx1"/>
              </a:solidFill>
            </a:endParaRP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u="sng" dirty="0">
                <a:solidFill>
                  <a:schemeClr val="tx2"/>
                </a:solidFill>
              </a:rPr>
              <a:t>Tour With </a:t>
            </a:r>
            <a:r>
              <a:rPr lang="en-US" altLang="en-US" sz="2200" b="0" u="sng" dirty="0" err="1" smtClean="0">
                <a:solidFill>
                  <a:schemeClr val="tx2"/>
                </a:solidFill>
              </a:rPr>
              <a:t>Sidetrips</a:t>
            </a:r>
            <a:r>
              <a:rPr lang="en-US" altLang="en-US" sz="2200" b="0" dirty="0" smtClean="0">
                <a:solidFill>
                  <a:schemeClr val="tx1"/>
                </a:solidFill>
              </a:rPr>
              <a:t>: </a:t>
            </a:r>
            <a:r>
              <a:rPr lang="en-US" altLang="en-US" sz="2200" b="0" i="1" dirty="0">
                <a:solidFill>
                  <a:schemeClr val="tx1"/>
                </a:solidFill>
              </a:rPr>
              <a:t>A test path p tours </a:t>
            </a:r>
            <a:r>
              <a:rPr lang="en-US" altLang="en-US" sz="2200" b="0" i="1" dirty="0" err="1">
                <a:solidFill>
                  <a:schemeClr val="tx1"/>
                </a:solidFill>
              </a:rPr>
              <a:t>subpath</a:t>
            </a:r>
            <a:r>
              <a:rPr lang="en-US" altLang="en-US" sz="2200" b="0" i="1" dirty="0">
                <a:solidFill>
                  <a:schemeClr val="tx1"/>
                </a:solidFill>
              </a:rPr>
              <a:t> q with </a:t>
            </a:r>
            <a:r>
              <a:rPr lang="en-US" altLang="en-US" sz="2200" b="0" i="1" u="sng" dirty="0" err="1">
                <a:solidFill>
                  <a:schemeClr val="tx1"/>
                </a:solidFill>
              </a:rPr>
              <a:t>sidetrips</a:t>
            </a:r>
            <a:r>
              <a:rPr lang="en-US" altLang="en-US" sz="2200" b="0" i="1" dirty="0">
                <a:solidFill>
                  <a:schemeClr val="tx1"/>
                </a:solidFill>
              </a:rPr>
              <a:t> </a:t>
            </a:r>
            <a:r>
              <a:rPr lang="en-US" altLang="en-US" sz="2200" b="0" i="1" dirty="0" err="1">
                <a:solidFill>
                  <a:schemeClr val="tx1"/>
                </a:solidFill>
              </a:rPr>
              <a:t>iff</a:t>
            </a:r>
            <a:r>
              <a:rPr lang="en-US" altLang="en-US" sz="2200" b="0" i="1" dirty="0">
                <a:solidFill>
                  <a:schemeClr val="tx1"/>
                </a:solidFill>
              </a:rPr>
              <a:t> every </a:t>
            </a:r>
            <a:r>
              <a:rPr lang="en-US" altLang="en-US" sz="2200" b="0" i="1" u="sng" dirty="0">
                <a:solidFill>
                  <a:schemeClr val="tx1"/>
                </a:solidFill>
              </a:rPr>
              <a:t>edge</a:t>
            </a:r>
            <a:r>
              <a:rPr lang="en-US" altLang="en-US" sz="2200" b="0" i="1" dirty="0">
                <a:solidFill>
                  <a:schemeClr val="tx1"/>
                </a:solidFill>
              </a:rPr>
              <a:t> in q is also in p in </a:t>
            </a:r>
            <a:r>
              <a:rPr lang="en-US" altLang="en-US" sz="2200" b="0" i="1" u="sng" dirty="0">
                <a:solidFill>
                  <a:schemeClr val="tx1"/>
                </a:solidFill>
              </a:rPr>
              <a:t>the same order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b="0" dirty="0">
                <a:solidFill>
                  <a:schemeClr val="tx1"/>
                </a:solidFill>
              </a:rPr>
              <a:t>The tour can include a </a:t>
            </a:r>
            <a:r>
              <a:rPr lang="en-US" altLang="en-US" b="0" dirty="0" err="1">
                <a:solidFill>
                  <a:schemeClr val="tx1"/>
                </a:solidFill>
              </a:rPr>
              <a:t>sidetrip</a:t>
            </a:r>
            <a:r>
              <a:rPr lang="en-US" altLang="en-US" b="0" dirty="0">
                <a:solidFill>
                  <a:schemeClr val="tx1"/>
                </a:solidFill>
              </a:rPr>
              <a:t>, as long as it comes back to the same node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endParaRPr lang="en-US" altLang="en-US" b="0" dirty="0">
              <a:solidFill>
                <a:schemeClr val="tx1"/>
              </a:solidFill>
            </a:endParaRP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u="sng" dirty="0">
                <a:solidFill>
                  <a:schemeClr val="tx2"/>
                </a:solidFill>
              </a:rPr>
              <a:t>Tour With </a:t>
            </a:r>
            <a:r>
              <a:rPr lang="en-US" altLang="en-US" sz="2200" b="0" u="sng" dirty="0" smtClean="0">
                <a:solidFill>
                  <a:schemeClr val="tx2"/>
                </a:solidFill>
              </a:rPr>
              <a:t>Detours</a:t>
            </a:r>
            <a:r>
              <a:rPr lang="en-US" altLang="en-US" sz="2200" b="0" dirty="0" smtClean="0">
                <a:solidFill>
                  <a:schemeClr val="tx1"/>
                </a:solidFill>
              </a:rPr>
              <a:t>: </a:t>
            </a:r>
            <a:r>
              <a:rPr lang="en-US" altLang="en-US" sz="2200" b="0" i="1" dirty="0">
                <a:solidFill>
                  <a:schemeClr val="tx1"/>
                </a:solidFill>
              </a:rPr>
              <a:t>A test path p tours </a:t>
            </a:r>
            <a:r>
              <a:rPr lang="en-US" altLang="en-US" sz="2200" b="0" i="1" dirty="0" err="1">
                <a:solidFill>
                  <a:schemeClr val="tx1"/>
                </a:solidFill>
              </a:rPr>
              <a:t>subpath</a:t>
            </a:r>
            <a:r>
              <a:rPr lang="en-US" altLang="en-US" sz="2200" b="0" i="1" dirty="0">
                <a:solidFill>
                  <a:schemeClr val="tx1"/>
                </a:solidFill>
              </a:rPr>
              <a:t> q with </a:t>
            </a:r>
            <a:r>
              <a:rPr lang="en-US" altLang="en-US" sz="2200" b="0" i="1" u="sng" dirty="0">
                <a:solidFill>
                  <a:schemeClr val="tx1"/>
                </a:solidFill>
              </a:rPr>
              <a:t>detours</a:t>
            </a:r>
            <a:r>
              <a:rPr lang="en-US" altLang="en-US" sz="2200" b="0" i="1" dirty="0">
                <a:solidFill>
                  <a:schemeClr val="tx1"/>
                </a:solidFill>
              </a:rPr>
              <a:t> </a:t>
            </a:r>
            <a:r>
              <a:rPr lang="en-US" altLang="en-US" sz="2200" b="0" i="1" dirty="0" err="1">
                <a:solidFill>
                  <a:schemeClr val="tx1"/>
                </a:solidFill>
              </a:rPr>
              <a:t>iff</a:t>
            </a:r>
            <a:r>
              <a:rPr lang="en-US" altLang="en-US" sz="2200" b="0" i="1" dirty="0">
                <a:solidFill>
                  <a:schemeClr val="tx1"/>
                </a:solidFill>
              </a:rPr>
              <a:t> every </a:t>
            </a:r>
            <a:r>
              <a:rPr lang="en-US" altLang="en-US" sz="2200" b="0" i="1" u="sng" dirty="0">
                <a:solidFill>
                  <a:schemeClr val="tx1"/>
                </a:solidFill>
              </a:rPr>
              <a:t>node</a:t>
            </a:r>
            <a:r>
              <a:rPr lang="en-US" altLang="en-US" sz="2200" b="0" i="1" dirty="0">
                <a:solidFill>
                  <a:schemeClr val="tx1"/>
                </a:solidFill>
              </a:rPr>
              <a:t> in q is also in p in </a:t>
            </a:r>
            <a:r>
              <a:rPr lang="en-US" altLang="en-US" sz="2200" b="0" i="1" u="sng" dirty="0">
                <a:solidFill>
                  <a:schemeClr val="tx1"/>
                </a:solidFill>
              </a:rPr>
              <a:t>the same order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b="0" dirty="0">
                <a:solidFill>
                  <a:schemeClr val="tx1"/>
                </a:solidFill>
              </a:rPr>
              <a:t>The tour can include a detour from node </a:t>
            </a:r>
            <a:r>
              <a:rPr lang="en-US" altLang="en-US" b="0" i="1" dirty="0" err="1">
                <a:solidFill>
                  <a:schemeClr val="tx1"/>
                </a:solidFill>
              </a:rPr>
              <a:t>ni</a:t>
            </a:r>
            <a:r>
              <a:rPr lang="en-US" altLang="en-US" b="0" dirty="0">
                <a:solidFill>
                  <a:schemeClr val="tx1"/>
                </a:solidFill>
              </a:rPr>
              <a:t>, as long as it comes back to the prime path at a successor of </a:t>
            </a:r>
            <a:r>
              <a:rPr lang="en-US" altLang="en-US" b="0" i="1" dirty="0" err="1">
                <a:solidFill>
                  <a:schemeClr val="tx1"/>
                </a:solidFill>
              </a:rPr>
              <a:t>ni</a:t>
            </a:r>
            <a:endParaRPr lang="en-US" altLang="en-US" b="0" i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98995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Sidetrips and Detours Example</a:t>
            </a:r>
          </a:p>
        </p:txBody>
      </p:sp>
      <p:grpSp>
        <p:nvGrpSpPr>
          <p:cNvPr id="35846" name="Group 42"/>
          <p:cNvGrpSpPr>
            <a:grpSpLocks/>
          </p:cNvGrpSpPr>
          <p:nvPr/>
        </p:nvGrpSpPr>
        <p:grpSpPr bwMode="auto">
          <a:xfrm>
            <a:off x="1881188" y="1793875"/>
            <a:ext cx="5381625" cy="1381125"/>
            <a:chOff x="842" y="988"/>
            <a:chExt cx="3390" cy="870"/>
          </a:xfrm>
          <a:solidFill>
            <a:schemeClr val="accent5">
              <a:lumMod val="75000"/>
            </a:schemeClr>
          </a:solidFill>
        </p:grpSpPr>
        <p:grpSp>
          <p:nvGrpSpPr>
            <p:cNvPr id="35951" name="Group 5"/>
            <p:cNvGrpSpPr>
              <a:grpSpLocks/>
            </p:cNvGrpSpPr>
            <p:nvPr/>
          </p:nvGrpSpPr>
          <p:grpSpPr bwMode="auto">
            <a:xfrm>
              <a:off x="1050" y="989"/>
              <a:ext cx="350" cy="296"/>
              <a:chOff x="4288" y="1746"/>
              <a:chExt cx="350" cy="296"/>
            </a:xfrm>
            <a:grpFill/>
          </p:grpSpPr>
          <p:sp>
            <p:nvSpPr>
              <p:cNvPr id="35975" name="Oval 6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5976" name="Text Box 7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0</a:t>
                </a:r>
              </a:p>
            </p:txBody>
          </p:sp>
        </p:grpSp>
        <p:grpSp>
          <p:nvGrpSpPr>
            <p:cNvPr id="35952" name="Group 9"/>
            <p:cNvGrpSpPr>
              <a:grpSpLocks/>
            </p:cNvGrpSpPr>
            <p:nvPr/>
          </p:nvGrpSpPr>
          <p:grpSpPr bwMode="auto">
            <a:xfrm>
              <a:off x="2457" y="988"/>
              <a:ext cx="350" cy="296"/>
              <a:chOff x="4738" y="2684"/>
              <a:chExt cx="350" cy="296"/>
            </a:xfrm>
            <a:grpFill/>
          </p:grpSpPr>
          <p:sp>
            <p:nvSpPr>
              <p:cNvPr id="35973" name="Oval 10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5974" name="Text Box 11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grpSp>
          <p:nvGrpSpPr>
            <p:cNvPr id="35953" name="Group 12"/>
            <p:cNvGrpSpPr>
              <a:grpSpLocks/>
            </p:cNvGrpSpPr>
            <p:nvPr/>
          </p:nvGrpSpPr>
          <p:grpSpPr bwMode="auto">
            <a:xfrm>
              <a:off x="1753" y="989"/>
              <a:ext cx="350" cy="296"/>
              <a:chOff x="3838" y="2684"/>
              <a:chExt cx="350" cy="296"/>
            </a:xfrm>
            <a:grpFill/>
          </p:grpSpPr>
          <p:sp>
            <p:nvSpPr>
              <p:cNvPr id="35971" name="Oval 13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5972" name="Text Box 14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grpSp>
          <p:nvGrpSpPr>
            <p:cNvPr id="35954" name="Group 15"/>
            <p:cNvGrpSpPr>
              <a:grpSpLocks/>
            </p:cNvGrpSpPr>
            <p:nvPr/>
          </p:nvGrpSpPr>
          <p:grpSpPr bwMode="auto">
            <a:xfrm>
              <a:off x="3882" y="988"/>
              <a:ext cx="350" cy="296"/>
              <a:chOff x="4288" y="3622"/>
              <a:chExt cx="350" cy="296"/>
            </a:xfrm>
            <a:grpFill/>
          </p:grpSpPr>
          <p:sp>
            <p:nvSpPr>
              <p:cNvPr id="35969" name="Oval 16"/>
              <p:cNvSpPr>
                <a:spLocks noChangeArrowheads="1"/>
              </p:cNvSpPr>
              <p:nvPr/>
            </p:nvSpPr>
            <p:spPr bwMode="auto">
              <a:xfrm>
                <a:off x="4288" y="3622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5970" name="Text Box 17"/>
              <p:cNvSpPr txBox="1">
                <a:spLocks noChangeArrowheads="1"/>
              </p:cNvSpPr>
              <p:nvPr/>
            </p:nvSpPr>
            <p:spPr bwMode="auto">
              <a:xfrm>
                <a:off x="4365" y="3645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5</a:t>
                </a:r>
              </a:p>
            </p:txBody>
          </p:sp>
        </p:grpSp>
        <p:sp>
          <p:nvSpPr>
            <p:cNvPr id="35955" name="Line 18"/>
            <p:cNvSpPr>
              <a:spLocks noChangeShapeType="1"/>
            </p:cNvSpPr>
            <p:nvPr/>
          </p:nvSpPr>
          <p:spPr bwMode="auto">
            <a:xfrm flipV="1">
              <a:off x="2809" y="1286"/>
              <a:ext cx="448" cy="38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956" name="Line 19"/>
            <p:cNvSpPr>
              <a:spLocks noChangeShapeType="1"/>
            </p:cNvSpPr>
            <p:nvPr/>
          </p:nvSpPr>
          <p:spPr bwMode="auto">
            <a:xfrm>
              <a:off x="842" y="1137"/>
              <a:ext cx="204" cy="0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35957" name="Group 20"/>
            <p:cNvGrpSpPr>
              <a:grpSpLocks/>
            </p:cNvGrpSpPr>
            <p:nvPr/>
          </p:nvGrpSpPr>
          <p:grpSpPr bwMode="auto">
            <a:xfrm>
              <a:off x="2457" y="1562"/>
              <a:ext cx="350" cy="296"/>
              <a:chOff x="4288" y="1746"/>
              <a:chExt cx="350" cy="296"/>
            </a:xfrm>
            <a:grpFill/>
          </p:grpSpPr>
          <p:sp>
            <p:nvSpPr>
              <p:cNvPr id="35967" name="Oval 21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5968" name="Text Box 22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35958" name="Group 27"/>
            <p:cNvGrpSpPr>
              <a:grpSpLocks/>
            </p:cNvGrpSpPr>
            <p:nvPr/>
          </p:nvGrpSpPr>
          <p:grpSpPr bwMode="auto">
            <a:xfrm>
              <a:off x="3171" y="989"/>
              <a:ext cx="350" cy="296"/>
              <a:chOff x="3838" y="2684"/>
              <a:chExt cx="350" cy="296"/>
            </a:xfrm>
            <a:grpFill/>
          </p:grpSpPr>
          <p:sp>
            <p:nvSpPr>
              <p:cNvPr id="35965" name="Oval 28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5966" name="Text Box 29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sp>
          <p:nvSpPr>
            <p:cNvPr id="35959" name="Line 34"/>
            <p:cNvSpPr>
              <a:spLocks noChangeShapeType="1"/>
            </p:cNvSpPr>
            <p:nvPr/>
          </p:nvSpPr>
          <p:spPr bwMode="auto">
            <a:xfrm flipH="1">
              <a:off x="2563" y="1283"/>
              <a:ext cx="2" cy="281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960" name="Line 37"/>
            <p:cNvSpPr>
              <a:spLocks noChangeShapeType="1"/>
            </p:cNvSpPr>
            <p:nvPr/>
          </p:nvSpPr>
          <p:spPr bwMode="auto">
            <a:xfrm>
              <a:off x="1400" y="1137"/>
              <a:ext cx="335" cy="0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961" name="Line 38"/>
            <p:cNvSpPr>
              <a:spLocks noChangeShapeType="1"/>
            </p:cNvSpPr>
            <p:nvPr/>
          </p:nvSpPr>
          <p:spPr bwMode="auto">
            <a:xfrm>
              <a:off x="3532" y="1136"/>
              <a:ext cx="335" cy="0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962" name="Line 39"/>
            <p:cNvSpPr>
              <a:spLocks noChangeShapeType="1"/>
            </p:cNvSpPr>
            <p:nvPr/>
          </p:nvSpPr>
          <p:spPr bwMode="auto">
            <a:xfrm>
              <a:off x="2814" y="1136"/>
              <a:ext cx="335" cy="0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963" name="Line 40"/>
            <p:cNvSpPr>
              <a:spLocks noChangeShapeType="1"/>
            </p:cNvSpPr>
            <p:nvPr/>
          </p:nvSpPr>
          <p:spPr bwMode="auto">
            <a:xfrm>
              <a:off x="2111" y="1136"/>
              <a:ext cx="335" cy="0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964" name="Line 41"/>
            <p:cNvSpPr>
              <a:spLocks noChangeShapeType="1"/>
            </p:cNvSpPr>
            <p:nvPr/>
          </p:nvSpPr>
          <p:spPr bwMode="auto">
            <a:xfrm flipH="1">
              <a:off x="2704" y="1282"/>
              <a:ext cx="2" cy="281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arrow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9" name="Group 117"/>
          <p:cNvGrpSpPr>
            <a:grpSpLocks/>
          </p:cNvGrpSpPr>
          <p:nvPr/>
        </p:nvGrpSpPr>
        <p:grpSpPr bwMode="auto">
          <a:xfrm>
            <a:off x="1565275" y="3535363"/>
            <a:ext cx="5697538" cy="1381125"/>
            <a:chOff x="986" y="1769"/>
            <a:chExt cx="3589" cy="870"/>
          </a:xfrm>
          <a:solidFill>
            <a:schemeClr val="accent5">
              <a:lumMod val="75000"/>
            </a:schemeClr>
          </a:solidFill>
        </p:grpSpPr>
        <p:grpSp>
          <p:nvGrpSpPr>
            <p:cNvPr id="35923" name="Group 61"/>
            <p:cNvGrpSpPr>
              <a:grpSpLocks/>
            </p:cNvGrpSpPr>
            <p:nvPr/>
          </p:nvGrpSpPr>
          <p:grpSpPr bwMode="auto">
            <a:xfrm>
              <a:off x="1185" y="1769"/>
              <a:ext cx="3390" cy="870"/>
              <a:chOff x="842" y="988"/>
              <a:chExt cx="3390" cy="870"/>
            </a:xfrm>
            <a:grpFill/>
          </p:grpSpPr>
          <p:grpSp>
            <p:nvGrpSpPr>
              <p:cNvPr id="35925" name="Group 62"/>
              <p:cNvGrpSpPr>
                <a:grpSpLocks/>
              </p:cNvGrpSpPr>
              <p:nvPr/>
            </p:nvGrpSpPr>
            <p:grpSpPr bwMode="auto">
              <a:xfrm>
                <a:off x="1050" y="989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35949" name="Oval 63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50" name="Text Box 64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0</a:t>
                  </a:r>
                </a:p>
              </p:txBody>
            </p:sp>
          </p:grpSp>
          <p:grpSp>
            <p:nvGrpSpPr>
              <p:cNvPr id="35926" name="Group 65"/>
              <p:cNvGrpSpPr>
                <a:grpSpLocks/>
              </p:cNvGrpSpPr>
              <p:nvPr/>
            </p:nvGrpSpPr>
            <p:grpSpPr bwMode="auto">
              <a:xfrm>
                <a:off x="2457" y="988"/>
                <a:ext cx="350" cy="296"/>
                <a:chOff x="4738" y="2684"/>
                <a:chExt cx="350" cy="296"/>
              </a:xfrm>
              <a:grpFill/>
            </p:grpSpPr>
            <p:sp>
              <p:nvSpPr>
                <p:cNvPr id="35947" name="Oval 66"/>
                <p:cNvSpPr>
                  <a:spLocks noChangeArrowheads="1"/>
                </p:cNvSpPr>
                <p:nvPr/>
              </p:nvSpPr>
              <p:spPr bwMode="auto">
                <a:xfrm>
                  <a:off x="47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48" name="Text Box 67"/>
                <p:cNvSpPr txBox="1">
                  <a:spLocks noChangeArrowheads="1"/>
                </p:cNvSpPr>
                <p:nvPr/>
              </p:nvSpPr>
              <p:spPr bwMode="auto">
                <a:xfrm>
                  <a:off x="48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2</a:t>
                  </a:r>
                </a:p>
              </p:txBody>
            </p:sp>
          </p:grpSp>
          <p:grpSp>
            <p:nvGrpSpPr>
              <p:cNvPr id="35927" name="Group 68"/>
              <p:cNvGrpSpPr>
                <a:grpSpLocks/>
              </p:cNvGrpSpPr>
              <p:nvPr/>
            </p:nvGrpSpPr>
            <p:grpSpPr bwMode="auto">
              <a:xfrm>
                <a:off x="1753" y="989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35945" name="Oval 69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46" name="Text Box 70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1</a:t>
                  </a:r>
                </a:p>
              </p:txBody>
            </p:sp>
          </p:grpSp>
          <p:grpSp>
            <p:nvGrpSpPr>
              <p:cNvPr id="35928" name="Group 71"/>
              <p:cNvGrpSpPr>
                <a:grpSpLocks/>
              </p:cNvGrpSpPr>
              <p:nvPr/>
            </p:nvGrpSpPr>
            <p:grpSpPr bwMode="auto">
              <a:xfrm>
                <a:off x="3882" y="988"/>
                <a:ext cx="350" cy="296"/>
                <a:chOff x="4288" y="3622"/>
                <a:chExt cx="350" cy="296"/>
              </a:xfrm>
              <a:grpFill/>
            </p:grpSpPr>
            <p:sp>
              <p:nvSpPr>
                <p:cNvPr id="35943" name="Oval 72"/>
                <p:cNvSpPr>
                  <a:spLocks noChangeArrowheads="1"/>
                </p:cNvSpPr>
                <p:nvPr/>
              </p:nvSpPr>
              <p:spPr bwMode="auto">
                <a:xfrm>
                  <a:off x="4288" y="3622"/>
                  <a:ext cx="350" cy="296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44" name="Text Box 73"/>
                <p:cNvSpPr txBox="1">
                  <a:spLocks noChangeArrowheads="1"/>
                </p:cNvSpPr>
                <p:nvPr/>
              </p:nvSpPr>
              <p:spPr bwMode="auto">
                <a:xfrm>
                  <a:off x="4365" y="3645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5</a:t>
                  </a:r>
                </a:p>
              </p:txBody>
            </p:sp>
          </p:grpSp>
          <p:sp>
            <p:nvSpPr>
              <p:cNvPr id="35929" name="Line 74"/>
              <p:cNvSpPr>
                <a:spLocks noChangeShapeType="1"/>
              </p:cNvSpPr>
              <p:nvPr/>
            </p:nvSpPr>
            <p:spPr bwMode="auto">
              <a:xfrm flipV="1">
                <a:off x="2809" y="1286"/>
                <a:ext cx="448" cy="385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30" name="Line 75"/>
              <p:cNvSpPr>
                <a:spLocks noChangeShapeType="1"/>
              </p:cNvSpPr>
              <p:nvPr/>
            </p:nvSpPr>
            <p:spPr bwMode="auto">
              <a:xfrm>
                <a:off x="842" y="1137"/>
                <a:ext cx="204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35931" name="Group 76"/>
              <p:cNvGrpSpPr>
                <a:grpSpLocks/>
              </p:cNvGrpSpPr>
              <p:nvPr/>
            </p:nvGrpSpPr>
            <p:grpSpPr bwMode="auto">
              <a:xfrm>
                <a:off x="2457" y="1562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35941" name="Oval 77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42" name="Text Box 78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3</a:t>
                  </a:r>
                </a:p>
              </p:txBody>
            </p:sp>
          </p:grpSp>
          <p:grpSp>
            <p:nvGrpSpPr>
              <p:cNvPr id="35932" name="Group 79"/>
              <p:cNvGrpSpPr>
                <a:grpSpLocks/>
              </p:cNvGrpSpPr>
              <p:nvPr/>
            </p:nvGrpSpPr>
            <p:grpSpPr bwMode="auto">
              <a:xfrm>
                <a:off x="3171" y="989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35939" name="Oval 80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40" name="Text Box 81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4</a:t>
                  </a:r>
                </a:p>
              </p:txBody>
            </p:sp>
          </p:grpSp>
          <p:sp>
            <p:nvSpPr>
              <p:cNvPr id="35933" name="Line 82"/>
              <p:cNvSpPr>
                <a:spLocks noChangeShapeType="1"/>
              </p:cNvSpPr>
              <p:nvPr/>
            </p:nvSpPr>
            <p:spPr bwMode="auto">
              <a:xfrm flipH="1">
                <a:off x="2563" y="1283"/>
                <a:ext cx="2" cy="281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34" name="Line 83"/>
              <p:cNvSpPr>
                <a:spLocks noChangeShapeType="1"/>
              </p:cNvSpPr>
              <p:nvPr/>
            </p:nvSpPr>
            <p:spPr bwMode="auto">
              <a:xfrm>
                <a:off x="1400" y="1137"/>
                <a:ext cx="335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35" name="Line 84"/>
              <p:cNvSpPr>
                <a:spLocks noChangeShapeType="1"/>
              </p:cNvSpPr>
              <p:nvPr/>
            </p:nvSpPr>
            <p:spPr bwMode="auto">
              <a:xfrm>
                <a:off x="3532" y="1136"/>
                <a:ext cx="335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36" name="Line 85"/>
              <p:cNvSpPr>
                <a:spLocks noChangeShapeType="1"/>
              </p:cNvSpPr>
              <p:nvPr/>
            </p:nvSpPr>
            <p:spPr bwMode="auto">
              <a:xfrm>
                <a:off x="2814" y="1136"/>
                <a:ext cx="335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37" name="Line 86"/>
              <p:cNvSpPr>
                <a:spLocks noChangeShapeType="1"/>
              </p:cNvSpPr>
              <p:nvPr/>
            </p:nvSpPr>
            <p:spPr bwMode="auto">
              <a:xfrm>
                <a:off x="2111" y="1136"/>
                <a:ext cx="335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38" name="Line 87"/>
              <p:cNvSpPr>
                <a:spLocks noChangeShapeType="1"/>
              </p:cNvSpPr>
              <p:nvPr/>
            </p:nvSpPr>
            <p:spPr bwMode="auto">
              <a:xfrm flipH="1">
                <a:off x="2704" y="1282"/>
                <a:ext cx="2" cy="281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arrow" w="med" len="med"/>
                <a:tailEnd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5924" name="Text Box 115"/>
            <p:cNvSpPr txBox="1">
              <a:spLocks noChangeArrowheads="1"/>
            </p:cNvSpPr>
            <p:nvPr/>
          </p:nvSpPr>
          <p:spPr bwMode="auto">
            <a:xfrm>
              <a:off x="986" y="2189"/>
              <a:ext cx="1159" cy="44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>
                  <a:solidFill>
                    <a:schemeClr val="tx1"/>
                  </a:solidFill>
                </a:rPr>
                <a:t>Touring with a </a:t>
              </a:r>
              <a:r>
                <a:rPr lang="en-US" altLang="en-US" u="sng">
                  <a:solidFill>
                    <a:schemeClr val="tx1"/>
                  </a:solidFill>
                </a:rPr>
                <a:t>sidetrip</a:t>
              </a:r>
            </a:p>
          </p:txBody>
        </p:sp>
      </p:grpSp>
      <p:grpSp>
        <p:nvGrpSpPr>
          <p:cNvPr id="17" name="Group 118"/>
          <p:cNvGrpSpPr>
            <a:grpSpLocks/>
          </p:cNvGrpSpPr>
          <p:nvPr/>
        </p:nvGrpSpPr>
        <p:grpSpPr bwMode="auto">
          <a:xfrm>
            <a:off x="1604963" y="5278438"/>
            <a:ext cx="5657850" cy="1503362"/>
            <a:chOff x="1011" y="2867"/>
            <a:chExt cx="3564" cy="947"/>
          </a:xfrm>
          <a:solidFill>
            <a:schemeClr val="accent5">
              <a:lumMod val="75000"/>
            </a:schemeClr>
          </a:solidFill>
        </p:grpSpPr>
        <p:grpSp>
          <p:nvGrpSpPr>
            <p:cNvPr id="35895" name="Group 88"/>
            <p:cNvGrpSpPr>
              <a:grpSpLocks/>
            </p:cNvGrpSpPr>
            <p:nvPr/>
          </p:nvGrpSpPr>
          <p:grpSpPr bwMode="auto">
            <a:xfrm>
              <a:off x="1185" y="2867"/>
              <a:ext cx="3390" cy="870"/>
              <a:chOff x="842" y="988"/>
              <a:chExt cx="3390" cy="870"/>
            </a:xfrm>
            <a:grpFill/>
          </p:grpSpPr>
          <p:grpSp>
            <p:nvGrpSpPr>
              <p:cNvPr id="35897" name="Group 89"/>
              <p:cNvGrpSpPr>
                <a:grpSpLocks/>
              </p:cNvGrpSpPr>
              <p:nvPr/>
            </p:nvGrpSpPr>
            <p:grpSpPr bwMode="auto">
              <a:xfrm>
                <a:off x="1050" y="989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35921" name="Oval 90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22" name="Text Box 91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0</a:t>
                  </a:r>
                </a:p>
              </p:txBody>
            </p:sp>
          </p:grpSp>
          <p:grpSp>
            <p:nvGrpSpPr>
              <p:cNvPr id="35898" name="Group 92"/>
              <p:cNvGrpSpPr>
                <a:grpSpLocks/>
              </p:cNvGrpSpPr>
              <p:nvPr/>
            </p:nvGrpSpPr>
            <p:grpSpPr bwMode="auto">
              <a:xfrm>
                <a:off x="2457" y="988"/>
                <a:ext cx="350" cy="296"/>
                <a:chOff x="4738" y="2684"/>
                <a:chExt cx="350" cy="296"/>
              </a:xfrm>
              <a:grpFill/>
            </p:grpSpPr>
            <p:sp>
              <p:nvSpPr>
                <p:cNvPr id="35919" name="Oval 93"/>
                <p:cNvSpPr>
                  <a:spLocks noChangeArrowheads="1"/>
                </p:cNvSpPr>
                <p:nvPr/>
              </p:nvSpPr>
              <p:spPr bwMode="auto">
                <a:xfrm>
                  <a:off x="47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20" name="Text Box 94"/>
                <p:cNvSpPr txBox="1">
                  <a:spLocks noChangeArrowheads="1"/>
                </p:cNvSpPr>
                <p:nvPr/>
              </p:nvSpPr>
              <p:spPr bwMode="auto">
                <a:xfrm>
                  <a:off x="48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2</a:t>
                  </a:r>
                </a:p>
              </p:txBody>
            </p:sp>
          </p:grpSp>
          <p:grpSp>
            <p:nvGrpSpPr>
              <p:cNvPr id="35899" name="Group 95"/>
              <p:cNvGrpSpPr>
                <a:grpSpLocks/>
              </p:cNvGrpSpPr>
              <p:nvPr/>
            </p:nvGrpSpPr>
            <p:grpSpPr bwMode="auto">
              <a:xfrm>
                <a:off x="1753" y="989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35917" name="Oval 96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18" name="Text Box 97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1</a:t>
                  </a:r>
                </a:p>
              </p:txBody>
            </p:sp>
          </p:grpSp>
          <p:grpSp>
            <p:nvGrpSpPr>
              <p:cNvPr id="35900" name="Group 98"/>
              <p:cNvGrpSpPr>
                <a:grpSpLocks/>
              </p:cNvGrpSpPr>
              <p:nvPr/>
            </p:nvGrpSpPr>
            <p:grpSpPr bwMode="auto">
              <a:xfrm>
                <a:off x="3882" y="988"/>
                <a:ext cx="350" cy="296"/>
                <a:chOff x="4288" y="3622"/>
                <a:chExt cx="350" cy="296"/>
              </a:xfrm>
              <a:grpFill/>
            </p:grpSpPr>
            <p:sp>
              <p:nvSpPr>
                <p:cNvPr id="35915" name="Oval 99"/>
                <p:cNvSpPr>
                  <a:spLocks noChangeArrowheads="1"/>
                </p:cNvSpPr>
                <p:nvPr/>
              </p:nvSpPr>
              <p:spPr bwMode="auto">
                <a:xfrm>
                  <a:off x="4288" y="3622"/>
                  <a:ext cx="350" cy="296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16" name="Text Box 100"/>
                <p:cNvSpPr txBox="1">
                  <a:spLocks noChangeArrowheads="1"/>
                </p:cNvSpPr>
                <p:nvPr/>
              </p:nvSpPr>
              <p:spPr bwMode="auto">
                <a:xfrm>
                  <a:off x="4365" y="3645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5</a:t>
                  </a:r>
                </a:p>
              </p:txBody>
            </p:sp>
          </p:grpSp>
          <p:sp>
            <p:nvSpPr>
              <p:cNvPr id="35901" name="Line 101"/>
              <p:cNvSpPr>
                <a:spLocks noChangeShapeType="1"/>
              </p:cNvSpPr>
              <p:nvPr/>
            </p:nvSpPr>
            <p:spPr bwMode="auto">
              <a:xfrm flipV="1">
                <a:off x="2809" y="1286"/>
                <a:ext cx="448" cy="385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02" name="Line 102"/>
              <p:cNvSpPr>
                <a:spLocks noChangeShapeType="1"/>
              </p:cNvSpPr>
              <p:nvPr/>
            </p:nvSpPr>
            <p:spPr bwMode="auto">
              <a:xfrm>
                <a:off x="842" y="1137"/>
                <a:ext cx="204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35903" name="Group 103"/>
              <p:cNvGrpSpPr>
                <a:grpSpLocks/>
              </p:cNvGrpSpPr>
              <p:nvPr/>
            </p:nvGrpSpPr>
            <p:grpSpPr bwMode="auto">
              <a:xfrm>
                <a:off x="2457" y="1562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35913" name="Oval 104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14" name="Text Box 105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3</a:t>
                  </a:r>
                </a:p>
              </p:txBody>
            </p:sp>
          </p:grpSp>
          <p:grpSp>
            <p:nvGrpSpPr>
              <p:cNvPr id="35904" name="Group 106"/>
              <p:cNvGrpSpPr>
                <a:grpSpLocks/>
              </p:cNvGrpSpPr>
              <p:nvPr/>
            </p:nvGrpSpPr>
            <p:grpSpPr bwMode="auto">
              <a:xfrm>
                <a:off x="3171" y="989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35911" name="Oval 107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5912" name="Text Box 108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4</a:t>
                  </a:r>
                </a:p>
              </p:txBody>
            </p:sp>
          </p:grpSp>
          <p:sp>
            <p:nvSpPr>
              <p:cNvPr id="35905" name="Line 109"/>
              <p:cNvSpPr>
                <a:spLocks noChangeShapeType="1"/>
              </p:cNvSpPr>
              <p:nvPr/>
            </p:nvSpPr>
            <p:spPr bwMode="auto">
              <a:xfrm flipH="1">
                <a:off x="2563" y="1283"/>
                <a:ext cx="2" cy="281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06" name="Line 110"/>
              <p:cNvSpPr>
                <a:spLocks noChangeShapeType="1"/>
              </p:cNvSpPr>
              <p:nvPr/>
            </p:nvSpPr>
            <p:spPr bwMode="auto">
              <a:xfrm>
                <a:off x="1400" y="1137"/>
                <a:ext cx="335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07" name="Line 111"/>
              <p:cNvSpPr>
                <a:spLocks noChangeShapeType="1"/>
              </p:cNvSpPr>
              <p:nvPr/>
            </p:nvSpPr>
            <p:spPr bwMode="auto">
              <a:xfrm>
                <a:off x="3532" y="1136"/>
                <a:ext cx="335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08" name="Line 112"/>
              <p:cNvSpPr>
                <a:spLocks noChangeShapeType="1"/>
              </p:cNvSpPr>
              <p:nvPr/>
            </p:nvSpPr>
            <p:spPr bwMode="auto">
              <a:xfrm>
                <a:off x="2814" y="1136"/>
                <a:ext cx="335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09" name="Line 113"/>
              <p:cNvSpPr>
                <a:spLocks noChangeShapeType="1"/>
              </p:cNvSpPr>
              <p:nvPr/>
            </p:nvSpPr>
            <p:spPr bwMode="auto">
              <a:xfrm>
                <a:off x="2111" y="1136"/>
                <a:ext cx="335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10" name="Line 114"/>
              <p:cNvSpPr>
                <a:spLocks noChangeShapeType="1"/>
              </p:cNvSpPr>
              <p:nvPr/>
            </p:nvSpPr>
            <p:spPr bwMode="auto">
              <a:xfrm flipH="1">
                <a:off x="2704" y="1282"/>
                <a:ext cx="2" cy="281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arrow" w="med" len="med"/>
                <a:tailEnd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5896" name="Text Box 116"/>
            <p:cNvSpPr txBox="1">
              <a:spLocks noChangeArrowheads="1"/>
            </p:cNvSpPr>
            <p:nvPr/>
          </p:nvSpPr>
          <p:spPr bwMode="auto">
            <a:xfrm>
              <a:off x="1011" y="3372"/>
              <a:ext cx="1159" cy="44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>
                  <a:solidFill>
                    <a:schemeClr val="tx1"/>
                  </a:solidFill>
                </a:rPr>
                <a:t>Touring with a </a:t>
              </a:r>
              <a:r>
                <a:rPr lang="en-US" altLang="en-US" u="sng">
                  <a:solidFill>
                    <a:schemeClr val="tx1"/>
                  </a:solidFill>
                </a:rPr>
                <a:t>detour</a:t>
              </a:r>
            </a:p>
          </p:txBody>
        </p:sp>
      </p:grpSp>
      <p:grpSp>
        <p:nvGrpSpPr>
          <p:cNvPr id="25" name="Group 121"/>
          <p:cNvGrpSpPr>
            <a:grpSpLocks/>
          </p:cNvGrpSpPr>
          <p:nvPr/>
        </p:nvGrpSpPr>
        <p:grpSpPr bwMode="auto">
          <a:xfrm>
            <a:off x="2805113" y="3282950"/>
            <a:ext cx="477837" cy="396875"/>
            <a:chOff x="1767" y="1612"/>
            <a:chExt cx="301" cy="250"/>
          </a:xfrm>
          <a:noFill/>
        </p:grpSpPr>
        <p:sp>
          <p:nvSpPr>
            <p:cNvPr id="35893" name="Line 119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94" name="Text Box 120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1</a:t>
              </a:r>
            </a:p>
          </p:txBody>
        </p:sp>
      </p:grpSp>
      <p:grpSp>
        <p:nvGrpSpPr>
          <p:cNvPr id="26" name="Group 122"/>
          <p:cNvGrpSpPr>
            <a:grpSpLocks/>
          </p:cNvGrpSpPr>
          <p:nvPr/>
        </p:nvGrpSpPr>
        <p:grpSpPr bwMode="auto">
          <a:xfrm>
            <a:off x="3910013" y="3282950"/>
            <a:ext cx="477837" cy="396875"/>
            <a:chOff x="1767" y="1612"/>
            <a:chExt cx="301" cy="250"/>
          </a:xfrm>
          <a:noFill/>
        </p:grpSpPr>
        <p:sp>
          <p:nvSpPr>
            <p:cNvPr id="35891" name="Line 123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92" name="Text Box 124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2</a:t>
              </a:r>
            </a:p>
          </p:txBody>
        </p:sp>
      </p:grpSp>
      <p:grpSp>
        <p:nvGrpSpPr>
          <p:cNvPr id="27" name="Group 125"/>
          <p:cNvGrpSpPr>
            <a:grpSpLocks/>
          </p:cNvGrpSpPr>
          <p:nvPr/>
        </p:nvGrpSpPr>
        <p:grpSpPr bwMode="auto">
          <a:xfrm>
            <a:off x="5029200" y="3282950"/>
            <a:ext cx="477838" cy="396875"/>
            <a:chOff x="1767" y="1612"/>
            <a:chExt cx="301" cy="250"/>
          </a:xfrm>
          <a:noFill/>
        </p:grpSpPr>
        <p:sp>
          <p:nvSpPr>
            <p:cNvPr id="35889" name="Line 126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90" name="Text Box 127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5</a:t>
              </a:r>
            </a:p>
          </p:txBody>
        </p:sp>
      </p:grpSp>
      <p:grpSp>
        <p:nvGrpSpPr>
          <p:cNvPr id="28" name="Group 128"/>
          <p:cNvGrpSpPr>
            <a:grpSpLocks/>
          </p:cNvGrpSpPr>
          <p:nvPr/>
        </p:nvGrpSpPr>
        <p:grpSpPr bwMode="auto">
          <a:xfrm>
            <a:off x="6157913" y="3282950"/>
            <a:ext cx="477837" cy="396875"/>
            <a:chOff x="1767" y="1612"/>
            <a:chExt cx="301" cy="250"/>
          </a:xfrm>
          <a:noFill/>
        </p:grpSpPr>
        <p:sp>
          <p:nvSpPr>
            <p:cNvPr id="35887" name="Line 129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88" name="Text Box 130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6</a:t>
              </a:r>
            </a:p>
          </p:txBody>
        </p:sp>
      </p:grpSp>
      <p:grpSp>
        <p:nvGrpSpPr>
          <p:cNvPr id="29" name="Group 136"/>
          <p:cNvGrpSpPr>
            <a:grpSpLocks/>
          </p:cNvGrpSpPr>
          <p:nvPr/>
        </p:nvGrpSpPr>
        <p:grpSpPr bwMode="auto">
          <a:xfrm>
            <a:off x="4157663" y="3952875"/>
            <a:ext cx="355600" cy="477838"/>
            <a:chOff x="4922" y="2173"/>
            <a:chExt cx="224" cy="301"/>
          </a:xfrm>
          <a:noFill/>
        </p:grpSpPr>
        <p:sp>
          <p:nvSpPr>
            <p:cNvPr id="35885" name="Line 132"/>
            <p:cNvSpPr>
              <a:spLocks noChangeShapeType="1"/>
            </p:cNvSpPr>
            <p:nvPr/>
          </p:nvSpPr>
          <p:spPr bwMode="auto">
            <a:xfrm rot="5286189">
              <a:off x="4968" y="2323"/>
              <a:ext cx="301" cy="1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86" name="Text Box 133"/>
            <p:cNvSpPr txBox="1">
              <a:spLocks noChangeArrowheads="1"/>
            </p:cNvSpPr>
            <p:nvPr/>
          </p:nvSpPr>
          <p:spPr bwMode="auto">
            <a:xfrm>
              <a:off x="4922" y="2197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3</a:t>
              </a:r>
            </a:p>
          </p:txBody>
        </p:sp>
      </p:grpSp>
      <p:grpSp>
        <p:nvGrpSpPr>
          <p:cNvPr id="30" name="Group 137"/>
          <p:cNvGrpSpPr>
            <a:grpSpLocks/>
          </p:cNvGrpSpPr>
          <p:nvPr/>
        </p:nvGrpSpPr>
        <p:grpSpPr bwMode="auto">
          <a:xfrm>
            <a:off x="4805363" y="3954463"/>
            <a:ext cx="355600" cy="477837"/>
            <a:chOff x="5204" y="2698"/>
            <a:chExt cx="224" cy="301"/>
          </a:xfrm>
          <a:noFill/>
        </p:grpSpPr>
        <p:sp>
          <p:nvSpPr>
            <p:cNvPr id="35883" name="Line 134"/>
            <p:cNvSpPr>
              <a:spLocks noChangeShapeType="1"/>
            </p:cNvSpPr>
            <p:nvPr/>
          </p:nvSpPr>
          <p:spPr bwMode="auto">
            <a:xfrm rot="5286189">
              <a:off x="5251" y="2846"/>
              <a:ext cx="301" cy="6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triangle" w="sm" len="sm"/>
              <a:tailEnd type="non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84" name="Text Box 135"/>
            <p:cNvSpPr txBox="1">
              <a:spLocks noChangeArrowheads="1"/>
            </p:cNvSpPr>
            <p:nvPr/>
          </p:nvSpPr>
          <p:spPr bwMode="auto">
            <a:xfrm>
              <a:off x="5204" y="272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4</a:t>
              </a:r>
            </a:p>
          </p:txBody>
        </p:sp>
      </p:grpSp>
      <p:grpSp>
        <p:nvGrpSpPr>
          <p:cNvPr id="31" name="Group 138"/>
          <p:cNvGrpSpPr>
            <a:grpSpLocks/>
          </p:cNvGrpSpPr>
          <p:nvPr/>
        </p:nvGrpSpPr>
        <p:grpSpPr bwMode="auto">
          <a:xfrm>
            <a:off x="2782888" y="5032375"/>
            <a:ext cx="477837" cy="396875"/>
            <a:chOff x="1767" y="1612"/>
            <a:chExt cx="301" cy="250"/>
          </a:xfrm>
          <a:noFill/>
        </p:grpSpPr>
        <p:sp>
          <p:nvSpPr>
            <p:cNvPr id="35881" name="Line 139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82" name="Text Box 140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1</a:t>
              </a:r>
            </a:p>
          </p:txBody>
        </p:sp>
      </p:grpSp>
      <p:grpSp>
        <p:nvGrpSpPr>
          <p:cNvPr id="24640" name="Group 141"/>
          <p:cNvGrpSpPr>
            <a:grpSpLocks/>
          </p:cNvGrpSpPr>
          <p:nvPr/>
        </p:nvGrpSpPr>
        <p:grpSpPr bwMode="auto">
          <a:xfrm>
            <a:off x="3887788" y="5032375"/>
            <a:ext cx="477837" cy="396875"/>
            <a:chOff x="1767" y="1612"/>
            <a:chExt cx="301" cy="250"/>
          </a:xfrm>
          <a:noFill/>
        </p:grpSpPr>
        <p:sp>
          <p:nvSpPr>
            <p:cNvPr id="35879" name="Line 142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80" name="Text Box 143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2</a:t>
              </a:r>
            </a:p>
          </p:txBody>
        </p:sp>
      </p:grpSp>
      <p:grpSp>
        <p:nvGrpSpPr>
          <p:cNvPr id="24659" name="Group 147"/>
          <p:cNvGrpSpPr>
            <a:grpSpLocks/>
          </p:cNvGrpSpPr>
          <p:nvPr/>
        </p:nvGrpSpPr>
        <p:grpSpPr bwMode="auto">
          <a:xfrm>
            <a:off x="6135688" y="5032375"/>
            <a:ext cx="477837" cy="396875"/>
            <a:chOff x="1767" y="1612"/>
            <a:chExt cx="301" cy="250"/>
          </a:xfrm>
          <a:noFill/>
        </p:grpSpPr>
        <p:sp>
          <p:nvSpPr>
            <p:cNvPr id="35877" name="Line 148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78" name="Text Box 149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5</a:t>
              </a:r>
            </a:p>
          </p:txBody>
        </p:sp>
      </p:grpSp>
      <p:grpSp>
        <p:nvGrpSpPr>
          <p:cNvPr id="24661" name="Group 150"/>
          <p:cNvGrpSpPr>
            <a:grpSpLocks/>
          </p:cNvGrpSpPr>
          <p:nvPr/>
        </p:nvGrpSpPr>
        <p:grpSpPr bwMode="auto">
          <a:xfrm>
            <a:off x="4167188" y="5700713"/>
            <a:ext cx="355600" cy="477837"/>
            <a:chOff x="4922" y="2173"/>
            <a:chExt cx="224" cy="301"/>
          </a:xfrm>
          <a:noFill/>
        </p:grpSpPr>
        <p:sp>
          <p:nvSpPr>
            <p:cNvPr id="35875" name="Line 151"/>
            <p:cNvSpPr>
              <a:spLocks noChangeShapeType="1"/>
            </p:cNvSpPr>
            <p:nvPr/>
          </p:nvSpPr>
          <p:spPr bwMode="auto">
            <a:xfrm rot="5286189">
              <a:off x="4968" y="2323"/>
              <a:ext cx="301" cy="1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76" name="Text Box 152"/>
            <p:cNvSpPr txBox="1">
              <a:spLocks noChangeArrowheads="1"/>
            </p:cNvSpPr>
            <p:nvPr/>
          </p:nvSpPr>
          <p:spPr bwMode="auto">
            <a:xfrm>
              <a:off x="4922" y="2197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3</a:t>
              </a:r>
            </a:p>
          </p:txBody>
        </p:sp>
      </p:grpSp>
      <p:grpSp>
        <p:nvGrpSpPr>
          <p:cNvPr id="24662" name="Group 156"/>
          <p:cNvGrpSpPr>
            <a:grpSpLocks/>
          </p:cNvGrpSpPr>
          <p:nvPr/>
        </p:nvGrpSpPr>
        <p:grpSpPr bwMode="auto">
          <a:xfrm>
            <a:off x="5232400" y="5989638"/>
            <a:ext cx="473075" cy="450850"/>
            <a:chOff x="3296" y="3315"/>
            <a:chExt cx="298" cy="284"/>
          </a:xfrm>
          <a:noFill/>
        </p:grpSpPr>
        <p:sp>
          <p:nvSpPr>
            <p:cNvPr id="35873" name="Line 154"/>
            <p:cNvSpPr>
              <a:spLocks noChangeShapeType="1"/>
            </p:cNvSpPr>
            <p:nvPr/>
          </p:nvSpPr>
          <p:spPr bwMode="auto">
            <a:xfrm rot="5286189">
              <a:off x="3309" y="3302"/>
              <a:ext cx="228" cy="253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triangle" w="sm" len="sm"/>
              <a:tailEnd type="non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74" name="Text Box 155"/>
            <p:cNvSpPr txBox="1">
              <a:spLocks noChangeArrowheads="1"/>
            </p:cNvSpPr>
            <p:nvPr/>
          </p:nvSpPr>
          <p:spPr bwMode="auto">
            <a:xfrm>
              <a:off x="3370" y="3349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4</a:t>
              </a:r>
            </a:p>
          </p:txBody>
        </p:sp>
      </p:grpSp>
      <p:grpSp>
        <p:nvGrpSpPr>
          <p:cNvPr id="24663" name="Group 169"/>
          <p:cNvGrpSpPr>
            <a:grpSpLocks/>
          </p:cNvGrpSpPr>
          <p:nvPr/>
        </p:nvGrpSpPr>
        <p:grpSpPr bwMode="auto">
          <a:xfrm>
            <a:off x="2786063" y="1562100"/>
            <a:ext cx="477837" cy="396875"/>
            <a:chOff x="1767" y="1612"/>
            <a:chExt cx="301" cy="250"/>
          </a:xfrm>
          <a:noFill/>
        </p:grpSpPr>
        <p:sp>
          <p:nvSpPr>
            <p:cNvPr id="35871" name="Line 170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72" name="Text Box 171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1</a:t>
              </a:r>
            </a:p>
          </p:txBody>
        </p:sp>
      </p:grpSp>
      <p:grpSp>
        <p:nvGrpSpPr>
          <p:cNvPr id="24664" name="Group 172"/>
          <p:cNvGrpSpPr>
            <a:grpSpLocks/>
          </p:cNvGrpSpPr>
          <p:nvPr/>
        </p:nvGrpSpPr>
        <p:grpSpPr bwMode="auto">
          <a:xfrm>
            <a:off x="3890963" y="1562100"/>
            <a:ext cx="477837" cy="396875"/>
            <a:chOff x="1767" y="1612"/>
            <a:chExt cx="301" cy="250"/>
          </a:xfrm>
          <a:noFill/>
        </p:grpSpPr>
        <p:sp>
          <p:nvSpPr>
            <p:cNvPr id="35869" name="Line 173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70" name="Text Box 174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2</a:t>
              </a:r>
            </a:p>
          </p:txBody>
        </p:sp>
      </p:grpSp>
      <p:grpSp>
        <p:nvGrpSpPr>
          <p:cNvPr id="24667" name="Group 175"/>
          <p:cNvGrpSpPr>
            <a:grpSpLocks/>
          </p:cNvGrpSpPr>
          <p:nvPr/>
        </p:nvGrpSpPr>
        <p:grpSpPr bwMode="auto">
          <a:xfrm>
            <a:off x="5010150" y="1562100"/>
            <a:ext cx="477838" cy="396875"/>
            <a:chOff x="1767" y="1612"/>
            <a:chExt cx="301" cy="250"/>
          </a:xfrm>
          <a:noFill/>
        </p:grpSpPr>
        <p:sp>
          <p:nvSpPr>
            <p:cNvPr id="35867" name="Line 176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68" name="Text Box 177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3</a:t>
              </a:r>
            </a:p>
          </p:txBody>
        </p:sp>
      </p:grpSp>
      <p:grpSp>
        <p:nvGrpSpPr>
          <p:cNvPr id="24668" name="Group 178"/>
          <p:cNvGrpSpPr>
            <a:grpSpLocks/>
          </p:cNvGrpSpPr>
          <p:nvPr/>
        </p:nvGrpSpPr>
        <p:grpSpPr bwMode="auto">
          <a:xfrm>
            <a:off x="6138863" y="1562100"/>
            <a:ext cx="477837" cy="396875"/>
            <a:chOff x="1767" y="1612"/>
            <a:chExt cx="301" cy="250"/>
          </a:xfrm>
          <a:noFill/>
        </p:grpSpPr>
        <p:sp>
          <p:nvSpPr>
            <p:cNvPr id="35865" name="Line 179"/>
            <p:cNvSpPr>
              <a:spLocks noChangeShapeType="1"/>
            </p:cNvSpPr>
            <p:nvPr/>
          </p:nvSpPr>
          <p:spPr bwMode="auto">
            <a:xfrm>
              <a:off x="1767" y="1830"/>
              <a:ext cx="301" cy="0"/>
            </a:xfrm>
            <a:prstGeom prst="line">
              <a:avLst/>
            </a:prstGeom>
            <a:grpFill/>
            <a:ln w="28575">
              <a:solidFill>
                <a:schemeClr val="hlink"/>
              </a:solidFill>
              <a:prstDash val="sysDot"/>
              <a:round/>
              <a:headEnd type="none" w="sm" len="sm"/>
              <a:tailEnd type="triangl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5866" name="Text Box 180"/>
            <p:cNvSpPr txBox="1">
              <a:spLocks noChangeArrowheads="1"/>
            </p:cNvSpPr>
            <p:nvPr/>
          </p:nvSpPr>
          <p:spPr bwMode="auto">
            <a:xfrm>
              <a:off x="1805" y="1612"/>
              <a:ext cx="224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hlink"/>
                  </a:solidFill>
                </a:rPr>
                <a:t>4</a:t>
              </a:r>
            </a:p>
          </p:txBody>
        </p:sp>
      </p:grpSp>
      <p:sp>
        <p:nvSpPr>
          <p:cNvPr id="35864" name="Text Box 181"/>
          <p:cNvSpPr txBox="1">
            <a:spLocks noChangeArrowheads="1"/>
          </p:cNvSpPr>
          <p:nvPr/>
        </p:nvSpPr>
        <p:spPr bwMode="auto">
          <a:xfrm>
            <a:off x="1530350" y="2338388"/>
            <a:ext cx="2024063" cy="1006475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Touring without </a:t>
            </a:r>
            <a:r>
              <a:rPr lang="en-US" altLang="en-US" u="sng">
                <a:solidFill>
                  <a:schemeClr val="tx1"/>
                </a:solidFill>
              </a:rPr>
              <a:t>sidetrips or detours</a:t>
            </a:r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90725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46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9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1" dur="500"/>
                                        <p:tgtEl>
                                          <p:spTgt spid="246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13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5" dur="500"/>
                                        <p:tgtEl>
                                          <p:spTgt spid="246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17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9" dur="500"/>
                                        <p:tgtEl>
                                          <p:spTgt spid="246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9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1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3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35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39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1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43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 nodeType="afterGroup">
                            <p:stCondLst>
                              <p:cond delay="6500"/>
                            </p:stCondLst>
                            <p:childTnLst>
                              <p:par>
                                <p:cTn id="47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 nodeType="clickPar">
                      <p:stCondLst>
                        <p:cond delay="indefinite"/>
                      </p:stCondLst>
                      <p:childTnLst>
                        <p:par>
                          <p:cTn id="5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1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3" dur="500"/>
                                        <p:tgtEl>
                                          <p:spTgt spid="246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65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7" dur="500"/>
                                        <p:tgtEl>
                                          <p:spTgt spid="246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69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1" dur="500"/>
                                        <p:tgtEl>
                                          <p:spTgt spid="246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73" presetID="9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5" dur="500"/>
                                        <p:tgtEl>
                                          <p:spTgt spid="246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Infeasible Test Requirements</a:t>
            </a:r>
          </a:p>
        </p:txBody>
      </p:sp>
      <p:sp>
        <p:nvSpPr>
          <p:cNvPr id="3687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An </a:t>
            </a:r>
            <a:r>
              <a:rPr lang="en-US" altLang="en-US" u="sng" dirty="0" smtClean="0">
                <a:solidFill>
                  <a:srgbClr val="FF5935"/>
                </a:solidFill>
              </a:rPr>
              <a:t>infeasible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test requirement </a:t>
            </a:r>
            <a:r>
              <a:rPr lang="en-US" altLang="en-US" i="1" dirty="0">
                <a:solidFill>
                  <a:srgbClr val="FF5935"/>
                </a:solidFill>
              </a:rPr>
              <a:t>cannot be satisfied</a:t>
            </a:r>
          </a:p>
          <a:p>
            <a:pPr lvl="1"/>
            <a:r>
              <a:rPr lang="en-US" altLang="en-US" sz="1800" dirty="0" smtClean="0"/>
              <a:t>Unreachable statement (dead code)</a:t>
            </a:r>
          </a:p>
          <a:p>
            <a:pPr lvl="1"/>
            <a:r>
              <a:rPr lang="en-US" altLang="en-US" sz="1800" dirty="0" smtClean="0"/>
              <a:t>A </a:t>
            </a:r>
            <a:r>
              <a:rPr lang="en-US" altLang="en-US" sz="1800" dirty="0" err="1" smtClean="0"/>
              <a:t>subpath</a:t>
            </a:r>
            <a:r>
              <a:rPr lang="en-US" altLang="en-US" sz="1800" dirty="0" smtClean="0"/>
              <a:t> that can only be executed if a contradiction occurs (</a:t>
            </a:r>
            <a:r>
              <a:rPr lang="en-US" altLang="en-US" sz="1800" i="1" dirty="0" smtClean="0"/>
              <a:t>X &gt; 0</a:t>
            </a:r>
            <a:r>
              <a:rPr lang="en-US" altLang="en-US" sz="1800" dirty="0" smtClean="0"/>
              <a:t> and </a:t>
            </a:r>
            <a:r>
              <a:rPr lang="en-US" altLang="en-US" sz="1800" i="1" dirty="0" smtClean="0"/>
              <a:t>X &lt; 0</a:t>
            </a:r>
            <a:r>
              <a:rPr lang="en-US" altLang="en-US" sz="1800" dirty="0" smtClean="0"/>
              <a:t>)</a:t>
            </a:r>
          </a:p>
        </p:txBody>
      </p:sp>
      <p:sp>
        <p:nvSpPr>
          <p:cNvPr id="176132" name="Text Box 4"/>
          <p:cNvSpPr txBox="1">
            <a:spLocks noChangeArrowheads="1"/>
          </p:cNvSpPr>
          <p:nvPr/>
        </p:nvSpPr>
        <p:spPr bwMode="auto">
          <a:xfrm>
            <a:off x="1524000" y="5643771"/>
            <a:ext cx="6553200" cy="1061829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 wrap="square"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30000"/>
              </a:spcBef>
              <a:buSzPct val="85000"/>
            </a:pPr>
            <a:r>
              <a:rPr lang="en-US" altLang="en-US" sz="2200" b="0" u="sng" dirty="0">
                <a:solidFill>
                  <a:schemeClr val="tx1"/>
                </a:solidFill>
              </a:rPr>
              <a:t>Practical recommendation – </a:t>
            </a:r>
            <a:r>
              <a:rPr lang="en-US" altLang="en-US" sz="2200" b="0" u="sng" dirty="0">
                <a:solidFill>
                  <a:schemeClr val="tx2"/>
                </a:solidFill>
              </a:rPr>
              <a:t>Best Effort Touring</a:t>
            </a:r>
            <a:endParaRPr lang="en-US" altLang="en-US" sz="2200" b="0" dirty="0">
              <a:solidFill>
                <a:schemeClr val="tx2"/>
              </a:solidFill>
            </a:endParaRP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r>
              <a:rPr lang="en-US" altLang="en-US" sz="1800" b="0" dirty="0">
                <a:solidFill>
                  <a:schemeClr val="tx1"/>
                </a:solidFill>
              </a:rPr>
              <a:t> Satisfy as many test requirements as possible without </a:t>
            </a:r>
            <a:r>
              <a:rPr lang="en-US" altLang="en-US" sz="1800" b="0" dirty="0" err="1">
                <a:solidFill>
                  <a:schemeClr val="tx1"/>
                </a:solidFill>
              </a:rPr>
              <a:t>sidetrips</a:t>
            </a:r>
            <a:endParaRPr lang="en-US" altLang="en-US" sz="1800" b="0" dirty="0">
              <a:solidFill>
                <a:schemeClr val="tx1"/>
              </a:solidFill>
            </a:endParaRP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r>
              <a:rPr lang="en-US" altLang="en-US" sz="1800" b="0" dirty="0">
                <a:solidFill>
                  <a:schemeClr val="tx1"/>
                </a:solidFill>
              </a:rPr>
              <a:t> Allow </a:t>
            </a:r>
            <a:r>
              <a:rPr lang="en-US" altLang="en-US" sz="1800" b="0" dirty="0" err="1">
                <a:solidFill>
                  <a:schemeClr val="tx1"/>
                </a:solidFill>
              </a:rPr>
              <a:t>sidetrips</a:t>
            </a:r>
            <a:r>
              <a:rPr lang="en-US" altLang="en-US" sz="1800" b="0" dirty="0">
                <a:solidFill>
                  <a:schemeClr val="tx1"/>
                </a:solidFill>
              </a:rPr>
              <a:t> to try to satisfy unsatisfied test requirements</a:t>
            </a:r>
            <a:endParaRPr lang="en-US" altLang="en-US" b="0" dirty="0"/>
          </a:p>
        </p:txBody>
      </p:sp>
      <p:sp>
        <p:nvSpPr>
          <p:cNvPr id="176133" name="Rectangle 5"/>
          <p:cNvSpPr>
            <a:spLocks noChangeArrowheads="1"/>
          </p:cNvSpPr>
          <p:nvPr/>
        </p:nvSpPr>
        <p:spPr bwMode="auto">
          <a:xfrm>
            <a:off x="889000" y="3432175"/>
            <a:ext cx="7797800" cy="2282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Most test </a:t>
            </a:r>
            <a:r>
              <a:rPr lang="en-US" altLang="en-US" sz="2200" b="0" i="1" dirty="0">
                <a:solidFill>
                  <a:srgbClr val="FF5935"/>
                </a:solidFill>
              </a:rPr>
              <a:t>criteria</a:t>
            </a:r>
            <a:r>
              <a:rPr lang="en-US" altLang="en-US" sz="2200" b="0" dirty="0">
                <a:solidFill>
                  <a:srgbClr val="FF5935"/>
                </a:solidFill>
              </a:rPr>
              <a:t> </a:t>
            </a:r>
            <a:r>
              <a:rPr lang="en-US" altLang="en-US" sz="2200" b="0" dirty="0">
                <a:solidFill>
                  <a:schemeClr val="tx1"/>
                </a:solidFill>
              </a:rPr>
              <a:t>have some infeasible test requirements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It is usually </a:t>
            </a:r>
            <a:r>
              <a:rPr lang="en-US" altLang="en-US" sz="2200" b="0" i="1" dirty="0">
                <a:solidFill>
                  <a:srgbClr val="FF5935"/>
                </a:solidFill>
              </a:rPr>
              <a:t>undecidable</a:t>
            </a:r>
            <a:r>
              <a:rPr lang="en-US" altLang="en-US" sz="2200" b="0" dirty="0">
                <a:solidFill>
                  <a:srgbClr val="FF5935"/>
                </a:solidFill>
              </a:rPr>
              <a:t> </a:t>
            </a:r>
            <a:r>
              <a:rPr lang="en-US" altLang="en-US" sz="2200" b="0" dirty="0">
                <a:solidFill>
                  <a:schemeClr val="tx1"/>
                </a:solidFill>
              </a:rPr>
              <a:t>whether all test requirements are feasible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When </a:t>
            </a:r>
            <a:r>
              <a:rPr lang="en-US" altLang="en-US" sz="2200" b="0" dirty="0" err="1">
                <a:solidFill>
                  <a:schemeClr val="tx1"/>
                </a:solidFill>
              </a:rPr>
              <a:t>sidetrips</a:t>
            </a:r>
            <a:r>
              <a:rPr lang="en-US" altLang="en-US" sz="2200" b="0" dirty="0">
                <a:solidFill>
                  <a:schemeClr val="tx1"/>
                </a:solidFill>
              </a:rPr>
              <a:t> are not allowed, many structural criteria have </a:t>
            </a:r>
            <a:r>
              <a:rPr lang="en-US" altLang="en-US" sz="2200" b="0" i="1" dirty="0">
                <a:solidFill>
                  <a:srgbClr val="FF5935"/>
                </a:solidFill>
              </a:rPr>
              <a:t>more infeasible test requirements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However, always allowing </a:t>
            </a:r>
            <a:r>
              <a:rPr lang="en-US" altLang="en-US" sz="2200" b="0" i="1" dirty="0" err="1">
                <a:solidFill>
                  <a:srgbClr val="FF5935"/>
                </a:solidFill>
              </a:rPr>
              <a:t>sidetrips</a:t>
            </a:r>
            <a:r>
              <a:rPr lang="en-US" altLang="en-US" sz="2200" b="0" dirty="0">
                <a:solidFill>
                  <a:srgbClr val="FF5935"/>
                </a:solidFill>
              </a:rPr>
              <a:t> </a:t>
            </a:r>
            <a:r>
              <a:rPr lang="en-US" altLang="en-US" sz="2200" b="0" dirty="0">
                <a:solidFill>
                  <a:schemeClr val="tx2"/>
                </a:solidFill>
              </a:rPr>
              <a:t>weakens</a:t>
            </a:r>
            <a:r>
              <a:rPr lang="en-US" altLang="en-US" sz="2200" b="0" dirty="0">
                <a:solidFill>
                  <a:schemeClr val="tx1"/>
                </a:solidFill>
              </a:rPr>
              <a:t> the test criteria</a:t>
            </a:r>
          </a:p>
        </p:txBody>
      </p:sp>
    </p:spTree>
    <p:extLst>
      <p:ext uri="{BB962C8B-B14F-4D97-AF65-F5344CB8AC3E}">
        <p14:creationId xmlns:p14="http://schemas.microsoft.com/office/powerpoint/2010/main" val="22083178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61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61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6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61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6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3" dur="500"/>
                                        <p:tgtEl>
                                          <p:spTgt spid="176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6132" grpId="0" animBg="1" autoUpdateAnimBg="0"/>
      <p:bldP spid="176133" grpId="0" build="p" autoUpdateAnimBg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3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Simple &amp; Prime Path Example</a:t>
            </a:r>
          </a:p>
        </p:txBody>
      </p:sp>
      <p:grpSp>
        <p:nvGrpSpPr>
          <p:cNvPr id="37894" name="Group 1028"/>
          <p:cNvGrpSpPr>
            <a:grpSpLocks/>
          </p:cNvGrpSpPr>
          <p:nvPr/>
        </p:nvGrpSpPr>
        <p:grpSpPr bwMode="auto">
          <a:xfrm>
            <a:off x="228600" y="2314575"/>
            <a:ext cx="2120900" cy="3635375"/>
            <a:chOff x="287" y="1509"/>
            <a:chExt cx="1336" cy="2290"/>
          </a:xfrm>
          <a:solidFill>
            <a:schemeClr val="accent5">
              <a:lumMod val="75000"/>
            </a:schemeClr>
          </a:solidFill>
        </p:grpSpPr>
        <p:grpSp>
          <p:nvGrpSpPr>
            <p:cNvPr id="37911" name="Group 1029"/>
            <p:cNvGrpSpPr>
              <a:grpSpLocks/>
            </p:cNvGrpSpPr>
            <p:nvPr/>
          </p:nvGrpSpPr>
          <p:grpSpPr bwMode="auto">
            <a:xfrm>
              <a:off x="1273" y="3335"/>
              <a:ext cx="350" cy="296"/>
              <a:chOff x="684" y="3374"/>
              <a:chExt cx="350" cy="296"/>
            </a:xfrm>
            <a:grpFill/>
          </p:grpSpPr>
          <p:sp>
            <p:nvSpPr>
              <p:cNvPr id="37940" name="Oval 1030"/>
              <p:cNvSpPr>
                <a:spLocks noChangeArrowheads="1"/>
              </p:cNvSpPr>
              <p:nvPr/>
            </p:nvSpPr>
            <p:spPr bwMode="auto">
              <a:xfrm>
                <a:off x="684" y="337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7941" name="Text Box 1031"/>
              <p:cNvSpPr txBox="1">
                <a:spLocks noChangeArrowheads="1"/>
              </p:cNvSpPr>
              <p:nvPr/>
            </p:nvSpPr>
            <p:spPr bwMode="auto">
              <a:xfrm>
                <a:off x="761" y="339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5</a:t>
                </a:r>
              </a:p>
            </p:txBody>
          </p:sp>
        </p:grpSp>
        <p:grpSp>
          <p:nvGrpSpPr>
            <p:cNvPr id="37912" name="Group 1032"/>
            <p:cNvGrpSpPr>
              <a:grpSpLocks/>
            </p:cNvGrpSpPr>
            <p:nvPr/>
          </p:nvGrpSpPr>
          <p:grpSpPr bwMode="auto">
            <a:xfrm>
              <a:off x="684" y="1617"/>
              <a:ext cx="350" cy="296"/>
              <a:chOff x="4288" y="1746"/>
              <a:chExt cx="350" cy="296"/>
            </a:xfrm>
            <a:grpFill/>
          </p:grpSpPr>
          <p:sp>
            <p:nvSpPr>
              <p:cNvPr id="37938" name="Oval 1033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7939" name="Text Box 1034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0</a:t>
                </a:r>
              </a:p>
            </p:txBody>
          </p:sp>
        </p:grpSp>
        <p:grpSp>
          <p:nvGrpSpPr>
            <p:cNvPr id="37913" name="Group 1035"/>
            <p:cNvGrpSpPr>
              <a:grpSpLocks/>
            </p:cNvGrpSpPr>
            <p:nvPr/>
          </p:nvGrpSpPr>
          <p:grpSpPr bwMode="auto">
            <a:xfrm>
              <a:off x="684" y="2482"/>
              <a:ext cx="350" cy="296"/>
              <a:chOff x="4738" y="2684"/>
              <a:chExt cx="350" cy="296"/>
            </a:xfrm>
            <a:grpFill/>
          </p:grpSpPr>
          <p:sp>
            <p:nvSpPr>
              <p:cNvPr id="37936" name="Oval 1036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7937" name="Text Box 1037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grpSp>
          <p:nvGrpSpPr>
            <p:cNvPr id="37914" name="Group 1038"/>
            <p:cNvGrpSpPr>
              <a:grpSpLocks/>
            </p:cNvGrpSpPr>
            <p:nvPr/>
          </p:nvGrpSpPr>
          <p:grpSpPr bwMode="auto">
            <a:xfrm>
              <a:off x="287" y="2034"/>
              <a:ext cx="350" cy="296"/>
              <a:chOff x="3838" y="2684"/>
              <a:chExt cx="350" cy="296"/>
            </a:xfrm>
            <a:grpFill/>
          </p:grpSpPr>
          <p:sp>
            <p:nvSpPr>
              <p:cNvPr id="37934" name="Oval 1039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7935" name="Text Box 1040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37915" name="Line 1041"/>
            <p:cNvSpPr>
              <a:spLocks noChangeShapeType="1"/>
            </p:cNvSpPr>
            <p:nvPr/>
          </p:nvSpPr>
          <p:spPr bwMode="auto">
            <a:xfrm flipH="1">
              <a:off x="572" y="2765"/>
              <a:ext cx="212" cy="191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16" name="Line 1042"/>
            <p:cNvSpPr>
              <a:spLocks noChangeShapeType="1"/>
            </p:cNvSpPr>
            <p:nvPr/>
          </p:nvSpPr>
          <p:spPr bwMode="auto">
            <a:xfrm flipH="1">
              <a:off x="859" y="1509"/>
              <a:ext cx="1" cy="99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37917" name="Group 1043"/>
            <p:cNvGrpSpPr>
              <a:grpSpLocks/>
            </p:cNvGrpSpPr>
            <p:nvPr/>
          </p:nvGrpSpPr>
          <p:grpSpPr bwMode="auto">
            <a:xfrm>
              <a:off x="287" y="2930"/>
              <a:ext cx="350" cy="296"/>
              <a:chOff x="4288" y="1746"/>
              <a:chExt cx="350" cy="296"/>
            </a:xfrm>
            <a:grpFill/>
          </p:grpSpPr>
          <p:sp>
            <p:nvSpPr>
              <p:cNvPr id="37932" name="Oval 1044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7933" name="Text Box 1045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37918" name="Group 1046"/>
            <p:cNvGrpSpPr>
              <a:grpSpLocks/>
            </p:cNvGrpSpPr>
            <p:nvPr/>
          </p:nvGrpSpPr>
          <p:grpSpPr bwMode="auto">
            <a:xfrm>
              <a:off x="1053" y="2930"/>
              <a:ext cx="350" cy="296"/>
              <a:chOff x="3838" y="2684"/>
              <a:chExt cx="350" cy="296"/>
            </a:xfrm>
            <a:grpFill/>
          </p:grpSpPr>
          <p:sp>
            <p:nvSpPr>
              <p:cNvPr id="37930" name="Oval 1047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7931" name="Text Box 1048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sp>
          <p:nvSpPr>
            <p:cNvPr id="37919" name="Line 1049"/>
            <p:cNvSpPr>
              <a:spLocks noChangeShapeType="1"/>
            </p:cNvSpPr>
            <p:nvPr/>
          </p:nvSpPr>
          <p:spPr bwMode="auto">
            <a:xfrm>
              <a:off x="939" y="2767"/>
              <a:ext cx="180" cy="182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20" name="Line 1050"/>
            <p:cNvSpPr>
              <a:spLocks noChangeShapeType="1"/>
            </p:cNvSpPr>
            <p:nvPr/>
          </p:nvSpPr>
          <p:spPr bwMode="auto">
            <a:xfrm flipH="1">
              <a:off x="932" y="3207"/>
              <a:ext cx="195" cy="309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21" name="Line 1051"/>
            <p:cNvSpPr>
              <a:spLocks noChangeShapeType="1"/>
            </p:cNvSpPr>
            <p:nvPr/>
          </p:nvSpPr>
          <p:spPr bwMode="auto">
            <a:xfrm>
              <a:off x="572" y="2308"/>
              <a:ext cx="194" cy="179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22" name="Line 1052"/>
            <p:cNvSpPr>
              <a:spLocks noChangeShapeType="1"/>
            </p:cNvSpPr>
            <p:nvPr/>
          </p:nvSpPr>
          <p:spPr bwMode="auto">
            <a:xfrm flipH="1">
              <a:off x="603" y="1893"/>
              <a:ext cx="166" cy="18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23" name="Line 1053"/>
            <p:cNvSpPr>
              <a:spLocks noChangeShapeType="1"/>
            </p:cNvSpPr>
            <p:nvPr/>
          </p:nvSpPr>
          <p:spPr bwMode="auto">
            <a:xfrm>
              <a:off x="578" y="3204"/>
              <a:ext cx="195" cy="30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24" name="Line 1054"/>
            <p:cNvSpPr>
              <a:spLocks noChangeShapeType="1"/>
            </p:cNvSpPr>
            <p:nvPr/>
          </p:nvSpPr>
          <p:spPr bwMode="auto">
            <a:xfrm flipH="1">
              <a:off x="857" y="1918"/>
              <a:ext cx="3" cy="541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7925" name="Line 1055"/>
            <p:cNvSpPr>
              <a:spLocks noChangeShapeType="1"/>
            </p:cNvSpPr>
            <p:nvPr/>
          </p:nvSpPr>
          <p:spPr bwMode="auto">
            <a:xfrm>
              <a:off x="1234" y="3229"/>
              <a:ext cx="101" cy="14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37926" name="Group 1056"/>
            <p:cNvGrpSpPr>
              <a:grpSpLocks/>
            </p:cNvGrpSpPr>
            <p:nvPr/>
          </p:nvGrpSpPr>
          <p:grpSpPr bwMode="auto">
            <a:xfrm>
              <a:off x="682" y="3503"/>
              <a:ext cx="350" cy="296"/>
              <a:chOff x="4288" y="3622"/>
              <a:chExt cx="350" cy="296"/>
            </a:xfrm>
            <a:grpFill/>
          </p:grpSpPr>
          <p:sp>
            <p:nvSpPr>
              <p:cNvPr id="37928" name="Oval 1057"/>
              <p:cNvSpPr>
                <a:spLocks noChangeArrowheads="1"/>
              </p:cNvSpPr>
              <p:nvPr/>
            </p:nvSpPr>
            <p:spPr bwMode="auto">
              <a:xfrm>
                <a:off x="4288" y="3622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7929" name="Text Box 1058"/>
              <p:cNvSpPr txBox="1">
                <a:spLocks noChangeArrowheads="1"/>
              </p:cNvSpPr>
              <p:nvPr/>
            </p:nvSpPr>
            <p:spPr bwMode="auto">
              <a:xfrm>
                <a:off x="4365" y="3645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sp>
          <p:nvSpPr>
            <p:cNvPr id="37927" name="Line 1059"/>
            <p:cNvSpPr>
              <a:spLocks noChangeShapeType="1"/>
            </p:cNvSpPr>
            <p:nvPr/>
          </p:nvSpPr>
          <p:spPr bwMode="auto">
            <a:xfrm flipH="1" flipV="1">
              <a:off x="1367" y="3176"/>
              <a:ext cx="101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77188" name="Text Box 1060"/>
          <p:cNvSpPr txBox="1">
            <a:spLocks noChangeArrowheads="1"/>
          </p:cNvSpPr>
          <p:nvPr/>
        </p:nvSpPr>
        <p:spPr bwMode="auto">
          <a:xfrm>
            <a:off x="2838450" y="1597025"/>
            <a:ext cx="833438" cy="25431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u="sng">
                <a:solidFill>
                  <a:schemeClr val="tx1"/>
                </a:solidFill>
              </a:rPr>
              <a:t>Len 0</a:t>
            </a:r>
            <a:endParaRPr lang="en-US" altLang="en-US">
              <a:solidFill>
                <a:schemeClr val="tx1"/>
              </a:solidFill>
            </a:endParaRPr>
          </a:p>
          <a:p>
            <a:r>
              <a:rPr lang="en-US" altLang="en-US">
                <a:solidFill>
                  <a:schemeClr val="tx1"/>
                </a:solidFill>
              </a:rPr>
              <a:t>[0]</a:t>
            </a:r>
          </a:p>
          <a:p>
            <a:r>
              <a:rPr lang="en-US" altLang="en-US">
                <a:solidFill>
                  <a:schemeClr val="tx1"/>
                </a:solidFill>
              </a:rPr>
              <a:t>[1]</a:t>
            </a:r>
          </a:p>
          <a:p>
            <a:r>
              <a:rPr lang="en-US" altLang="en-US">
                <a:solidFill>
                  <a:schemeClr val="tx1"/>
                </a:solidFill>
              </a:rPr>
              <a:t>[2]</a:t>
            </a:r>
          </a:p>
          <a:p>
            <a:r>
              <a:rPr lang="en-US" altLang="en-US">
                <a:solidFill>
                  <a:schemeClr val="tx1"/>
                </a:solidFill>
              </a:rPr>
              <a:t>[3]</a:t>
            </a:r>
          </a:p>
          <a:p>
            <a:r>
              <a:rPr lang="en-US" altLang="en-US">
                <a:solidFill>
                  <a:schemeClr val="tx1"/>
                </a:solidFill>
              </a:rPr>
              <a:t>[4]</a:t>
            </a:r>
          </a:p>
          <a:p>
            <a:r>
              <a:rPr lang="en-US" altLang="en-US">
                <a:solidFill>
                  <a:schemeClr val="tx1"/>
                </a:solidFill>
              </a:rPr>
              <a:t>[5]</a:t>
            </a:r>
          </a:p>
          <a:p>
            <a:r>
              <a:rPr lang="en-US" altLang="en-US">
                <a:solidFill>
                  <a:schemeClr val="tx1"/>
                </a:solidFill>
              </a:rPr>
              <a:t>[6] !</a:t>
            </a:r>
          </a:p>
        </p:txBody>
      </p:sp>
      <p:sp>
        <p:nvSpPr>
          <p:cNvPr id="177190" name="AutoShape 1062"/>
          <p:cNvSpPr>
            <a:spLocks/>
          </p:cNvSpPr>
          <p:nvPr/>
        </p:nvSpPr>
        <p:spPr bwMode="auto">
          <a:xfrm>
            <a:off x="5183188" y="1389063"/>
            <a:ext cx="1778000" cy="671512"/>
          </a:xfrm>
          <a:prstGeom prst="borderCallout2">
            <a:avLst>
              <a:gd name="adj1" fmla="val 17023"/>
              <a:gd name="adj2" fmla="val -4287"/>
              <a:gd name="adj3" fmla="val 17023"/>
              <a:gd name="adj4" fmla="val -51606"/>
              <a:gd name="adj5" fmla="val 371157"/>
              <a:gd name="adj6" fmla="val -100806"/>
            </a:avLst>
          </a:prstGeom>
          <a:solidFill>
            <a:schemeClr val="accent5">
              <a:lumMod val="90000"/>
            </a:schemeClr>
          </a:solidFill>
          <a:ln w="19050">
            <a:noFill/>
            <a:miter lim="800000"/>
            <a:headEnd type="none" w="sm" len="sm"/>
            <a:tailEnd type="none" w="sm" len="sm"/>
          </a:ln>
        </p:spPr>
        <p:txBody>
          <a:bodyPr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dirty="0">
                <a:solidFill>
                  <a:srgbClr val="000000"/>
                </a:solidFill>
              </a:rPr>
              <a:t>‘!’ means path terminates</a:t>
            </a:r>
          </a:p>
        </p:txBody>
      </p:sp>
      <p:sp>
        <p:nvSpPr>
          <p:cNvPr id="177191" name="Text Box 1063"/>
          <p:cNvSpPr txBox="1">
            <a:spLocks noChangeArrowheads="1"/>
          </p:cNvSpPr>
          <p:nvPr/>
        </p:nvSpPr>
        <p:spPr bwMode="auto">
          <a:xfrm>
            <a:off x="3983038" y="1597025"/>
            <a:ext cx="935037" cy="31527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u="sng">
                <a:solidFill>
                  <a:schemeClr val="tx1"/>
                </a:solidFill>
              </a:rPr>
              <a:t>Len 1</a:t>
            </a:r>
            <a:endParaRPr lang="en-US" altLang="en-US">
              <a:solidFill>
                <a:schemeClr val="tx1"/>
              </a:solidFill>
            </a:endParaRPr>
          </a:p>
          <a:p>
            <a:r>
              <a:rPr lang="en-US" altLang="en-US">
                <a:solidFill>
                  <a:schemeClr val="tx1"/>
                </a:solidFill>
              </a:rPr>
              <a:t>[0, 1]</a:t>
            </a:r>
          </a:p>
          <a:p>
            <a:r>
              <a:rPr lang="en-US" altLang="en-US">
                <a:solidFill>
                  <a:schemeClr val="tx1"/>
                </a:solidFill>
              </a:rPr>
              <a:t>[0, 2]</a:t>
            </a:r>
          </a:p>
          <a:p>
            <a:r>
              <a:rPr lang="en-US" altLang="en-US">
                <a:solidFill>
                  <a:schemeClr val="tx1"/>
                </a:solidFill>
              </a:rPr>
              <a:t>[1, 2]</a:t>
            </a:r>
          </a:p>
          <a:p>
            <a:r>
              <a:rPr lang="en-US" altLang="en-US">
                <a:solidFill>
                  <a:schemeClr val="tx1"/>
                </a:solidFill>
              </a:rPr>
              <a:t>[2, 3]</a:t>
            </a:r>
          </a:p>
          <a:p>
            <a:r>
              <a:rPr lang="en-US" altLang="en-US">
                <a:solidFill>
                  <a:schemeClr val="tx1"/>
                </a:solidFill>
              </a:rPr>
              <a:t>[2, 4]</a:t>
            </a:r>
          </a:p>
          <a:p>
            <a:r>
              <a:rPr lang="en-US" altLang="en-US">
                <a:solidFill>
                  <a:schemeClr val="tx1"/>
                </a:solidFill>
              </a:rPr>
              <a:t>[3,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[4,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[4, 5]</a:t>
            </a:r>
          </a:p>
          <a:p>
            <a:r>
              <a:rPr lang="en-US" altLang="en-US">
                <a:solidFill>
                  <a:schemeClr val="tx1"/>
                </a:solidFill>
              </a:rPr>
              <a:t>[5, 4]</a:t>
            </a:r>
          </a:p>
        </p:txBody>
      </p:sp>
      <p:sp>
        <p:nvSpPr>
          <p:cNvPr id="177192" name="Text Box 1064"/>
          <p:cNvSpPr txBox="1">
            <a:spLocks noChangeArrowheads="1"/>
          </p:cNvSpPr>
          <p:nvPr/>
        </p:nvSpPr>
        <p:spPr bwMode="auto">
          <a:xfrm>
            <a:off x="5229225" y="1597025"/>
            <a:ext cx="1230313" cy="37623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u="sng">
                <a:solidFill>
                  <a:schemeClr val="tx1"/>
                </a:solidFill>
              </a:rPr>
              <a:t>Len 2</a:t>
            </a:r>
            <a:endParaRPr lang="en-US" altLang="en-US">
              <a:solidFill>
                <a:schemeClr val="tx1"/>
              </a:solidFill>
            </a:endParaRPr>
          </a:p>
          <a:p>
            <a:r>
              <a:rPr lang="en-US" altLang="en-US">
                <a:solidFill>
                  <a:schemeClr val="tx1"/>
                </a:solidFill>
              </a:rPr>
              <a:t>[0, 1, 2]</a:t>
            </a:r>
          </a:p>
          <a:p>
            <a:r>
              <a:rPr lang="en-US" altLang="en-US">
                <a:solidFill>
                  <a:schemeClr val="tx1"/>
                </a:solidFill>
              </a:rPr>
              <a:t>[0, 2, 3]</a:t>
            </a:r>
          </a:p>
          <a:p>
            <a:r>
              <a:rPr lang="en-US" altLang="en-US">
                <a:solidFill>
                  <a:schemeClr val="tx1"/>
                </a:solidFill>
              </a:rPr>
              <a:t>[0, 2, 4]</a:t>
            </a:r>
          </a:p>
          <a:p>
            <a:r>
              <a:rPr lang="en-US" altLang="en-US">
                <a:solidFill>
                  <a:schemeClr val="tx1"/>
                </a:solidFill>
              </a:rPr>
              <a:t>[1, 2, 3]</a:t>
            </a:r>
          </a:p>
          <a:p>
            <a:r>
              <a:rPr lang="en-US" altLang="en-US">
                <a:solidFill>
                  <a:schemeClr val="tx1"/>
                </a:solidFill>
              </a:rPr>
              <a:t>[1, 2, 4]</a:t>
            </a:r>
          </a:p>
          <a:p>
            <a:r>
              <a:rPr lang="en-US" altLang="en-US">
                <a:solidFill>
                  <a:schemeClr val="tx1"/>
                </a:solidFill>
              </a:rPr>
              <a:t>[2, 3,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[2, 4,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[2, 4, 5] !</a:t>
            </a:r>
          </a:p>
          <a:p>
            <a:r>
              <a:rPr lang="en-US" altLang="en-US">
                <a:solidFill>
                  <a:schemeClr val="tx1"/>
                </a:solidFill>
              </a:rPr>
              <a:t>[4, 5, 4] *</a:t>
            </a:r>
          </a:p>
          <a:p>
            <a:r>
              <a:rPr lang="en-US" altLang="en-US">
                <a:solidFill>
                  <a:schemeClr val="tx1"/>
                </a:solidFill>
              </a:rPr>
              <a:t>[5, 4,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[5, 4, 5] *</a:t>
            </a:r>
          </a:p>
        </p:txBody>
      </p:sp>
      <p:sp>
        <p:nvSpPr>
          <p:cNvPr id="177193" name="AutoShape 1065"/>
          <p:cNvSpPr>
            <a:spLocks/>
          </p:cNvSpPr>
          <p:nvPr/>
        </p:nvSpPr>
        <p:spPr bwMode="auto">
          <a:xfrm>
            <a:off x="7245350" y="1987550"/>
            <a:ext cx="1778000" cy="671513"/>
          </a:xfrm>
          <a:prstGeom prst="borderCallout2">
            <a:avLst>
              <a:gd name="adj1" fmla="val 17023"/>
              <a:gd name="adj2" fmla="val -4287"/>
              <a:gd name="adj3" fmla="val 17023"/>
              <a:gd name="adj4" fmla="val -22319"/>
              <a:gd name="adj5" fmla="val 365250"/>
              <a:gd name="adj6" fmla="val -50444"/>
            </a:avLst>
          </a:prstGeom>
          <a:solidFill>
            <a:schemeClr val="accent5">
              <a:lumMod val="90000"/>
            </a:schemeClr>
          </a:solidFill>
          <a:ln w="19050">
            <a:noFill/>
            <a:miter lim="800000"/>
            <a:headEnd type="none" w="sm" len="sm"/>
            <a:tailEnd type="none" w="sm" len="sm"/>
          </a:ln>
        </p:spPr>
        <p:txBody>
          <a:bodyPr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rgbClr val="000000"/>
                </a:solidFill>
              </a:rPr>
              <a:t>‘*’ means path cycles</a:t>
            </a:r>
          </a:p>
        </p:txBody>
      </p:sp>
      <p:sp>
        <p:nvSpPr>
          <p:cNvPr id="177194" name="Text Box 1066"/>
          <p:cNvSpPr txBox="1">
            <a:spLocks noChangeArrowheads="1"/>
          </p:cNvSpPr>
          <p:nvPr/>
        </p:nvSpPr>
        <p:spPr bwMode="auto">
          <a:xfrm>
            <a:off x="6770688" y="1597025"/>
            <a:ext cx="1443037" cy="28479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u="sng">
                <a:solidFill>
                  <a:schemeClr val="tx1"/>
                </a:solidFill>
              </a:rPr>
              <a:t>Len 3</a:t>
            </a:r>
            <a:endParaRPr lang="en-US" altLang="en-US">
              <a:solidFill>
                <a:schemeClr val="tx1"/>
              </a:solidFill>
            </a:endParaRPr>
          </a:p>
          <a:p>
            <a:r>
              <a:rPr lang="en-US" altLang="en-US">
                <a:solidFill>
                  <a:schemeClr val="tx1"/>
                </a:solidFill>
              </a:rPr>
              <a:t>[0, 1, 2, 3]</a:t>
            </a:r>
          </a:p>
          <a:p>
            <a:r>
              <a:rPr lang="en-US" altLang="en-US">
                <a:solidFill>
                  <a:schemeClr val="tx1"/>
                </a:solidFill>
              </a:rPr>
              <a:t>[0, 1, 2, 4]</a:t>
            </a:r>
          </a:p>
          <a:p>
            <a:r>
              <a:rPr lang="en-US" altLang="en-US">
                <a:solidFill>
                  <a:schemeClr val="tx1"/>
                </a:solidFill>
              </a:rPr>
              <a:t>[0, 2, 3,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[0, 2, 4,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[0, 2, 4, 5] !</a:t>
            </a:r>
          </a:p>
          <a:p>
            <a:r>
              <a:rPr lang="en-US" altLang="en-US">
                <a:solidFill>
                  <a:schemeClr val="tx1"/>
                </a:solidFill>
              </a:rPr>
              <a:t>[1, 2, 3,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[1, 2, 4, 5] !</a:t>
            </a:r>
          </a:p>
          <a:p>
            <a:r>
              <a:rPr lang="en-US" altLang="en-US">
                <a:solidFill>
                  <a:schemeClr val="tx1"/>
                </a:solidFill>
              </a:rPr>
              <a:t>[1, 2, 4, 6] !</a:t>
            </a:r>
          </a:p>
        </p:txBody>
      </p:sp>
      <p:sp>
        <p:nvSpPr>
          <p:cNvPr id="177195" name="Text Box 1067"/>
          <p:cNvSpPr txBox="1">
            <a:spLocks noChangeArrowheads="1"/>
          </p:cNvSpPr>
          <p:nvPr/>
        </p:nvSpPr>
        <p:spPr bwMode="auto">
          <a:xfrm>
            <a:off x="2838450" y="5456238"/>
            <a:ext cx="1981200" cy="13239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u="sng">
                <a:solidFill>
                  <a:schemeClr val="tx1"/>
                </a:solidFill>
              </a:rPr>
              <a:t>Len 4</a:t>
            </a:r>
            <a:endParaRPr lang="en-US" altLang="en-US">
              <a:solidFill>
                <a:schemeClr val="tx1"/>
              </a:solidFill>
            </a:endParaRPr>
          </a:p>
          <a:p>
            <a:r>
              <a:rPr lang="en-US" altLang="en-US">
                <a:solidFill>
                  <a:schemeClr val="tx1"/>
                </a:solidFill>
              </a:rPr>
              <a:t>[0, 1, 2, 3,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[0, 1, 2, 4, 6] !</a:t>
            </a:r>
          </a:p>
          <a:p>
            <a:r>
              <a:rPr lang="en-US" altLang="en-US">
                <a:solidFill>
                  <a:schemeClr val="tx1"/>
                </a:solidFill>
              </a:rPr>
              <a:t>[0, 1, 2, 4, 5] !</a:t>
            </a:r>
          </a:p>
        </p:txBody>
      </p:sp>
      <p:grpSp>
        <p:nvGrpSpPr>
          <p:cNvPr id="10" name="Group 1076"/>
          <p:cNvGrpSpPr>
            <a:grpSpLocks/>
          </p:cNvGrpSpPr>
          <p:nvPr/>
        </p:nvGrpSpPr>
        <p:grpSpPr bwMode="auto">
          <a:xfrm>
            <a:off x="2559050" y="2563813"/>
            <a:ext cx="5889625" cy="4217987"/>
            <a:chOff x="1550" y="1327"/>
            <a:chExt cx="3710" cy="2657"/>
          </a:xfrm>
        </p:grpSpPr>
        <p:sp>
          <p:nvSpPr>
            <p:cNvPr id="37904" name="Oval 1069"/>
            <p:cNvSpPr>
              <a:spLocks noChangeArrowheads="1"/>
            </p:cNvSpPr>
            <p:nvPr/>
          </p:nvSpPr>
          <p:spPr bwMode="auto">
            <a:xfrm>
              <a:off x="1550" y="3363"/>
              <a:ext cx="1390" cy="621"/>
            </a:xfrm>
            <a:prstGeom prst="ellipse">
              <a:avLst/>
            </a:prstGeom>
            <a:noFill/>
            <a:ln w="28575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endParaRPr lang="en-US" altLang="en-US"/>
            </a:p>
          </p:txBody>
        </p:sp>
        <p:sp>
          <p:nvSpPr>
            <p:cNvPr id="37905" name="Oval 1070"/>
            <p:cNvSpPr>
              <a:spLocks noChangeArrowheads="1"/>
            </p:cNvSpPr>
            <p:nvPr/>
          </p:nvSpPr>
          <p:spPr bwMode="auto">
            <a:xfrm>
              <a:off x="4083" y="1327"/>
              <a:ext cx="1063" cy="621"/>
            </a:xfrm>
            <a:prstGeom prst="ellipse">
              <a:avLst/>
            </a:prstGeom>
            <a:noFill/>
            <a:ln w="28575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endParaRPr lang="en-US" altLang="en-US"/>
            </a:p>
          </p:txBody>
        </p:sp>
        <p:sp>
          <p:nvSpPr>
            <p:cNvPr id="37906" name="Oval 1071"/>
            <p:cNvSpPr>
              <a:spLocks noChangeArrowheads="1"/>
            </p:cNvSpPr>
            <p:nvPr/>
          </p:nvSpPr>
          <p:spPr bwMode="auto">
            <a:xfrm>
              <a:off x="3161" y="2472"/>
              <a:ext cx="827" cy="621"/>
            </a:xfrm>
            <a:prstGeom prst="ellipse">
              <a:avLst/>
            </a:prstGeom>
            <a:noFill/>
            <a:ln w="28575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endParaRPr lang="en-US" altLang="en-US"/>
            </a:p>
          </p:txBody>
        </p:sp>
        <p:sp>
          <p:nvSpPr>
            <p:cNvPr id="37907" name="Text Box 1072"/>
            <p:cNvSpPr txBox="1">
              <a:spLocks noChangeArrowheads="1"/>
            </p:cNvSpPr>
            <p:nvPr/>
          </p:nvSpPr>
          <p:spPr bwMode="auto">
            <a:xfrm>
              <a:off x="3628" y="3542"/>
              <a:ext cx="1632" cy="262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19050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i="1">
                  <a:solidFill>
                    <a:srgbClr val="FF0000"/>
                  </a:solidFill>
                </a:rPr>
                <a:t>Prime Paths</a:t>
              </a:r>
            </a:p>
          </p:txBody>
        </p:sp>
        <p:sp>
          <p:nvSpPr>
            <p:cNvPr id="37908" name="Line 1073"/>
            <p:cNvSpPr>
              <a:spLocks noChangeShapeType="1"/>
            </p:cNvSpPr>
            <p:nvPr/>
          </p:nvSpPr>
          <p:spPr bwMode="auto">
            <a:xfrm>
              <a:off x="4621" y="1946"/>
              <a:ext cx="0" cy="1587"/>
            </a:xfrm>
            <a:prstGeom prst="line">
              <a:avLst/>
            </a:prstGeom>
            <a:noFill/>
            <a:ln w="1905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9" name="Line 1074"/>
            <p:cNvSpPr>
              <a:spLocks noChangeShapeType="1"/>
            </p:cNvSpPr>
            <p:nvPr/>
          </p:nvSpPr>
          <p:spPr bwMode="auto">
            <a:xfrm>
              <a:off x="3859" y="3008"/>
              <a:ext cx="563" cy="525"/>
            </a:xfrm>
            <a:prstGeom prst="line">
              <a:avLst/>
            </a:prstGeom>
            <a:noFill/>
            <a:ln w="1905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10" name="Line 1075"/>
            <p:cNvSpPr>
              <a:spLocks noChangeShapeType="1"/>
            </p:cNvSpPr>
            <p:nvPr/>
          </p:nvSpPr>
          <p:spPr bwMode="auto">
            <a:xfrm>
              <a:off x="2938" y="3674"/>
              <a:ext cx="684" cy="0"/>
            </a:xfrm>
            <a:prstGeom prst="line">
              <a:avLst/>
            </a:prstGeom>
            <a:noFill/>
            <a:ln w="1905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77205" name="Text Box 1077"/>
          <p:cNvSpPr txBox="1">
            <a:spLocks noChangeArrowheads="1"/>
          </p:cNvSpPr>
          <p:nvPr/>
        </p:nvSpPr>
        <p:spPr bwMode="auto">
          <a:xfrm>
            <a:off x="1719263" y="1577975"/>
            <a:ext cx="1016000" cy="7143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dirty="0">
                <a:solidFill>
                  <a:schemeClr val="tx1"/>
                </a:solidFill>
              </a:rPr>
              <a:t>Simple paths</a:t>
            </a:r>
          </a:p>
        </p:txBody>
      </p:sp>
    </p:spTree>
    <p:extLst>
      <p:ext uri="{BB962C8B-B14F-4D97-AF65-F5344CB8AC3E}">
        <p14:creationId xmlns:p14="http://schemas.microsoft.com/office/powerpoint/2010/main" val="13645503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77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9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1" dur="500"/>
                                        <p:tgtEl>
                                          <p:spTgt spid="1771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177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1" dur="500"/>
                                        <p:tgtEl>
                                          <p:spTgt spid="1771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 nodeType="clickPar">
                      <p:stCondLst>
                        <p:cond delay="indefinite"/>
                      </p:stCondLst>
                      <p:childTnLst>
                        <p:par>
                          <p:cTn id="2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6" dur="500"/>
                                        <p:tgtEl>
                                          <p:spTgt spid="1771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177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 nodeType="clickPar">
                      <p:stCondLst>
                        <p:cond delay="indefinite"/>
                      </p:stCondLst>
                      <p:childTnLst>
                        <p:par>
                          <p:cTn id="3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6" dur="500"/>
                                        <p:tgtEl>
                                          <p:spTgt spid="1771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 nodeType="clickPar">
                      <p:stCondLst>
                        <p:cond delay="indefinite"/>
                      </p:stCondLst>
                      <p:childTnLst>
                        <p:par>
                          <p:cTn id="3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9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1" dur="500"/>
                                        <p:tgtEl>
                                          <p:spTgt spid="1771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 nodeType="clickPar">
                      <p:stCondLst>
                        <p:cond delay="indefinite"/>
                      </p:stCondLst>
                      <p:childTnLst>
                        <p:par>
                          <p:cTn id="4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7188" grpId="0" animBg="1" autoUpdateAnimBg="0"/>
      <p:bldP spid="177190" grpId="0" animBg="1" autoUpdateAnimBg="0"/>
      <p:bldP spid="177191" grpId="0" animBg="1" autoUpdateAnimBg="0"/>
      <p:bldP spid="177192" grpId="0" animBg="1" autoUpdateAnimBg="0"/>
      <p:bldP spid="177193" grpId="0" animBg="1" autoUpdateAnimBg="0"/>
      <p:bldP spid="177194" grpId="0" animBg="1" autoUpdateAnimBg="0"/>
      <p:bldP spid="177195" grpId="0" animBg="1" autoUpdateAnimBg="0"/>
      <p:bldP spid="177205" grpId="0" animBg="1" autoUpdateAnimBg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Data Flow Criteria</a:t>
            </a:r>
          </a:p>
        </p:txBody>
      </p:sp>
      <p:sp>
        <p:nvSpPr>
          <p:cNvPr id="38918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2209800"/>
            <a:ext cx="7772400" cy="4530725"/>
          </a:xfrm>
        </p:spPr>
        <p:txBody>
          <a:bodyPr/>
          <a:lstStyle/>
          <a:p>
            <a:r>
              <a:rPr kumimoji="1" lang="en-US" altLang="zh-CN" sz="2000" u="sng" dirty="0" smtClean="0">
                <a:solidFill>
                  <a:srgbClr val="FF5935"/>
                </a:solidFill>
                <a:ea typeface="宋体" charset="-122"/>
              </a:rPr>
              <a:t>Definition (</a:t>
            </a:r>
            <a:r>
              <a:rPr kumimoji="1" lang="en-US" altLang="zh-CN" sz="2000" u="sng" dirty="0" err="1" smtClean="0">
                <a:solidFill>
                  <a:srgbClr val="FF5935"/>
                </a:solidFill>
                <a:ea typeface="宋体" charset="-122"/>
              </a:rPr>
              <a:t>def</a:t>
            </a:r>
            <a:r>
              <a:rPr kumimoji="1" lang="en-US" altLang="zh-CN" sz="2000" u="sng" dirty="0" smtClean="0">
                <a:solidFill>
                  <a:srgbClr val="FF5935"/>
                </a:solidFill>
                <a:ea typeface="宋体" charset="-122"/>
              </a:rPr>
              <a:t>)</a:t>
            </a:r>
            <a:r>
              <a:rPr kumimoji="1" lang="en-US" altLang="zh-CN" sz="2000" dirty="0" smtClean="0">
                <a:ea typeface="宋体" charset="-122"/>
              </a:rPr>
              <a:t>: A location where a value for a variable is stored into memory</a:t>
            </a:r>
          </a:p>
          <a:p>
            <a:r>
              <a:rPr kumimoji="1" lang="en-US" altLang="zh-CN" sz="2000" u="sng" dirty="0">
                <a:solidFill>
                  <a:srgbClr val="FF5935"/>
                </a:solidFill>
                <a:ea typeface="宋体" charset="-122"/>
              </a:rPr>
              <a:t>Use</a:t>
            </a:r>
            <a:r>
              <a:rPr kumimoji="1" lang="en-US" altLang="zh-CN" sz="2000" dirty="0" smtClean="0">
                <a:ea typeface="宋体" charset="-122"/>
              </a:rPr>
              <a:t>: A location where a variable’s value is accessed</a:t>
            </a:r>
          </a:p>
          <a:p>
            <a:r>
              <a:rPr kumimoji="1" lang="en-US" altLang="zh-CN" sz="2000" u="sng" dirty="0" err="1">
                <a:solidFill>
                  <a:srgbClr val="FF5935"/>
                </a:solidFill>
                <a:ea typeface="宋体" charset="-122"/>
              </a:rPr>
              <a:t>def</a:t>
            </a:r>
            <a:r>
              <a:rPr kumimoji="1" lang="en-US" altLang="zh-CN" sz="2000" u="sng" dirty="0">
                <a:solidFill>
                  <a:srgbClr val="FF5935"/>
                </a:solidFill>
                <a:ea typeface="宋体" charset="-122"/>
              </a:rPr>
              <a:t> (n) or </a:t>
            </a:r>
            <a:r>
              <a:rPr kumimoji="1" lang="en-US" altLang="zh-CN" sz="2000" u="sng" dirty="0" err="1">
                <a:solidFill>
                  <a:srgbClr val="FF5935"/>
                </a:solidFill>
                <a:ea typeface="宋体" charset="-122"/>
              </a:rPr>
              <a:t>def</a:t>
            </a:r>
            <a:r>
              <a:rPr kumimoji="1" lang="en-US" altLang="zh-CN" sz="2000" u="sng" dirty="0">
                <a:solidFill>
                  <a:srgbClr val="FF5935"/>
                </a:solidFill>
                <a:ea typeface="宋体" charset="-122"/>
              </a:rPr>
              <a:t> (e)</a:t>
            </a:r>
            <a:r>
              <a:rPr kumimoji="1" lang="en-US" altLang="zh-CN" sz="2000" dirty="0" smtClean="0">
                <a:ea typeface="宋体" charset="-122"/>
              </a:rPr>
              <a:t>: The set of variables that are defined by node n or edge e</a:t>
            </a:r>
          </a:p>
          <a:p>
            <a:r>
              <a:rPr kumimoji="1" lang="en-US" altLang="zh-CN" sz="2000" u="sng" dirty="0">
                <a:solidFill>
                  <a:srgbClr val="FF5935"/>
                </a:solidFill>
                <a:ea typeface="宋体" charset="-122"/>
              </a:rPr>
              <a:t>use (n) or use (e</a:t>
            </a:r>
            <a:r>
              <a:rPr kumimoji="1" lang="en-US" altLang="zh-CN" sz="2000" u="sng" dirty="0" smtClean="0">
                <a:solidFill>
                  <a:srgbClr val="FF5935"/>
                </a:solidFill>
                <a:ea typeface="宋体" charset="-122"/>
              </a:rPr>
              <a:t>)</a:t>
            </a:r>
            <a:r>
              <a:rPr kumimoji="1" lang="en-US" altLang="zh-CN" sz="2000" dirty="0" smtClean="0">
                <a:ea typeface="宋体" charset="-122"/>
              </a:rPr>
              <a:t>: The set of variables that are used by node n or edge e</a:t>
            </a:r>
            <a:endParaRPr kumimoji="1" lang="en-US" altLang="en-US" sz="2000" dirty="0" smtClean="0"/>
          </a:p>
        </p:txBody>
      </p:sp>
      <p:sp>
        <p:nvSpPr>
          <p:cNvPr id="38919" name="Text Box 5"/>
          <p:cNvSpPr txBox="1">
            <a:spLocks noChangeArrowheads="1"/>
          </p:cNvSpPr>
          <p:nvPr/>
        </p:nvSpPr>
        <p:spPr bwMode="auto">
          <a:xfrm>
            <a:off x="914400" y="1689100"/>
            <a:ext cx="8077200" cy="461665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 wrap="square"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sz="2400" b="0" u="sng">
                <a:solidFill>
                  <a:schemeClr val="tx1"/>
                </a:solidFill>
              </a:rPr>
              <a:t>Goal</a:t>
            </a:r>
            <a:r>
              <a:rPr lang="en-US" altLang="en-US" sz="2400" b="0">
                <a:solidFill>
                  <a:schemeClr val="tx1"/>
                </a:solidFill>
              </a:rPr>
              <a:t>: Try to ensure that values are computed and used correctly</a:t>
            </a:r>
          </a:p>
        </p:txBody>
      </p:sp>
      <p:grpSp>
        <p:nvGrpSpPr>
          <p:cNvPr id="2" name="Group 6"/>
          <p:cNvGrpSpPr>
            <a:grpSpLocks/>
          </p:cNvGrpSpPr>
          <p:nvPr/>
        </p:nvGrpSpPr>
        <p:grpSpPr bwMode="auto">
          <a:xfrm>
            <a:off x="852487" y="4894262"/>
            <a:ext cx="4346575" cy="1443038"/>
            <a:chOff x="503" y="2966"/>
            <a:chExt cx="2738" cy="909"/>
          </a:xfrm>
          <a:solidFill>
            <a:schemeClr val="accent5">
              <a:lumMod val="75000"/>
            </a:schemeClr>
          </a:solidFill>
        </p:grpSpPr>
        <p:grpSp>
          <p:nvGrpSpPr>
            <p:cNvPr id="38926" name="Group 7"/>
            <p:cNvGrpSpPr>
              <a:grpSpLocks/>
            </p:cNvGrpSpPr>
            <p:nvPr/>
          </p:nvGrpSpPr>
          <p:grpSpPr bwMode="auto">
            <a:xfrm>
              <a:off x="730" y="3273"/>
              <a:ext cx="350" cy="296"/>
              <a:chOff x="4288" y="1746"/>
              <a:chExt cx="350" cy="296"/>
            </a:xfrm>
            <a:grpFill/>
          </p:grpSpPr>
          <p:sp>
            <p:nvSpPr>
              <p:cNvPr id="38956" name="Oval 8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8957" name="Text Box 9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0</a:t>
                </a:r>
              </a:p>
            </p:txBody>
          </p:sp>
        </p:grpSp>
        <p:grpSp>
          <p:nvGrpSpPr>
            <p:cNvPr id="38927" name="Group 10"/>
            <p:cNvGrpSpPr>
              <a:grpSpLocks/>
            </p:cNvGrpSpPr>
            <p:nvPr/>
          </p:nvGrpSpPr>
          <p:grpSpPr bwMode="auto">
            <a:xfrm>
              <a:off x="1255" y="2966"/>
              <a:ext cx="380" cy="908"/>
              <a:chOff x="1346" y="2965"/>
              <a:chExt cx="380" cy="908"/>
            </a:xfrm>
            <a:grpFill/>
          </p:grpSpPr>
          <p:grpSp>
            <p:nvGrpSpPr>
              <p:cNvPr id="38950" name="Group 11"/>
              <p:cNvGrpSpPr>
                <a:grpSpLocks/>
              </p:cNvGrpSpPr>
              <p:nvPr/>
            </p:nvGrpSpPr>
            <p:grpSpPr bwMode="auto">
              <a:xfrm>
                <a:off x="1346" y="3577"/>
                <a:ext cx="350" cy="296"/>
                <a:chOff x="4738" y="2684"/>
                <a:chExt cx="350" cy="296"/>
              </a:xfrm>
              <a:grpFill/>
            </p:grpSpPr>
            <p:sp>
              <p:nvSpPr>
                <p:cNvPr id="38954" name="Oval 12"/>
                <p:cNvSpPr>
                  <a:spLocks noChangeArrowheads="1"/>
                </p:cNvSpPr>
                <p:nvPr/>
              </p:nvSpPr>
              <p:spPr bwMode="auto">
                <a:xfrm>
                  <a:off x="47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8955" name="Text Box 13"/>
                <p:cNvSpPr txBox="1">
                  <a:spLocks noChangeArrowheads="1"/>
                </p:cNvSpPr>
                <p:nvPr/>
              </p:nvSpPr>
              <p:spPr bwMode="auto">
                <a:xfrm>
                  <a:off x="48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2</a:t>
                  </a:r>
                </a:p>
              </p:txBody>
            </p:sp>
          </p:grpSp>
          <p:grpSp>
            <p:nvGrpSpPr>
              <p:cNvPr id="38951" name="Group 14"/>
              <p:cNvGrpSpPr>
                <a:grpSpLocks/>
              </p:cNvGrpSpPr>
              <p:nvPr/>
            </p:nvGrpSpPr>
            <p:grpSpPr bwMode="auto">
              <a:xfrm>
                <a:off x="1376" y="2965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38952" name="Oval 15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8953" name="Text Box 16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1</a:t>
                  </a:r>
                </a:p>
              </p:txBody>
            </p:sp>
          </p:grpSp>
        </p:grpSp>
        <p:grpSp>
          <p:nvGrpSpPr>
            <p:cNvPr id="38928" name="Group 17"/>
            <p:cNvGrpSpPr>
              <a:grpSpLocks/>
            </p:cNvGrpSpPr>
            <p:nvPr/>
          </p:nvGrpSpPr>
          <p:grpSpPr bwMode="auto">
            <a:xfrm>
              <a:off x="2891" y="3273"/>
              <a:ext cx="350" cy="296"/>
              <a:chOff x="4288" y="3622"/>
              <a:chExt cx="350" cy="296"/>
            </a:xfrm>
            <a:grpFill/>
          </p:grpSpPr>
          <p:sp>
            <p:nvSpPr>
              <p:cNvPr id="38948" name="Oval 18"/>
              <p:cNvSpPr>
                <a:spLocks noChangeArrowheads="1"/>
              </p:cNvSpPr>
              <p:nvPr/>
            </p:nvSpPr>
            <p:spPr bwMode="auto">
              <a:xfrm>
                <a:off x="4288" y="3622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8949" name="Text Box 19"/>
              <p:cNvSpPr txBox="1">
                <a:spLocks noChangeArrowheads="1"/>
              </p:cNvSpPr>
              <p:nvPr/>
            </p:nvSpPr>
            <p:spPr bwMode="auto">
              <a:xfrm>
                <a:off x="4365" y="3645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sp>
          <p:nvSpPr>
            <p:cNvPr id="38929" name="Line 20"/>
            <p:cNvSpPr>
              <a:spLocks noChangeShapeType="1"/>
            </p:cNvSpPr>
            <p:nvPr/>
          </p:nvSpPr>
          <p:spPr bwMode="auto">
            <a:xfrm flipV="1">
              <a:off x="1075" y="3193"/>
              <a:ext cx="250" cy="16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8930" name="Line 21"/>
            <p:cNvSpPr>
              <a:spLocks noChangeShapeType="1"/>
            </p:cNvSpPr>
            <p:nvPr/>
          </p:nvSpPr>
          <p:spPr bwMode="auto">
            <a:xfrm>
              <a:off x="503" y="3421"/>
              <a:ext cx="223" cy="0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38931" name="Group 22"/>
            <p:cNvGrpSpPr>
              <a:grpSpLocks/>
            </p:cNvGrpSpPr>
            <p:nvPr/>
          </p:nvGrpSpPr>
          <p:grpSpPr bwMode="auto">
            <a:xfrm>
              <a:off x="1810" y="3273"/>
              <a:ext cx="350" cy="296"/>
              <a:chOff x="4288" y="1746"/>
              <a:chExt cx="350" cy="296"/>
            </a:xfrm>
            <a:grpFill/>
          </p:grpSpPr>
          <p:sp>
            <p:nvSpPr>
              <p:cNvPr id="38946" name="Oval 23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8947" name="Text Box 24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38932" name="Group 25"/>
            <p:cNvGrpSpPr>
              <a:grpSpLocks/>
            </p:cNvGrpSpPr>
            <p:nvPr/>
          </p:nvGrpSpPr>
          <p:grpSpPr bwMode="auto">
            <a:xfrm>
              <a:off x="2335" y="2967"/>
              <a:ext cx="380" cy="908"/>
              <a:chOff x="2450" y="2968"/>
              <a:chExt cx="380" cy="908"/>
            </a:xfrm>
            <a:grpFill/>
          </p:grpSpPr>
          <p:grpSp>
            <p:nvGrpSpPr>
              <p:cNvPr id="38940" name="Group 26"/>
              <p:cNvGrpSpPr>
                <a:grpSpLocks/>
              </p:cNvGrpSpPr>
              <p:nvPr/>
            </p:nvGrpSpPr>
            <p:grpSpPr bwMode="auto">
              <a:xfrm>
                <a:off x="2450" y="3580"/>
                <a:ext cx="350" cy="296"/>
                <a:chOff x="4738" y="2684"/>
                <a:chExt cx="350" cy="296"/>
              </a:xfrm>
              <a:grpFill/>
            </p:grpSpPr>
            <p:sp>
              <p:nvSpPr>
                <p:cNvPr id="38944" name="Oval 27"/>
                <p:cNvSpPr>
                  <a:spLocks noChangeArrowheads="1"/>
                </p:cNvSpPr>
                <p:nvPr/>
              </p:nvSpPr>
              <p:spPr bwMode="auto">
                <a:xfrm>
                  <a:off x="47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8945" name="Text Box 28"/>
                <p:cNvSpPr txBox="1">
                  <a:spLocks noChangeArrowheads="1"/>
                </p:cNvSpPr>
                <p:nvPr/>
              </p:nvSpPr>
              <p:spPr bwMode="auto">
                <a:xfrm>
                  <a:off x="48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5</a:t>
                  </a:r>
                </a:p>
              </p:txBody>
            </p:sp>
          </p:grpSp>
          <p:grpSp>
            <p:nvGrpSpPr>
              <p:cNvPr id="38941" name="Group 29"/>
              <p:cNvGrpSpPr>
                <a:grpSpLocks/>
              </p:cNvGrpSpPr>
              <p:nvPr/>
            </p:nvGrpSpPr>
            <p:grpSpPr bwMode="auto">
              <a:xfrm>
                <a:off x="2480" y="2968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38942" name="Oval 30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38943" name="Text Box 31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4</a:t>
                  </a:r>
                </a:p>
              </p:txBody>
            </p:sp>
          </p:grpSp>
        </p:grpSp>
        <p:sp>
          <p:nvSpPr>
            <p:cNvPr id="38933" name="Line 32"/>
            <p:cNvSpPr>
              <a:spLocks noChangeShapeType="1"/>
            </p:cNvSpPr>
            <p:nvPr/>
          </p:nvSpPr>
          <p:spPr bwMode="auto">
            <a:xfrm flipV="1">
              <a:off x="2679" y="3513"/>
              <a:ext cx="250" cy="16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8934" name="Line 33"/>
            <p:cNvSpPr>
              <a:spLocks noChangeShapeType="1"/>
            </p:cNvSpPr>
            <p:nvPr/>
          </p:nvSpPr>
          <p:spPr bwMode="auto">
            <a:xfrm flipV="1">
              <a:off x="1595" y="3513"/>
              <a:ext cx="250" cy="16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8935" name="Line 34"/>
            <p:cNvSpPr>
              <a:spLocks noChangeShapeType="1"/>
            </p:cNvSpPr>
            <p:nvPr/>
          </p:nvSpPr>
          <p:spPr bwMode="auto">
            <a:xfrm flipV="1">
              <a:off x="2147" y="3193"/>
              <a:ext cx="250" cy="16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8936" name="Line 35"/>
            <p:cNvSpPr>
              <a:spLocks noChangeShapeType="1"/>
            </p:cNvSpPr>
            <p:nvPr/>
          </p:nvSpPr>
          <p:spPr bwMode="auto">
            <a:xfrm>
              <a:off x="1055" y="3517"/>
              <a:ext cx="218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8937" name="Line 36"/>
            <p:cNvSpPr>
              <a:spLocks noChangeShapeType="1"/>
            </p:cNvSpPr>
            <p:nvPr/>
          </p:nvSpPr>
          <p:spPr bwMode="auto">
            <a:xfrm>
              <a:off x="1607" y="3198"/>
              <a:ext cx="218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8938" name="Line 37"/>
            <p:cNvSpPr>
              <a:spLocks noChangeShapeType="1"/>
            </p:cNvSpPr>
            <p:nvPr/>
          </p:nvSpPr>
          <p:spPr bwMode="auto">
            <a:xfrm>
              <a:off x="2123" y="3518"/>
              <a:ext cx="218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38939" name="Line 38"/>
            <p:cNvSpPr>
              <a:spLocks noChangeShapeType="1"/>
            </p:cNvSpPr>
            <p:nvPr/>
          </p:nvSpPr>
          <p:spPr bwMode="auto">
            <a:xfrm>
              <a:off x="2707" y="3197"/>
              <a:ext cx="218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2" name="Group 43"/>
          <p:cNvGrpSpPr>
            <a:grpSpLocks/>
          </p:cNvGrpSpPr>
          <p:nvPr/>
        </p:nvGrpSpPr>
        <p:grpSpPr bwMode="auto">
          <a:xfrm>
            <a:off x="968375" y="4551362"/>
            <a:ext cx="3681412" cy="2141538"/>
            <a:chOff x="345" y="2726"/>
            <a:chExt cx="2319" cy="1349"/>
          </a:xfrm>
          <a:solidFill>
            <a:schemeClr val="accent5">
              <a:lumMod val="75000"/>
            </a:schemeClr>
          </a:solidFill>
        </p:grpSpPr>
        <p:sp>
          <p:nvSpPr>
            <p:cNvPr id="38923" name="Text Box 39"/>
            <p:cNvSpPr txBox="1">
              <a:spLocks noChangeArrowheads="1"/>
            </p:cNvSpPr>
            <p:nvPr/>
          </p:nvSpPr>
          <p:spPr bwMode="auto">
            <a:xfrm>
              <a:off x="345" y="3059"/>
              <a:ext cx="648" cy="250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defPPr>
                <a:defRPr lang="en-US"/>
              </a:defPPr>
              <a:lvl1pPr algn="ctr">
                <a:spcBef>
                  <a:spcPct val="50000"/>
                </a:spcBef>
                <a:defRPr sz="2000" b="1">
                  <a:solidFill>
                    <a:srgbClr val="FF00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/>
                <a:t>X = 42</a:t>
              </a:r>
            </a:p>
          </p:txBody>
        </p:sp>
        <p:sp>
          <p:nvSpPr>
            <p:cNvPr id="38924" name="Text Box 40"/>
            <p:cNvSpPr txBox="1">
              <a:spLocks noChangeArrowheads="1"/>
            </p:cNvSpPr>
            <p:nvPr/>
          </p:nvSpPr>
          <p:spPr bwMode="auto">
            <a:xfrm>
              <a:off x="1961" y="3825"/>
              <a:ext cx="648" cy="250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defPPr>
                <a:defRPr lang="en-US"/>
              </a:defPPr>
              <a:lvl1pPr algn="ctr">
                <a:spcBef>
                  <a:spcPct val="50000"/>
                </a:spcBef>
                <a:defRPr sz="2000" b="1">
                  <a:solidFill>
                    <a:srgbClr val="FF00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/>
                <a:t>Z = X-8</a:t>
              </a:r>
            </a:p>
          </p:txBody>
        </p:sp>
        <p:sp>
          <p:nvSpPr>
            <p:cNvPr id="38925" name="Text Box 41"/>
            <p:cNvSpPr txBox="1">
              <a:spLocks noChangeArrowheads="1"/>
            </p:cNvSpPr>
            <p:nvPr/>
          </p:nvSpPr>
          <p:spPr bwMode="auto">
            <a:xfrm>
              <a:off x="1908" y="2726"/>
              <a:ext cx="756" cy="250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defPPr>
                <a:defRPr lang="en-US"/>
              </a:defPPr>
              <a:lvl1pPr algn="ctr">
                <a:spcBef>
                  <a:spcPct val="50000"/>
                </a:spcBef>
                <a:defRPr sz="2000" b="1">
                  <a:solidFill>
                    <a:srgbClr val="FF00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/>
                <a:t>Z = X*2</a:t>
              </a:r>
            </a:p>
          </p:txBody>
        </p:sp>
      </p:grpSp>
      <p:sp>
        <p:nvSpPr>
          <p:cNvPr id="178218" name="Text Box 42"/>
          <p:cNvSpPr txBox="1">
            <a:spLocks noChangeArrowheads="1"/>
          </p:cNvSpPr>
          <p:nvPr/>
        </p:nvSpPr>
        <p:spPr bwMode="auto">
          <a:xfrm>
            <a:off x="5640387" y="4495800"/>
            <a:ext cx="2284413" cy="22383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u="sng">
                <a:solidFill>
                  <a:schemeClr val="tx1"/>
                </a:solidFill>
              </a:rPr>
              <a:t>Defs</a:t>
            </a:r>
            <a:r>
              <a:rPr lang="en-US" altLang="en-US">
                <a:solidFill>
                  <a:schemeClr val="tx1"/>
                </a:solidFill>
              </a:rPr>
              <a:t>: def (0) = {X}</a:t>
            </a:r>
          </a:p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          def (4) = {Z}</a:t>
            </a:r>
          </a:p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          def (5) = {Z}</a:t>
            </a:r>
          </a:p>
          <a:p>
            <a:pPr>
              <a:spcBef>
                <a:spcPct val="50000"/>
              </a:spcBef>
            </a:pPr>
            <a:r>
              <a:rPr lang="en-US" altLang="en-US" u="sng">
                <a:solidFill>
                  <a:schemeClr val="tx1"/>
                </a:solidFill>
              </a:rPr>
              <a:t>Uses</a:t>
            </a:r>
            <a:r>
              <a:rPr lang="en-US" altLang="en-US">
                <a:solidFill>
                  <a:schemeClr val="tx1"/>
                </a:solidFill>
              </a:rPr>
              <a:t>: use (4) = {X}</a:t>
            </a:r>
          </a:p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           use (5) = {X}</a:t>
            </a:r>
          </a:p>
        </p:txBody>
      </p:sp>
    </p:spTree>
    <p:extLst>
      <p:ext uri="{BB962C8B-B14F-4D97-AF65-F5344CB8AC3E}">
        <p14:creationId xmlns:p14="http://schemas.microsoft.com/office/powerpoint/2010/main" val="27365643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78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8218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4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DU Pairs and DU Paths</a:t>
            </a:r>
          </a:p>
        </p:txBody>
      </p:sp>
      <p:sp>
        <p:nvSpPr>
          <p:cNvPr id="19251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400" u="sng" dirty="0" smtClean="0">
                <a:solidFill>
                  <a:srgbClr val="FF5935"/>
                </a:solidFill>
              </a:rPr>
              <a:t>DU pair</a:t>
            </a:r>
            <a:r>
              <a:rPr lang="en-US" altLang="en-US" sz="2400" dirty="0" smtClean="0"/>
              <a:t>: A pair of locations (</a:t>
            </a:r>
            <a:r>
              <a:rPr lang="en-US" altLang="en-US" sz="2400" i="1" dirty="0" smtClean="0"/>
              <a:t>l</a:t>
            </a:r>
            <a:r>
              <a:rPr lang="en-US" altLang="en-US" sz="2400" i="1" baseline="-25000" dirty="0" smtClean="0"/>
              <a:t>i</a:t>
            </a:r>
            <a:r>
              <a:rPr lang="en-US" altLang="en-US" sz="2400" dirty="0" smtClean="0"/>
              <a:t>, </a:t>
            </a:r>
            <a:r>
              <a:rPr lang="en-US" altLang="en-US" sz="2400" i="1" dirty="0" err="1" smtClean="0"/>
              <a:t>l</a:t>
            </a:r>
            <a:r>
              <a:rPr lang="en-US" altLang="en-US" sz="2400" i="1" baseline="-25000" dirty="0" err="1" smtClean="0"/>
              <a:t>j</a:t>
            </a:r>
            <a:r>
              <a:rPr lang="en-US" altLang="en-US" sz="2400" dirty="0" smtClean="0"/>
              <a:t>) such that a variable </a:t>
            </a:r>
            <a:r>
              <a:rPr lang="en-US" altLang="en-US" sz="2400" i="1" dirty="0" smtClean="0"/>
              <a:t>v</a:t>
            </a:r>
            <a:r>
              <a:rPr lang="en-US" altLang="en-US" sz="2400" dirty="0" smtClean="0"/>
              <a:t> is defined at </a:t>
            </a:r>
            <a:r>
              <a:rPr lang="en-US" altLang="en-US" sz="2400" i="1" dirty="0" smtClean="0"/>
              <a:t>l</a:t>
            </a:r>
            <a:r>
              <a:rPr lang="en-US" altLang="en-US" sz="2400" i="1" baseline="-25000" dirty="0" smtClean="0"/>
              <a:t>i</a:t>
            </a:r>
            <a:r>
              <a:rPr lang="en-US" altLang="en-US" sz="2400" dirty="0" smtClean="0"/>
              <a:t> and used at </a:t>
            </a:r>
            <a:r>
              <a:rPr lang="en-US" altLang="en-US" sz="2400" i="1" dirty="0" err="1" smtClean="0"/>
              <a:t>l</a:t>
            </a:r>
            <a:r>
              <a:rPr lang="en-US" altLang="en-US" sz="2400" i="1" baseline="-25000" dirty="0" err="1" smtClean="0"/>
              <a:t>j</a:t>
            </a:r>
            <a:endParaRPr lang="en-US" altLang="en-US" sz="2400" i="1" dirty="0" smtClean="0"/>
          </a:p>
          <a:p>
            <a:r>
              <a:rPr lang="en-US" altLang="zh-CN" sz="2400" u="sng" dirty="0">
                <a:solidFill>
                  <a:srgbClr val="FF5935"/>
                </a:solidFill>
              </a:rPr>
              <a:t>Def-clear</a:t>
            </a:r>
            <a:r>
              <a:rPr kumimoji="1" lang="en-US" altLang="zh-CN" sz="2400" dirty="0" smtClean="0">
                <a:solidFill>
                  <a:schemeClr val="tx2"/>
                </a:solidFill>
                <a:ea typeface="宋体" charset="-122"/>
              </a:rPr>
              <a:t>:</a:t>
            </a:r>
            <a:r>
              <a:rPr kumimoji="1" lang="en-US" altLang="zh-CN" sz="2400" dirty="0" smtClean="0">
                <a:ea typeface="宋体" charset="-122"/>
              </a:rPr>
              <a:t> A path from </a:t>
            </a:r>
            <a:r>
              <a:rPr lang="en-US" altLang="en-US" sz="2400" i="1" dirty="0" smtClean="0"/>
              <a:t>l</a:t>
            </a:r>
            <a:r>
              <a:rPr lang="en-US" altLang="en-US" sz="2400" i="1" baseline="-25000" dirty="0" smtClean="0"/>
              <a:t>i</a:t>
            </a:r>
            <a:r>
              <a:rPr kumimoji="1" lang="en-US" altLang="zh-CN" sz="2400" dirty="0" smtClean="0">
                <a:ea typeface="宋体" charset="-122"/>
              </a:rPr>
              <a:t> to </a:t>
            </a:r>
            <a:r>
              <a:rPr lang="en-US" altLang="en-US" sz="2400" i="1" dirty="0" err="1" smtClean="0"/>
              <a:t>l</a:t>
            </a:r>
            <a:r>
              <a:rPr lang="en-US" altLang="en-US" sz="2400" i="1" baseline="-25000" dirty="0" err="1" smtClean="0"/>
              <a:t>j</a:t>
            </a:r>
            <a:r>
              <a:rPr kumimoji="1" lang="en-US" altLang="zh-CN" sz="2400" dirty="0" smtClean="0">
                <a:ea typeface="宋体" charset="-122"/>
              </a:rPr>
              <a:t> is </a:t>
            </a:r>
            <a:r>
              <a:rPr kumimoji="1" lang="en-US" altLang="zh-CN" sz="2400" i="1" dirty="0" err="1" smtClean="0">
                <a:ea typeface="宋体" charset="-122"/>
              </a:rPr>
              <a:t>def</a:t>
            </a:r>
            <a:r>
              <a:rPr kumimoji="1" lang="en-US" altLang="zh-CN" sz="2400" i="1" dirty="0" smtClean="0">
                <a:ea typeface="宋体" charset="-122"/>
              </a:rPr>
              <a:t>-clear</a:t>
            </a:r>
            <a:r>
              <a:rPr kumimoji="1" lang="en-US" altLang="zh-CN" sz="2400" dirty="0" smtClean="0">
                <a:ea typeface="宋体" charset="-122"/>
              </a:rPr>
              <a:t> with respect to variable </a:t>
            </a:r>
            <a:r>
              <a:rPr kumimoji="1" lang="en-US" altLang="zh-CN" sz="2400" i="1" dirty="0" smtClean="0">
                <a:ea typeface="宋体" charset="-122"/>
              </a:rPr>
              <a:t>v</a:t>
            </a:r>
            <a:r>
              <a:rPr kumimoji="1" lang="en-US" altLang="zh-CN" sz="2400" dirty="0" smtClean="0">
                <a:ea typeface="宋体" charset="-122"/>
              </a:rPr>
              <a:t> if </a:t>
            </a:r>
            <a:r>
              <a:rPr kumimoji="1" lang="en-US" altLang="zh-CN" sz="2400" i="1" dirty="0" smtClean="0">
                <a:ea typeface="宋体" charset="-122"/>
              </a:rPr>
              <a:t>v</a:t>
            </a:r>
            <a:r>
              <a:rPr kumimoji="1" lang="en-US" altLang="zh-CN" sz="2400" dirty="0" smtClean="0">
                <a:ea typeface="宋体" charset="-122"/>
              </a:rPr>
              <a:t> is not given another value on any of the nodes or edges in the path</a:t>
            </a:r>
            <a:endParaRPr kumimoji="1" lang="en-US" altLang="zh-CN" sz="2400" dirty="0" smtClean="0">
              <a:ea typeface="宋体" charset="-122"/>
              <a:sym typeface="Symbol" pitchFamily="18" charset="2"/>
            </a:endParaRPr>
          </a:p>
          <a:p>
            <a:r>
              <a:rPr lang="en-US" altLang="zh-CN" sz="2400" u="sng" dirty="0">
                <a:solidFill>
                  <a:srgbClr val="FF5935"/>
                </a:solidFill>
              </a:rPr>
              <a:t>Reach</a:t>
            </a:r>
            <a:r>
              <a:rPr kumimoji="1" lang="en-US" altLang="zh-CN" sz="2400" dirty="0" smtClean="0">
                <a:ea typeface="宋体" charset="-122"/>
              </a:rPr>
              <a:t>: If there is a </a:t>
            </a:r>
            <a:r>
              <a:rPr kumimoji="1" lang="en-US" altLang="zh-CN" sz="2400" dirty="0" err="1" smtClean="0">
                <a:ea typeface="宋体" charset="-122"/>
              </a:rPr>
              <a:t>def</a:t>
            </a:r>
            <a:r>
              <a:rPr kumimoji="1" lang="en-US" altLang="zh-CN" sz="2400" dirty="0" smtClean="0">
                <a:ea typeface="宋体" charset="-122"/>
              </a:rPr>
              <a:t>-clear path from </a:t>
            </a:r>
            <a:r>
              <a:rPr lang="en-US" altLang="en-US" sz="2400" i="1" dirty="0" smtClean="0"/>
              <a:t>l</a:t>
            </a:r>
            <a:r>
              <a:rPr lang="en-US" altLang="en-US" sz="2400" i="1" baseline="-25000" dirty="0" smtClean="0"/>
              <a:t>i</a:t>
            </a:r>
            <a:r>
              <a:rPr kumimoji="1" lang="en-US" altLang="zh-CN" sz="2400" dirty="0" smtClean="0">
                <a:ea typeface="宋体" charset="-122"/>
              </a:rPr>
              <a:t> to </a:t>
            </a:r>
            <a:r>
              <a:rPr lang="en-US" altLang="en-US" sz="2400" i="1" dirty="0" err="1" smtClean="0"/>
              <a:t>l</a:t>
            </a:r>
            <a:r>
              <a:rPr lang="en-US" altLang="en-US" sz="2400" i="1" baseline="-25000" dirty="0" err="1" smtClean="0"/>
              <a:t>j</a:t>
            </a:r>
            <a:r>
              <a:rPr kumimoji="1" lang="en-US" altLang="zh-CN" sz="2400" dirty="0" smtClean="0">
                <a:ea typeface="宋体" charset="-122"/>
              </a:rPr>
              <a:t> with respect to </a:t>
            </a:r>
            <a:r>
              <a:rPr kumimoji="1" lang="en-US" altLang="zh-CN" sz="2400" i="1" dirty="0" smtClean="0">
                <a:ea typeface="宋体" charset="-122"/>
              </a:rPr>
              <a:t>v</a:t>
            </a:r>
            <a:r>
              <a:rPr kumimoji="1" lang="en-US" altLang="zh-CN" sz="2400" dirty="0" smtClean="0">
                <a:ea typeface="宋体" charset="-122"/>
              </a:rPr>
              <a:t>, the </a:t>
            </a:r>
            <a:r>
              <a:rPr kumimoji="1" lang="en-US" altLang="zh-CN" sz="2400" dirty="0" err="1" smtClean="0">
                <a:ea typeface="宋体" charset="-122"/>
              </a:rPr>
              <a:t>def</a:t>
            </a:r>
            <a:r>
              <a:rPr kumimoji="1" lang="en-US" altLang="zh-CN" sz="2400" dirty="0" smtClean="0">
                <a:ea typeface="宋体" charset="-122"/>
              </a:rPr>
              <a:t> of </a:t>
            </a:r>
            <a:r>
              <a:rPr kumimoji="1" lang="en-US" altLang="zh-CN" sz="2400" i="1" dirty="0" smtClean="0">
                <a:ea typeface="宋体" charset="-122"/>
              </a:rPr>
              <a:t>v</a:t>
            </a:r>
            <a:r>
              <a:rPr kumimoji="1" lang="en-US" altLang="zh-CN" sz="2400" dirty="0" smtClean="0">
                <a:ea typeface="宋体" charset="-122"/>
              </a:rPr>
              <a:t> at </a:t>
            </a:r>
            <a:r>
              <a:rPr lang="en-US" altLang="en-US" sz="2400" i="1" dirty="0" smtClean="0"/>
              <a:t>l</a:t>
            </a:r>
            <a:r>
              <a:rPr lang="en-US" altLang="en-US" sz="2400" i="1" baseline="-25000" dirty="0" smtClean="0"/>
              <a:t>i</a:t>
            </a:r>
            <a:r>
              <a:rPr kumimoji="1" lang="en-US" altLang="zh-CN" sz="2400" dirty="0" smtClean="0">
                <a:ea typeface="宋体" charset="-122"/>
              </a:rPr>
              <a:t> </a:t>
            </a:r>
            <a:r>
              <a:rPr kumimoji="1" lang="en-US" altLang="zh-CN" sz="2400" i="1" dirty="0" smtClean="0">
                <a:solidFill>
                  <a:srgbClr val="FF5935"/>
                </a:solidFill>
                <a:ea typeface="宋体" charset="-122"/>
              </a:rPr>
              <a:t>reaches</a:t>
            </a:r>
            <a:r>
              <a:rPr kumimoji="1" lang="en-US" altLang="zh-CN" sz="2400" dirty="0" smtClean="0">
                <a:solidFill>
                  <a:srgbClr val="FF5935"/>
                </a:solidFill>
                <a:ea typeface="宋体" charset="-122"/>
              </a:rPr>
              <a:t> </a:t>
            </a:r>
            <a:r>
              <a:rPr kumimoji="1" lang="en-US" altLang="zh-CN" sz="2400" dirty="0" smtClean="0">
                <a:ea typeface="宋体" charset="-122"/>
              </a:rPr>
              <a:t>the use at </a:t>
            </a:r>
            <a:r>
              <a:rPr lang="en-US" altLang="en-US" sz="2400" i="1" dirty="0" err="1" smtClean="0"/>
              <a:t>l</a:t>
            </a:r>
            <a:r>
              <a:rPr lang="en-US" altLang="en-US" sz="2400" i="1" baseline="-25000" dirty="0" err="1" smtClean="0"/>
              <a:t>j</a:t>
            </a:r>
            <a:endParaRPr kumimoji="1" lang="en-US" altLang="zh-CN" sz="2400" dirty="0" smtClean="0">
              <a:ea typeface="宋体" charset="-122"/>
            </a:endParaRPr>
          </a:p>
          <a:p>
            <a:r>
              <a:rPr lang="en-US" altLang="zh-CN" sz="2400" u="sng" dirty="0">
                <a:solidFill>
                  <a:srgbClr val="FF5935"/>
                </a:solidFill>
              </a:rPr>
              <a:t>du-path</a:t>
            </a:r>
            <a:r>
              <a:rPr kumimoji="1" lang="en-US" altLang="zh-CN" sz="2400" dirty="0" smtClean="0">
                <a:ea typeface="宋体" charset="-122"/>
              </a:rPr>
              <a:t>: A </a:t>
            </a:r>
            <a:r>
              <a:rPr kumimoji="1" lang="en-US" altLang="zh-CN" sz="2400" i="1" dirty="0">
                <a:solidFill>
                  <a:srgbClr val="FF5935"/>
                </a:solidFill>
                <a:ea typeface="宋体" charset="-122"/>
              </a:rPr>
              <a:t>simple</a:t>
            </a:r>
            <a:r>
              <a:rPr kumimoji="1" lang="en-US" altLang="zh-CN" sz="2400" dirty="0" smtClean="0">
                <a:ea typeface="宋体" charset="-122"/>
              </a:rPr>
              <a:t> </a:t>
            </a:r>
            <a:r>
              <a:rPr kumimoji="1" lang="en-US" altLang="zh-CN" sz="2400" dirty="0" err="1" smtClean="0">
                <a:ea typeface="宋体" charset="-122"/>
              </a:rPr>
              <a:t>subpath</a:t>
            </a:r>
            <a:r>
              <a:rPr kumimoji="1" lang="en-US" altLang="zh-CN" sz="2400" dirty="0" smtClean="0">
                <a:ea typeface="宋体" charset="-122"/>
              </a:rPr>
              <a:t> that is </a:t>
            </a:r>
            <a:r>
              <a:rPr kumimoji="1" lang="en-US" altLang="zh-CN" sz="2400" dirty="0" err="1" smtClean="0">
                <a:ea typeface="宋体" charset="-122"/>
              </a:rPr>
              <a:t>def</a:t>
            </a:r>
            <a:r>
              <a:rPr kumimoji="1" lang="en-US" altLang="zh-CN" sz="2400" dirty="0" smtClean="0">
                <a:ea typeface="宋体" charset="-122"/>
              </a:rPr>
              <a:t>-clear with respect to </a:t>
            </a:r>
            <a:r>
              <a:rPr kumimoji="1" lang="en-US" altLang="zh-CN" sz="2400" i="1" dirty="0" smtClean="0">
                <a:ea typeface="宋体" charset="-122"/>
              </a:rPr>
              <a:t>v</a:t>
            </a:r>
            <a:r>
              <a:rPr kumimoji="1" lang="en-US" altLang="zh-CN" sz="2400" dirty="0" smtClean="0">
                <a:ea typeface="宋体" charset="-122"/>
              </a:rPr>
              <a:t> from a </a:t>
            </a:r>
            <a:r>
              <a:rPr kumimoji="1" lang="en-US" altLang="zh-CN" sz="2400" dirty="0" err="1" smtClean="0">
                <a:ea typeface="宋体" charset="-122"/>
              </a:rPr>
              <a:t>def</a:t>
            </a:r>
            <a:r>
              <a:rPr kumimoji="1" lang="en-US" altLang="zh-CN" sz="2400" dirty="0" smtClean="0">
                <a:ea typeface="宋体" charset="-122"/>
              </a:rPr>
              <a:t> of </a:t>
            </a:r>
            <a:r>
              <a:rPr kumimoji="1" lang="en-US" altLang="zh-CN" sz="2400" i="1" dirty="0" smtClean="0">
                <a:ea typeface="宋体" charset="-122"/>
              </a:rPr>
              <a:t>v</a:t>
            </a:r>
            <a:r>
              <a:rPr kumimoji="1" lang="en-US" altLang="zh-CN" sz="2400" dirty="0" smtClean="0">
                <a:ea typeface="宋体" charset="-122"/>
              </a:rPr>
              <a:t> to a use of </a:t>
            </a:r>
            <a:r>
              <a:rPr kumimoji="1" lang="en-US" altLang="zh-CN" sz="2400" i="1" dirty="0" smtClean="0">
                <a:ea typeface="宋体" charset="-122"/>
              </a:rPr>
              <a:t>v</a:t>
            </a:r>
          </a:p>
          <a:p>
            <a:r>
              <a:rPr lang="en-US" altLang="zh-CN" sz="2400" u="sng" dirty="0">
                <a:solidFill>
                  <a:srgbClr val="FF5935"/>
                </a:solidFill>
              </a:rPr>
              <a:t>du</a:t>
            </a:r>
            <a:r>
              <a:rPr kumimoji="1" lang="en-US" altLang="zh-CN" sz="2400" u="sng" dirty="0" smtClean="0">
                <a:solidFill>
                  <a:srgbClr val="FF5935"/>
                </a:solidFill>
                <a:ea typeface="宋体" charset="-122"/>
              </a:rPr>
              <a:t> (</a:t>
            </a:r>
            <a:r>
              <a:rPr lang="en-US" altLang="en-US" sz="2400" i="1" u="sng" dirty="0" err="1" smtClean="0">
                <a:solidFill>
                  <a:srgbClr val="FF5935"/>
                </a:solidFill>
              </a:rPr>
              <a:t>n</a:t>
            </a:r>
            <a:r>
              <a:rPr lang="en-US" altLang="en-US" sz="2400" i="1" u="sng" baseline="-25000" dirty="0" err="1" smtClean="0">
                <a:solidFill>
                  <a:srgbClr val="FF5935"/>
                </a:solidFill>
              </a:rPr>
              <a:t>i</a:t>
            </a:r>
            <a:r>
              <a:rPr kumimoji="1" lang="en-US" altLang="zh-CN" sz="2400" u="sng" dirty="0" smtClean="0">
                <a:solidFill>
                  <a:srgbClr val="FF5935"/>
                </a:solidFill>
                <a:ea typeface="宋体" charset="-122"/>
              </a:rPr>
              <a:t>, </a:t>
            </a:r>
            <a:r>
              <a:rPr lang="en-US" altLang="en-US" sz="2400" i="1" u="sng" dirty="0" err="1" smtClean="0">
                <a:solidFill>
                  <a:srgbClr val="FF5935"/>
                </a:solidFill>
              </a:rPr>
              <a:t>n</a:t>
            </a:r>
            <a:r>
              <a:rPr lang="en-US" altLang="en-US" sz="2400" i="1" u="sng" baseline="-25000" dirty="0" err="1" smtClean="0">
                <a:solidFill>
                  <a:srgbClr val="FF5935"/>
                </a:solidFill>
              </a:rPr>
              <a:t>j</a:t>
            </a:r>
            <a:r>
              <a:rPr kumimoji="1" lang="en-US" altLang="zh-CN" sz="2400" u="sng" dirty="0" smtClean="0">
                <a:solidFill>
                  <a:srgbClr val="FF5935"/>
                </a:solidFill>
                <a:ea typeface="宋体" charset="-122"/>
              </a:rPr>
              <a:t>, </a:t>
            </a:r>
            <a:r>
              <a:rPr kumimoji="1" lang="en-US" altLang="zh-CN" sz="2400" i="1" u="sng" dirty="0" smtClean="0">
                <a:solidFill>
                  <a:srgbClr val="FF5935"/>
                </a:solidFill>
                <a:ea typeface="宋体" charset="-122"/>
              </a:rPr>
              <a:t>v</a:t>
            </a:r>
            <a:r>
              <a:rPr kumimoji="1" lang="en-US" altLang="zh-CN" sz="2400" u="sng" dirty="0" smtClean="0">
                <a:solidFill>
                  <a:srgbClr val="FF5935"/>
                </a:solidFill>
                <a:ea typeface="宋体" charset="-122"/>
              </a:rPr>
              <a:t>)</a:t>
            </a:r>
            <a:r>
              <a:rPr kumimoji="1" lang="en-US" altLang="zh-CN" sz="2400" dirty="0" smtClean="0">
                <a:ea typeface="宋体" charset="-122"/>
              </a:rPr>
              <a:t> – the set of du-paths from </a:t>
            </a:r>
            <a:r>
              <a:rPr lang="en-US" altLang="en-US" sz="2400" i="1" dirty="0" err="1" smtClean="0"/>
              <a:t>n</a:t>
            </a:r>
            <a:r>
              <a:rPr lang="en-US" altLang="en-US" sz="2400" i="1" baseline="-25000" dirty="0" err="1" smtClean="0"/>
              <a:t>i</a:t>
            </a:r>
            <a:r>
              <a:rPr kumimoji="1" lang="en-US" altLang="zh-CN" sz="2400" dirty="0" smtClean="0">
                <a:ea typeface="宋体" charset="-122"/>
              </a:rPr>
              <a:t> to </a:t>
            </a:r>
            <a:r>
              <a:rPr lang="en-US" altLang="en-US" sz="2400" i="1" dirty="0" err="1" smtClean="0"/>
              <a:t>n</a:t>
            </a:r>
            <a:r>
              <a:rPr lang="en-US" altLang="en-US" sz="2400" i="1" baseline="-25000" dirty="0" err="1" smtClean="0"/>
              <a:t>j</a:t>
            </a:r>
            <a:endParaRPr kumimoji="1" lang="en-US" altLang="zh-CN" sz="2400" dirty="0" smtClean="0">
              <a:ea typeface="宋体" charset="-122"/>
            </a:endParaRPr>
          </a:p>
          <a:p>
            <a:r>
              <a:rPr lang="en-US" altLang="zh-CN" sz="2400" u="sng" dirty="0">
                <a:solidFill>
                  <a:srgbClr val="FF5935"/>
                </a:solidFill>
              </a:rPr>
              <a:t>du</a:t>
            </a:r>
            <a:r>
              <a:rPr kumimoji="1" lang="en-US" altLang="zh-CN" sz="2400" u="sng" dirty="0" smtClean="0">
                <a:solidFill>
                  <a:srgbClr val="FF5935"/>
                </a:solidFill>
                <a:ea typeface="宋体" charset="-122"/>
              </a:rPr>
              <a:t> (</a:t>
            </a:r>
            <a:r>
              <a:rPr lang="en-US" altLang="en-US" sz="2400" i="1" u="sng" dirty="0" err="1" smtClean="0">
                <a:solidFill>
                  <a:srgbClr val="FF5935"/>
                </a:solidFill>
              </a:rPr>
              <a:t>n</a:t>
            </a:r>
            <a:r>
              <a:rPr lang="en-US" altLang="en-US" sz="2400" i="1" u="sng" baseline="-25000" dirty="0" err="1" smtClean="0">
                <a:solidFill>
                  <a:srgbClr val="FF5935"/>
                </a:solidFill>
              </a:rPr>
              <a:t>i</a:t>
            </a:r>
            <a:r>
              <a:rPr kumimoji="1" lang="en-US" altLang="zh-CN" sz="2400" u="sng" dirty="0" smtClean="0">
                <a:solidFill>
                  <a:srgbClr val="FF5935"/>
                </a:solidFill>
                <a:ea typeface="宋体" charset="-122"/>
              </a:rPr>
              <a:t>, </a:t>
            </a:r>
            <a:r>
              <a:rPr kumimoji="1" lang="en-US" altLang="zh-CN" sz="2400" i="1" u="sng" dirty="0" smtClean="0">
                <a:solidFill>
                  <a:srgbClr val="FF5935"/>
                </a:solidFill>
                <a:ea typeface="宋体" charset="-122"/>
              </a:rPr>
              <a:t>v</a:t>
            </a:r>
            <a:r>
              <a:rPr kumimoji="1" lang="en-US" altLang="zh-CN" sz="2400" u="sng" dirty="0" smtClean="0">
                <a:solidFill>
                  <a:srgbClr val="FF5935"/>
                </a:solidFill>
                <a:ea typeface="宋体" charset="-122"/>
              </a:rPr>
              <a:t>)</a:t>
            </a:r>
            <a:r>
              <a:rPr kumimoji="1" lang="en-US" altLang="zh-CN" sz="2400" dirty="0" smtClean="0">
                <a:ea typeface="宋体" charset="-122"/>
              </a:rPr>
              <a:t> – the set of du-paths that start at </a:t>
            </a:r>
            <a:r>
              <a:rPr lang="en-US" altLang="en-US" sz="2400" i="1" dirty="0" err="1" smtClean="0"/>
              <a:t>n</a:t>
            </a:r>
            <a:r>
              <a:rPr lang="en-US" altLang="en-US" sz="2400" i="1" baseline="-25000" dirty="0" err="1" smtClean="0"/>
              <a:t>i</a:t>
            </a:r>
            <a:endParaRPr kumimoji="1" lang="en-US" altLang="zh-CN" sz="2400" dirty="0" smtClean="0">
              <a:ea typeface="宋体" charset="-122"/>
            </a:endParaRPr>
          </a:p>
          <a:p>
            <a:endParaRPr lang="en-US" altLang="en-US" sz="2400" dirty="0" smtClean="0"/>
          </a:p>
          <a:p>
            <a:endParaRPr lang="en-US" alt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26000593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5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925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5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925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5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925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5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925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5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925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5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925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2515" grpId="0" build="p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Touring DU-Paths</a:t>
            </a:r>
          </a:p>
        </p:txBody>
      </p:sp>
      <p:sp>
        <p:nvSpPr>
          <p:cNvPr id="4096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A test path </a:t>
            </a:r>
            <a:r>
              <a:rPr lang="en-US" altLang="en-US" i="1" dirty="0" smtClean="0"/>
              <a:t>p</a:t>
            </a:r>
            <a:r>
              <a:rPr lang="en-US" altLang="en-US" dirty="0" smtClean="0"/>
              <a:t> </a:t>
            </a:r>
            <a:r>
              <a:rPr lang="en-US" altLang="en-US" i="1" dirty="0" smtClean="0">
                <a:solidFill>
                  <a:srgbClr val="FF5935"/>
                </a:solidFill>
              </a:rPr>
              <a:t>du-tours</a:t>
            </a:r>
            <a:r>
              <a:rPr lang="en-US" altLang="en-US" dirty="0" smtClean="0"/>
              <a:t> </a:t>
            </a:r>
            <a:r>
              <a:rPr lang="en-US" altLang="en-US" dirty="0" err="1" smtClean="0"/>
              <a:t>subpath</a:t>
            </a:r>
            <a:r>
              <a:rPr lang="en-US" altLang="en-US" dirty="0" smtClean="0"/>
              <a:t> </a:t>
            </a:r>
            <a:r>
              <a:rPr lang="en-US" altLang="en-US" i="1" dirty="0" smtClean="0"/>
              <a:t>d</a:t>
            </a:r>
            <a:r>
              <a:rPr lang="en-US" altLang="en-US" dirty="0" smtClean="0"/>
              <a:t> with respect to </a:t>
            </a:r>
            <a:r>
              <a:rPr lang="en-US" altLang="en-US" i="1" dirty="0" smtClean="0"/>
              <a:t>v</a:t>
            </a:r>
            <a:r>
              <a:rPr lang="en-US" altLang="en-US" dirty="0" smtClean="0"/>
              <a:t> if </a:t>
            </a:r>
            <a:r>
              <a:rPr lang="en-US" altLang="en-US" i="1" dirty="0" smtClean="0"/>
              <a:t>p</a:t>
            </a:r>
            <a:r>
              <a:rPr lang="en-US" altLang="en-US" dirty="0" smtClean="0"/>
              <a:t> tours </a:t>
            </a:r>
            <a:r>
              <a:rPr lang="en-US" altLang="en-US" i="1" dirty="0" smtClean="0"/>
              <a:t>d</a:t>
            </a:r>
            <a:r>
              <a:rPr lang="en-US" altLang="en-US" dirty="0" smtClean="0"/>
              <a:t> and the </a:t>
            </a:r>
            <a:r>
              <a:rPr lang="en-US" altLang="en-US" dirty="0" err="1" smtClean="0"/>
              <a:t>subpath</a:t>
            </a:r>
            <a:r>
              <a:rPr lang="en-US" altLang="en-US" dirty="0" smtClean="0"/>
              <a:t> taken is </a:t>
            </a:r>
            <a:r>
              <a:rPr lang="en-US" altLang="en-US" dirty="0" err="1" smtClean="0"/>
              <a:t>def</a:t>
            </a:r>
            <a:r>
              <a:rPr lang="en-US" altLang="en-US" dirty="0" smtClean="0"/>
              <a:t>-clear with respect to </a:t>
            </a:r>
            <a:r>
              <a:rPr lang="en-US" altLang="en-US" i="1" dirty="0" smtClean="0"/>
              <a:t>v</a:t>
            </a:r>
          </a:p>
          <a:p>
            <a:endParaRPr lang="en-US" altLang="en-US" dirty="0" smtClean="0"/>
          </a:p>
          <a:p>
            <a:r>
              <a:rPr lang="en-US" altLang="en-US" u="sng" dirty="0" err="1" smtClean="0">
                <a:solidFill>
                  <a:srgbClr val="FF5935"/>
                </a:solidFill>
              </a:rPr>
              <a:t>Sidetrips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can be used, just as with previous touring</a:t>
            </a:r>
          </a:p>
          <a:p>
            <a:endParaRPr lang="en-US" altLang="en-US" dirty="0" smtClean="0"/>
          </a:p>
          <a:p>
            <a:r>
              <a:rPr lang="en-US" altLang="en-US" dirty="0" smtClean="0"/>
              <a:t>Three criteria</a:t>
            </a:r>
          </a:p>
          <a:p>
            <a:pPr lvl="1"/>
            <a:r>
              <a:rPr lang="en-US" altLang="en-US" sz="1800" dirty="0" smtClean="0"/>
              <a:t>Use every </a:t>
            </a:r>
            <a:r>
              <a:rPr lang="en-US" altLang="en-US" sz="1800" dirty="0" err="1" smtClean="0"/>
              <a:t>def</a:t>
            </a:r>
            <a:endParaRPr lang="en-US" altLang="en-US" sz="1800" dirty="0" smtClean="0"/>
          </a:p>
          <a:p>
            <a:pPr lvl="1"/>
            <a:r>
              <a:rPr lang="en-US" altLang="en-US" sz="1800" dirty="0" smtClean="0"/>
              <a:t>Get to every use</a:t>
            </a:r>
          </a:p>
          <a:p>
            <a:pPr lvl="1"/>
            <a:r>
              <a:rPr lang="en-US" altLang="en-US" sz="1800" dirty="0" smtClean="0"/>
              <a:t>Follow all du-paths</a:t>
            </a:r>
          </a:p>
        </p:txBody>
      </p:sp>
    </p:spTree>
    <p:extLst>
      <p:ext uri="{BB962C8B-B14F-4D97-AF65-F5344CB8AC3E}">
        <p14:creationId xmlns:p14="http://schemas.microsoft.com/office/powerpoint/2010/main" val="2642130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Data Flow Test Criteria</a:t>
            </a:r>
          </a:p>
        </p:txBody>
      </p:sp>
      <p:sp>
        <p:nvSpPr>
          <p:cNvPr id="193540" name="Text Box 4"/>
          <p:cNvSpPr txBox="1">
            <a:spLocks noChangeArrowheads="1"/>
          </p:cNvSpPr>
          <p:nvPr/>
        </p:nvSpPr>
        <p:spPr bwMode="auto">
          <a:xfrm>
            <a:off x="914400" y="2209800"/>
            <a:ext cx="7772400" cy="769441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All-</a:t>
            </a:r>
            <a:r>
              <a:rPr lang="en-US" sz="2200" u="sng" dirty="0" err="1">
                <a:solidFill>
                  <a:schemeClr val="tx2"/>
                </a:solidFill>
              </a:rPr>
              <a:t>defs</a:t>
            </a:r>
            <a:r>
              <a:rPr lang="en-US" sz="2200" u="sng" dirty="0">
                <a:solidFill>
                  <a:schemeClr val="tx2"/>
                </a:solidFill>
              </a:rPr>
              <a:t> coverage (ADC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For each set of du-paths </a:t>
            </a:r>
            <a:r>
              <a:rPr lang="en-US" sz="2200" i="1" dirty="0">
                <a:solidFill>
                  <a:schemeClr val="tx2"/>
                </a:solidFill>
              </a:rPr>
              <a:t>S</a:t>
            </a:r>
            <a:r>
              <a:rPr lang="en-US" sz="2200" dirty="0">
                <a:solidFill>
                  <a:schemeClr val="tx2"/>
                </a:solidFill>
              </a:rPr>
              <a:t> = </a:t>
            </a:r>
            <a:r>
              <a:rPr lang="en-US" sz="2200" i="1" dirty="0">
                <a:solidFill>
                  <a:schemeClr val="tx2"/>
                </a:solidFill>
              </a:rPr>
              <a:t>du</a:t>
            </a:r>
            <a:r>
              <a:rPr lang="en-US" sz="2200" dirty="0">
                <a:solidFill>
                  <a:schemeClr val="tx2"/>
                </a:solidFill>
              </a:rPr>
              <a:t> (</a:t>
            </a:r>
            <a:r>
              <a:rPr lang="en-US" sz="2200" i="1" dirty="0">
                <a:solidFill>
                  <a:schemeClr val="tx2"/>
                </a:solidFill>
              </a:rPr>
              <a:t>n</a:t>
            </a:r>
            <a:r>
              <a:rPr lang="en-US" sz="2200" dirty="0">
                <a:solidFill>
                  <a:schemeClr val="tx2"/>
                </a:solidFill>
              </a:rPr>
              <a:t>, </a:t>
            </a:r>
            <a:r>
              <a:rPr lang="en-US" sz="2200" i="1" dirty="0">
                <a:solidFill>
                  <a:schemeClr val="tx2"/>
                </a:solidFill>
              </a:rPr>
              <a:t>v</a:t>
            </a:r>
            <a:r>
              <a:rPr lang="en-US" sz="2200" dirty="0">
                <a:solidFill>
                  <a:schemeClr val="tx2"/>
                </a:solidFill>
              </a:rPr>
              <a:t>), TR contains at least one path </a:t>
            </a:r>
            <a:r>
              <a:rPr lang="en-US" sz="2200" i="1" dirty="0">
                <a:solidFill>
                  <a:schemeClr val="tx2"/>
                </a:solidFill>
              </a:rPr>
              <a:t>d</a:t>
            </a:r>
            <a:r>
              <a:rPr lang="en-US" sz="2200" dirty="0">
                <a:solidFill>
                  <a:schemeClr val="tx2"/>
                </a:solidFill>
              </a:rPr>
              <a:t> in </a:t>
            </a:r>
            <a:r>
              <a:rPr lang="en-US" sz="2200" i="1" dirty="0">
                <a:solidFill>
                  <a:schemeClr val="tx2"/>
                </a:solidFill>
              </a:rPr>
              <a:t>S</a:t>
            </a:r>
            <a:r>
              <a:rPr lang="en-US" sz="2200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193542" name="Text Box 6"/>
          <p:cNvSpPr txBox="1">
            <a:spLocks noChangeArrowheads="1"/>
          </p:cNvSpPr>
          <p:nvPr/>
        </p:nvSpPr>
        <p:spPr bwMode="auto">
          <a:xfrm>
            <a:off x="914400" y="4038600"/>
            <a:ext cx="7772400" cy="769441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All-uses coverage (AUC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For each set of du-paths to uses </a:t>
            </a:r>
            <a:r>
              <a:rPr lang="en-US" sz="2200" i="1" dirty="0">
                <a:solidFill>
                  <a:schemeClr val="tx2"/>
                </a:solidFill>
              </a:rPr>
              <a:t>S</a:t>
            </a:r>
            <a:r>
              <a:rPr lang="en-US" sz="2200" dirty="0">
                <a:solidFill>
                  <a:schemeClr val="tx2"/>
                </a:solidFill>
              </a:rPr>
              <a:t> = </a:t>
            </a:r>
            <a:r>
              <a:rPr lang="en-US" sz="2200" i="1" dirty="0">
                <a:solidFill>
                  <a:schemeClr val="tx2"/>
                </a:solidFill>
              </a:rPr>
              <a:t>du</a:t>
            </a:r>
            <a:r>
              <a:rPr lang="en-US" sz="2200" dirty="0">
                <a:solidFill>
                  <a:schemeClr val="tx2"/>
                </a:solidFill>
              </a:rPr>
              <a:t> (</a:t>
            </a:r>
            <a:r>
              <a:rPr lang="en-US" sz="2200" i="1" dirty="0" err="1">
                <a:solidFill>
                  <a:schemeClr val="tx2"/>
                </a:solidFill>
              </a:rPr>
              <a:t>n</a:t>
            </a:r>
            <a:r>
              <a:rPr lang="en-US" sz="2200" i="1" baseline="-25000" dirty="0" err="1">
                <a:solidFill>
                  <a:schemeClr val="tx2"/>
                </a:solidFill>
              </a:rPr>
              <a:t>i</a:t>
            </a:r>
            <a:r>
              <a:rPr lang="en-US" sz="2200" i="1" dirty="0">
                <a:solidFill>
                  <a:schemeClr val="tx2"/>
                </a:solidFill>
              </a:rPr>
              <a:t>, </a:t>
            </a:r>
            <a:r>
              <a:rPr lang="en-US" sz="2200" i="1" dirty="0" err="1">
                <a:solidFill>
                  <a:schemeClr val="tx2"/>
                </a:solidFill>
              </a:rPr>
              <a:t>n</a:t>
            </a:r>
            <a:r>
              <a:rPr lang="en-US" sz="2200" i="1" baseline="-25000" dirty="0" err="1">
                <a:solidFill>
                  <a:schemeClr val="tx2"/>
                </a:solidFill>
              </a:rPr>
              <a:t>j</a:t>
            </a:r>
            <a:r>
              <a:rPr lang="en-US" sz="2200" dirty="0">
                <a:solidFill>
                  <a:schemeClr val="tx2"/>
                </a:solidFill>
              </a:rPr>
              <a:t>, </a:t>
            </a:r>
            <a:r>
              <a:rPr lang="en-US" sz="2200" i="1" dirty="0">
                <a:solidFill>
                  <a:schemeClr val="tx2"/>
                </a:solidFill>
              </a:rPr>
              <a:t>v</a:t>
            </a:r>
            <a:r>
              <a:rPr lang="en-US" sz="2200" dirty="0">
                <a:solidFill>
                  <a:schemeClr val="tx2"/>
                </a:solidFill>
              </a:rPr>
              <a:t>), TR contains at least one path </a:t>
            </a:r>
            <a:r>
              <a:rPr lang="en-US" sz="2200" i="1" dirty="0">
                <a:solidFill>
                  <a:schemeClr val="tx2"/>
                </a:solidFill>
              </a:rPr>
              <a:t>d</a:t>
            </a:r>
            <a:r>
              <a:rPr lang="en-US" sz="2200" dirty="0">
                <a:solidFill>
                  <a:schemeClr val="tx2"/>
                </a:solidFill>
              </a:rPr>
              <a:t> in </a:t>
            </a:r>
            <a:r>
              <a:rPr lang="en-US" sz="2200" i="1" dirty="0">
                <a:solidFill>
                  <a:schemeClr val="tx2"/>
                </a:solidFill>
              </a:rPr>
              <a:t>S</a:t>
            </a:r>
            <a:r>
              <a:rPr lang="en-US" sz="2200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193543" name="Text Box 7"/>
          <p:cNvSpPr txBox="1">
            <a:spLocks noChangeArrowheads="1"/>
          </p:cNvSpPr>
          <p:nvPr/>
        </p:nvSpPr>
        <p:spPr bwMode="auto">
          <a:xfrm>
            <a:off x="914400" y="5632450"/>
            <a:ext cx="7772399" cy="769441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9050">
            <a:noFill/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  <a:defRPr/>
            </a:pPr>
            <a:r>
              <a:rPr lang="en-US" sz="2200" u="sng" dirty="0">
                <a:solidFill>
                  <a:schemeClr val="tx2"/>
                </a:solidFill>
              </a:rPr>
              <a:t>All-du-paths coverage (ADUPC</a:t>
            </a:r>
            <a:r>
              <a:rPr lang="en-US" sz="2200" u="sng" dirty="0" smtClean="0">
                <a:solidFill>
                  <a:schemeClr val="tx2"/>
                </a:solidFill>
              </a:rPr>
              <a:t>)</a:t>
            </a:r>
            <a:r>
              <a:rPr lang="en-US" sz="2200" dirty="0" smtClean="0">
                <a:solidFill>
                  <a:schemeClr val="tx2"/>
                </a:solidFill>
              </a:rPr>
              <a:t>: </a:t>
            </a:r>
            <a:r>
              <a:rPr lang="en-US" sz="2200" dirty="0">
                <a:solidFill>
                  <a:schemeClr val="tx2"/>
                </a:solidFill>
              </a:rPr>
              <a:t>For each set </a:t>
            </a:r>
            <a:r>
              <a:rPr lang="en-US" sz="2200" i="1" dirty="0">
                <a:solidFill>
                  <a:schemeClr val="tx2"/>
                </a:solidFill>
              </a:rPr>
              <a:t>S</a:t>
            </a:r>
            <a:r>
              <a:rPr lang="en-US" sz="2200" dirty="0">
                <a:solidFill>
                  <a:schemeClr val="tx2"/>
                </a:solidFill>
              </a:rPr>
              <a:t> = </a:t>
            </a:r>
            <a:r>
              <a:rPr lang="en-US" sz="2200" i="1" dirty="0">
                <a:solidFill>
                  <a:schemeClr val="tx2"/>
                </a:solidFill>
              </a:rPr>
              <a:t>du</a:t>
            </a:r>
            <a:r>
              <a:rPr lang="en-US" sz="2200" dirty="0">
                <a:solidFill>
                  <a:schemeClr val="tx2"/>
                </a:solidFill>
              </a:rPr>
              <a:t> (</a:t>
            </a:r>
            <a:r>
              <a:rPr lang="en-US" sz="2200" i="1" dirty="0" err="1">
                <a:solidFill>
                  <a:schemeClr val="tx2"/>
                </a:solidFill>
              </a:rPr>
              <a:t>ni</a:t>
            </a:r>
            <a:r>
              <a:rPr lang="en-US" sz="2200" i="1" dirty="0">
                <a:solidFill>
                  <a:schemeClr val="tx2"/>
                </a:solidFill>
              </a:rPr>
              <a:t>, </a:t>
            </a:r>
            <a:r>
              <a:rPr lang="en-US" sz="2200" i="1" dirty="0" err="1">
                <a:solidFill>
                  <a:schemeClr val="tx2"/>
                </a:solidFill>
              </a:rPr>
              <a:t>nj</a:t>
            </a:r>
            <a:r>
              <a:rPr lang="en-US" sz="2200" dirty="0">
                <a:solidFill>
                  <a:schemeClr val="tx2"/>
                </a:solidFill>
              </a:rPr>
              <a:t>, </a:t>
            </a:r>
            <a:r>
              <a:rPr lang="en-US" sz="2200" i="1" dirty="0">
                <a:solidFill>
                  <a:schemeClr val="tx2"/>
                </a:solidFill>
              </a:rPr>
              <a:t>v</a:t>
            </a:r>
            <a:r>
              <a:rPr lang="en-US" sz="2200" dirty="0">
                <a:solidFill>
                  <a:schemeClr val="tx2"/>
                </a:solidFill>
              </a:rPr>
              <a:t>), TR contains every path </a:t>
            </a:r>
            <a:r>
              <a:rPr lang="en-US" sz="2200" i="1" dirty="0">
                <a:solidFill>
                  <a:schemeClr val="tx2"/>
                </a:solidFill>
              </a:rPr>
              <a:t>d</a:t>
            </a:r>
            <a:r>
              <a:rPr lang="en-US" sz="2200" dirty="0">
                <a:solidFill>
                  <a:schemeClr val="tx2"/>
                </a:solidFill>
              </a:rPr>
              <a:t> in </a:t>
            </a:r>
            <a:r>
              <a:rPr lang="en-US" sz="2200" i="1" dirty="0">
                <a:solidFill>
                  <a:schemeClr val="tx2"/>
                </a:solidFill>
              </a:rPr>
              <a:t>S</a:t>
            </a:r>
            <a:r>
              <a:rPr lang="en-US" sz="2200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193544" name="Rectangle 8"/>
          <p:cNvSpPr>
            <a:spLocks noChangeArrowheads="1"/>
          </p:cNvSpPr>
          <p:nvPr/>
        </p:nvSpPr>
        <p:spPr bwMode="auto">
          <a:xfrm>
            <a:off x="914401" y="3292475"/>
            <a:ext cx="7772400" cy="441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Then we make sure that </a:t>
            </a:r>
            <a:r>
              <a:rPr lang="en-US" altLang="en-US" sz="2200" b="0" i="1" dirty="0">
                <a:solidFill>
                  <a:srgbClr val="FF5935"/>
                </a:solidFill>
              </a:rPr>
              <a:t>every</a:t>
            </a:r>
            <a:r>
              <a:rPr lang="en-US" altLang="en-US" sz="2200" b="0" dirty="0">
                <a:solidFill>
                  <a:srgbClr val="FF5935"/>
                </a:solidFill>
              </a:rPr>
              <a:t> </a:t>
            </a:r>
            <a:r>
              <a:rPr lang="en-US" altLang="en-US" sz="2200" b="0" dirty="0" err="1">
                <a:solidFill>
                  <a:srgbClr val="FF5935"/>
                </a:solidFill>
              </a:rPr>
              <a:t>def</a:t>
            </a:r>
            <a:r>
              <a:rPr lang="en-US" altLang="en-US" sz="2200" b="0" dirty="0">
                <a:solidFill>
                  <a:srgbClr val="FF5935"/>
                </a:solidFill>
              </a:rPr>
              <a:t> </a:t>
            </a:r>
            <a:r>
              <a:rPr lang="en-US" altLang="en-US" sz="2200" b="0" dirty="0">
                <a:solidFill>
                  <a:schemeClr val="tx1"/>
                </a:solidFill>
              </a:rPr>
              <a:t>reaches </a:t>
            </a:r>
            <a:r>
              <a:rPr lang="en-US" altLang="en-US" sz="2200" b="0" i="1" dirty="0">
                <a:solidFill>
                  <a:srgbClr val="FF5935"/>
                </a:solidFill>
              </a:rPr>
              <a:t>all</a:t>
            </a:r>
            <a:r>
              <a:rPr lang="en-US" altLang="en-US" sz="2200" b="0" dirty="0">
                <a:solidFill>
                  <a:srgbClr val="FF5935"/>
                </a:solidFill>
              </a:rPr>
              <a:t> </a:t>
            </a:r>
            <a:r>
              <a:rPr lang="en-US" altLang="en-US" sz="2200" b="0" dirty="0">
                <a:solidFill>
                  <a:schemeClr val="tx1"/>
                </a:solidFill>
              </a:rPr>
              <a:t>possible </a:t>
            </a:r>
            <a:r>
              <a:rPr lang="en-US" altLang="en-US" sz="2200" b="0" dirty="0">
                <a:solidFill>
                  <a:srgbClr val="FF5935"/>
                </a:solidFill>
              </a:rPr>
              <a:t>uses</a:t>
            </a:r>
          </a:p>
        </p:txBody>
      </p:sp>
      <p:sp>
        <p:nvSpPr>
          <p:cNvPr id="193545" name="Rectangle 9"/>
          <p:cNvSpPr>
            <a:spLocks noChangeArrowheads="1"/>
          </p:cNvSpPr>
          <p:nvPr/>
        </p:nvSpPr>
        <p:spPr bwMode="auto">
          <a:xfrm>
            <a:off x="914401" y="5005388"/>
            <a:ext cx="7772399" cy="4746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Finally, we cover </a:t>
            </a:r>
            <a:r>
              <a:rPr lang="en-US" altLang="en-US" sz="2200" b="0" i="1" dirty="0">
                <a:solidFill>
                  <a:srgbClr val="FF5935"/>
                </a:solidFill>
              </a:rPr>
              <a:t>all the paths </a:t>
            </a:r>
            <a:r>
              <a:rPr lang="en-US" altLang="en-US" sz="2200" b="0" dirty="0">
                <a:solidFill>
                  <a:schemeClr val="tx1"/>
                </a:solidFill>
              </a:rPr>
              <a:t>between </a:t>
            </a:r>
            <a:r>
              <a:rPr lang="en-US" altLang="en-US" sz="2200" b="0" dirty="0" err="1">
                <a:solidFill>
                  <a:schemeClr val="tx1"/>
                </a:solidFill>
              </a:rPr>
              <a:t>defs</a:t>
            </a:r>
            <a:r>
              <a:rPr lang="en-US" altLang="en-US" sz="2200" b="0" dirty="0">
                <a:solidFill>
                  <a:schemeClr val="tx1"/>
                </a:solidFill>
              </a:rPr>
              <a:t> and uses</a:t>
            </a:r>
          </a:p>
        </p:txBody>
      </p:sp>
      <p:sp>
        <p:nvSpPr>
          <p:cNvPr id="41995" name="Rectangle 11"/>
          <p:cNvSpPr>
            <a:spLocks noChangeArrowheads="1"/>
          </p:cNvSpPr>
          <p:nvPr/>
        </p:nvSpPr>
        <p:spPr bwMode="auto">
          <a:xfrm>
            <a:off x="914400" y="1601787"/>
            <a:ext cx="8867775" cy="5603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200" b="0" dirty="0">
                <a:solidFill>
                  <a:schemeClr val="tx1"/>
                </a:solidFill>
              </a:rPr>
              <a:t>First, we make sure </a:t>
            </a:r>
            <a:r>
              <a:rPr lang="en-US" altLang="en-US" sz="2200" b="0" i="1" dirty="0">
                <a:solidFill>
                  <a:srgbClr val="FF5935"/>
                </a:solidFill>
              </a:rPr>
              <a:t>every</a:t>
            </a:r>
            <a:r>
              <a:rPr lang="en-US" altLang="en-US" sz="2200" b="0" dirty="0">
                <a:solidFill>
                  <a:srgbClr val="FF5935"/>
                </a:solidFill>
              </a:rPr>
              <a:t> </a:t>
            </a:r>
            <a:r>
              <a:rPr lang="en-US" altLang="en-US" sz="2200" b="0" dirty="0" err="1">
                <a:solidFill>
                  <a:srgbClr val="FF5935"/>
                </a:solidFill>
              </a:rPr>
              <a:t>def</a:t>
            </a:r>
            <a:r>
              <a:rPr lang="en-US" altLang="en-US" sz="2200" b="0" dirty="0">
                <a:solidFill>
                  <a:srgbClr val="FF5935"/>
                </a:solidFill>
              </a:rPr>
              <a:t> </a:t>
            </a:r>
            <a:r>
              <a:rPr lang="en-US" altLang="en-US" sz="2200" b="0" dirty="0">
                <a:solidFill>
                  <a:schemeClr val="tx1"/>
                </a:solidFill>
              </a:rPr>
              <a:t>reaches </a:t>
            </a:r>
            <a:r>
              <a:rPr lang="en-US" altLang="en-US" sz="2200" b="0" dirty="0">
                <a:solidFill>
                  <a:schemeClr val="tx2"/>
                </a:solidFill>
              </a:rPr>
              <a:t>a </a:t>
            </a:r>
            <a:r>
              <a:rPr lang="en-US" altLang="en-US" sz="2200" b="0" dirty="0">
                <a:solidFill>
                  <a:srgbClr val="FF5935"/>
                </a:solidFill>
              </a:rPr>
              <a:t>use</a:t>
            </a:r>
          </a:p>
        </p:txBody>
      </p:sp>
    </p:spTree>
    <p:extLst>
      <p:ext uri="{BB962C8B-B14F-4D97-AF65-F5344CB8AC3E}">
        <p14:creationId xmlns:p14="http://schemas.microsoft.com/office/powerpoint/2010/main" val="36817427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935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935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935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935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5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1935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3540" grpId="0" animBg="1" autoUpdateAnimBg="0"/>
      <p:bldP spid="193542" grpId="0" animBg="1" autoUpdateAnimBg="0"/>
      <p:bldP spid="193543" grpId="0" animBg="1" autoUpdateAnimBg="0"/>
      <p:bldP spid="193544" grpId="0" autoUpdateAnimBg="0"/>
      <p:bldP spid="193545" grpId="0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Covering Graphs</a:t>
            </a:r>
          </a:p>
        </p:txBody>
      </p:sp>
      <p:sp>
        <p:nvSpPr>
          <p:cNvPr id="1536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Graphs are the most </a:t>
            </a:r>
            <a:r>
              <a:rPr lang="en-US" altLang="en-US" dirty="0" smtClean="0">
                <a:solidFill>
                  <a:schemeClr val="tx2"/>
                </a:solidFill>
              </a:rPr>
              <a:t>commonly</a:t>
            </a:r>
            <a:r>
              <a:rPr lang="en-US" altLang="en-US" dirty="0" smtClean="0"/>
              <a:t> used structure for testing</a:t>
            </a:r>
          </a:p>
          <a:p>
            <a:pPr lvl="1"/>
            <a:endParaRPr lang="en-US" altLang="en-US" sz="1800" dirty="0" smtClean="0"/>
          </a:p>
          <a:p>
            <a:r>
              <a:rPr lang="en-US" altLang="en-US" dirty="0" smtClean="0"/>
              <a:t>Graphs can come from </a:t>
            </a:r>
            <a:r>
              <a:rPr lang="en-US" altLang="en-US" dirty="0" smtClean="0">
                <a:solidFill>
                  <a:schemeClr val="tx2"/>
                </a:solidFill>
              </a:rPr>
              <a:t>many sources</a:t>
            </a:r>
          </a:p>
          <a:p>
            <a:pPr lvl="1"/>
            <a:r>
              <a:rPr lang="en-US" altLang="en-US" sz="1800" dirty="0" smtClean="0"/>
              <a:t>Control flow graphs</a:t>
            </a:r>
          </a:p>
          <a:p>
            <a:pPr lvl="1"/>
            <a:r>
              <a:rPr lang="en-US" altLang="en-US" sz="1800" dirty="0" smtClean="0"/>
              <a:t>Design structure</a:t>
            </a:r>
          </a:p>
          <a:p>
            <a:pPr lvl="1"/>
            <a:r>
              <a:rPr lang="en-US" altLang="en-US" sz="1800" dirty="0" smtClean="0"/>
              <a:t>FSMs and </a:t>
            </a:r>
            <a:r>
              <a:rPr lang="en-US" altLang="en-US" sz="1800" dirty="0" err="1" smtClean="0"/>
              <a:t>statecharts</a:t>
            </a:r>
            <a:endParaRPr lang="en-US" altLang="en-US" sz="1800" dirty="0" smtClean="0"/>
          </a:p>
          <a:p>
            <a:pPr lvl="1"/>
            <a:r>
              <a:rPr lang="en-US" altLang="en-US" sz="1800" dirty="0" smtClean="0"/>
              <a:t>Use cases</a:t>
            </a:r>
          </a:p>
          <a:p>
            <a:pPr lvl="1"/>
            <a:endParaRPr lang="en-US" altLang="en-US" sz="1800" dirty="0" smtClean="0"/>
          </a:p>
          <a:p>
            <a:r>
              <a:rPr lang="en-US" altLang="en-US" dirty="0" smtClean="0"/>
              <a:t>Tests usually are intended to “</a:t>
            </a:r>
            <a:r>
              <a:rPr lang="en-US" altLang="en-US" i="1" dirty="0" smtClean="0">
                <a:solidFill>
                  <a:srgbClr val="FF5935"/>
                </a:solidFill>
              </a:rPr>
              <a:t>cover</a:t>
            </a:r>
            <a:r>
              <a:rPr lang="en-US" altLang="en-US" dirty="0" smtClean="0"/>
              <a:t>” the graph in some way</a:t>
            </a:r>
          </a:p>
        </p:txBody>
      </p:sp>
    </p:spTree>
    <p:extLst>
      <p:ext uri="{BB962C8B-B14F-4D97-AF65-F5344CB8AC3E}">
        <p14:creationId xmlns:p14="http://schemas.microsoft.com/office/powerpoint/2010/main" val="4194090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Data Flow Testing Example</a:t>
            </a:r>
          </a:p>
        </p:txBody>
      </p:sp>
      <p:grpSp>
        <p:nvGrpSpPr>
          <p:cNvPr id="43014" name="Group 41"/>
          <p:cNvGrpSpPr>
            <a:grpSpLocks/>
          </p:cNvGrpSpPr>
          <p:nvPr/>
        </p:nvGrpSpPr>
        <p:grpSpPr bwMode="auto">
          <a:xfrm>
            <a:off x="2676525" y="1447800"/>
            <a:ext cx="4346575" cy="2141538"/>
            <a:chOff x="1491" y="760"/>
            <a:chExt cx="2738" cy="1349"/>
          </a:xfrm>
          <a:solidFill>
            <a:schemeClr val="accent5">
              <a:lumMod val="75000"/>
            </a:schemeClr>
          </a:solidFill>
        </p:grpSpPr>
        <p:grpSp>
          <p:nvGrpSpPr>
            <p:cNvPr id="43024" name="Group 4"/>
            <p:cNvGrpSpPr>
              <a:grpSpLocks/>
            </p:cNvGrpSpPr>
            <p:nvPr/>
          </p:nvGrpSpPr>
          <p:grpSpPr bwMode="auto">
            <a:xfrm>
              <a:off x="1491" y="979"/>
              <a:ext cx="2738" cy="909"/>
              <a:chOff x="503" y="2966"/>
              <a:chExt cx="2738" cy="909"/>
            </a:xfrm>
            <a:grpFill/>
          </p:grpSpPr>
          <p:grpSp>
            <p:nvGrpSpPr>
              <p:cNvPr id="43028" name="Group 5"/>
              <p:cNvGrpSpPr>
                <a:grpSpLocks/>
              </p:cNvGrpSpPr>
              <p:nvPr/>
            </p:nvGrpSpPr>
            <p:grpSpPr bwMode="auto">
              <a:xfrm>
                <a:off x="730" y="3273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43058" name="Oval 6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43059" name="Text Box 7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0</a:t>
                  </a:r>
                </a:p>
              </p:txBody>
            </p:sp>
          </p:grpSp>
          <p:grpSp>
            <p:nvGrpSpPr>
              <p:cNvPr id="43029" name="Group 8"/>
              <p:cNvGrpSpPr>
                <a:grpSpLocks/>
              </p:cNvGrpSpPr>
              <p:nvPr/>
            </p:nvGrpSpPr>
            <p:grpSpPr bwMode="auto">
              <a:xfrm>
                <a:off x="1255" y="2966"/>
                <a:ext cx="380" cy="908"/>
                <a:chOff x="1346" y="2965"/>
                <a:chExt cx="380" cy="908"/>
              </a:xfrm>
              <a:grpFill/>
            </p:grpSpPr>
            <p:grpSp>
              <p:nvGrpSpPr>
                <p:cNvPr id="43052" name="Group 9"/>
                <p:cNvGrpSpPr>
                  <a:grpSpLocks/>
                </p:cNvGrpSpPr>
                <p:nvPr/>
              </p:nvGrpSpPr>
              <p:grpSpPr bwMode="auto">
                <a:xfrm>
                  <a:off x="1346" y="3577"/>
                  <a:ext cx="350" cy="296"/>
                  <a:chOff x="4738" y="2684"/>
                  <a:chExt cx="350" cy="296"/>
                </a:xfrm>
                <a:grpFill/>
              </p:grpSpPr>
              <p:sp>
                <p:nvSpPr>
                  <p:cNvPr id="43056" name="Oval 10"/>
                  <p:cNvSpPr>
                    <a:spLocks noChangeArrowheads="1"/>
                  </p:cNvSpPr>
                  <p:nvPr/>
                </p:nvSpPr>
                <p:spPr bwMode="auto">
                  <a:xfrm>
                    <a:off x="4738" y="2684"/>
                    <a:ext cx="350" cy="296"/>
                  </a:xfrm>
                  <a:prstGeom prst="ellipse">
                    <a:avLst/>
                  </a:prstGeom>
                  <a:grpFill/>
                  <a:ln w="19050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endParaRPr lang="en-US" altLang="en-US"/>
                  </a:p>
                </p:txBody>
              </p:sp>
              <p:sp>
                <p:nvSpPr>
                  <p:cNvPr id="43057" name="Text Box 11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815" y="2707"/>
                    <a:ext cx="196" cy="250"/>
                  </a:xfrm>
                  <a:prstGeom prst="rect">
                    <a:avLst/>
                  </a:prstGeom>
                  <a:grpFill/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000000"/>
                        </a:solidFill>
                        <a:miter lim="800000"/>
                        <a:headEnd type="none" w="sm" len="sm"/>
                        <a:tailEnd type="none" w="sm" len="sm"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r>
                      <a:rPr lang="en-US" altLang="en-US">
                        <a:solidFill>
                          <a:schemeClr val="tx1"/>
                        </a:solidFill>
                      </a:rPr>
                      <a:t>2</a:t>
                    </a:r>
                  </a:p>
                </p:txBody>
              </p:sp>
            </p:grpSp>
            <p:grpSp>
              <p:nvGrpSpPr>
                <p:cNvPr id="43053" name="Group 12"/>
                <p:cNvGrpSpPr>
                  <a:grpSpLocks/>
                </p:cNvGrpSpPr>
                <p:nvPr/>
              </p:nvGrpSpPr>
              <p:grpSpPr bwMode="auto">
                <a:xfrm>
                  <a:off x="1376" y="2965"/>
                  <a:ext cx="350" cy="296"/>
                  <a:chOff x="3838" y="2684"/>
                  <a:chExt cx="350" cy="296"/>
                </a:xfrm>
                <a:grpFill/>
              </p:grpSpPr>
              <p:sp>
                <p:nvSpPr>
                  <p:cNvPr id="43054" name="Oval 13"/>
                  <p:cNvSpPr>
                    <a:spLocks noChangeArrowheads="1"/>
                  </p:cNvSpPr>
                  <p:nvPr/>
                </p:nvSpPr>
                <p:spPr bwMode="auto">
                  <a:xfrm>
                    <a:off x="3838" y="2684"/>
                    <a:ext cx="350" cy="296"/>
                  </a:xfrm>
                  <a:prstGeom prst="ellipse">
                    <a:avLst/>
                  </a:prstGeom>
                  <a:grpFill/>
                  <a:ln w="19050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endParaRPr lang="en-US" altLang="en-US"/>
                  </a:p>
                </p:txBody>
              </p:sp>
              <p:sp>
                <p:nvSpPr>
                  <p:cNvPr id="43055" name="Text Box 14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3915" y="2707"/>
                    <a:ext cx="196" cy="250"/>
                  </a:xfrm>
                  <a:prstGeom prst="rect">
                    <a:avLst/>
                  </a:prstGeom>
                  <a:grpFill/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000000"/>
                        </a:solidFill>
                        <a:miter lim="800000"/>
                        <a:headEnd type="none" w="sm" len="sm"/>
                        <a:tailEnd type="none" w="sm" len="sm"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r>
                      <a:rPr lang="en-US" altLang="en-US">
                        <a:solidFill>
                          <a:schemeClr val="tx1"/>
                        </a:solidFill>
                      </a:rPr>
                      <a:t>1</a:t>
                    </a:r>
                  </a:p>
                </p:txBody>
              </p:sp>
            </p:grpSp>
          </p:grpSp>
          <p:grpSp>
            <p:nvGrpSpPr>
              <p:cNvPr id="43030" name="Group 15"/>
              <p:cNvGrpSpPr>
                <a:grpSpLocks/>
              </p:cNvGrpSpPr>
              <p:nvPr/>
            </p:nvGrpSpPr>
            <p:grpSpPr bwMode="auto">
              <a:xfrm>
                <a:off x="2891" y="3273"/>
                <a:ext cx="350" cy="296"/>
                <a:chOff x="4288" y="3622"/>
                <a:chExt cx="350" cy="296"/>
              </a:xfrm>
              <a:grpFill/>
            </p:grpSpPr>
            <p:sp>
              <p:nvSpPr>
                <p:cNvPr id="43050" name="Oval 16"/>
                <p:cNvSpPr>
                  <a:spLocks noChangeArrowheads="1"/>
                </p:cNvSpPr>
                <p:nvPr/>
              </p:nvSpPr>
              <p:spPr bwMode="auto">
                <a:xfrm>
                  <a:off x="4288" y="3622"/>
                  <a:ext cx="350" cy="296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43051" name="Text Box 17"/>
                <p:cNvSpPr txBox="1">
                  <a:spLocks noChangeArrowheads="1"/>
                </p:cNvSpPr>
                <p:nvPr/>
              </p:nvSpPr>
              <p:spPr bwMode="auto">
                <a:xfrm>
                  <a:off x="4365" y="3645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6</a:t>
                  </a:r>
                </a:p>
              </p:txBody>
            </p:sp>
          </p:grpSp>
          <p:sp>
            <p:nvSpPr>
              <p:cNvPr id="43031" name="Line 18"/>
              <p:cNvSpPr>
                <a:spLocks noChangeShapeType="1"/>
              </p:cNvSpPr>
              <p:nvPr/>
            </p:nvSpPr>
            <p:spPr bwMode="auto">
              <a:xfrm flipV="1">
                <a:off x="1075" y="3193"/>
                <a:ext cx="250" cy="167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3032" name="Line 19"/>
              <p:cNvSpPr>
                <a:spLocks noChangeShapeType="1"/>
              </p:cNvSpPr>
              <p:nvPr/>
            </p:nvSpPr>
            <p:spPr bwMode="auto">
              <a:xfrm>
                <a:off x="503" y="3421"/>
                <a:ext cx="223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43033" name="Group 20"/>
              <p:cNvGrpSpPr>
                <a:grpSpLocks/>
              </p:cNvGrpSpPr>
              <p:nvPr/>
            </p:nvGrpSpPr>
            <p:grpSpPr bwMode="auto">
              <a:xfrm>
                <a:off x="1810" y="3273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43048" name="Oval 21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43049" name="Text Box 22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3</a:t>
                  </a:r>
                </a:p>
              </p:txBody>
            </p:sp>
          </p:grpSp>
          <p:grpSp>
            <p:nvGrpSpPr>
              <p:cNvPr id="43034" name="Group 23"/>
              <p:cNvGrpSpPr>
                <a:grpSpLocks/>
              </p:cNvGrpSpPr>
              <p:nvPr/>
            </p:nvGrpSpPr>
            <p:grpSpPr bwMode="auto">
              <a:xfrm>
                <a:off x="2335" y="2967"/>
                <a:ext cx="380" cy="908"/>
                <a:chOff x="2450" y="2968"/>
                <a:chExt cx="380" cy="908"/>
              </a:xfrm>
              <a:grpFill/>
            </p:grpSpPr>
            <p:grpSp>
              <p:nvGrpSpPr>
                <p:cNvPr id="43042" name="Group 24"/>
                <p:cNvGrpSpPr>
                  <a:grpSpLocks/>
                </p:cNvGrpSpPr>
                <p:nvPr/>
              </p:nvGrpSpPr>
              <p:grpSpPr bwMode="auto">
                <a:xfrm>
                  <a:off x="2450" y="3580"/>
                  <a:ext cx="350" cy="296"/>
                  <a:chOff x="4738" y="2684"/>
                  <a:chExt cx="350" cy="296"/>
                </a:xfrm>
                <a:grpFill/>
              </p:grpSpPr>
              <p:sp>
                <p:nvSpPr>
                  <p:cNvPr id="43046" name="Oval 25"/>
                  <p:cNvSpPr>
                    <a:spLocks noChangeArrowheads="1"/>
                  </p:cNvSpPr>
                  <p:nvPr/>
                </p:nvSpPr>
                <p:spPr bwMode="auto">
                  <a:xfrm>
                    <a:off x="4738" y="2684"/>
                    <a:ext cx="350" cy="296"/>
                  </a:xfrm>
                  <a:prstGeom prst="ellipse">
                    <a:avLst/>
                  </a:prstGeom>
                  <a:grpFill/>
                  <a:ln w="19050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endParaRPr lang="en-US" altLang="en-US"/>
                  </a:p>
                </p:txBody>
              </p:sp>
              <p:sp>
                <p:nvSpPr>
                  <p:cNvPr id="43047" name="Text Box 26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815" y="2707"/>
                    <a:ext cx="196" cy="250"/>
                  </a:xfrm>
                  <a:prstGeom prst="rect">
                    <a:avLst/>
                  </a:prstGeom>
                  <a:grpFill/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000000"/>
                        </a:solidFill>
                        <a:miter lim="800000"/>
                        <a:headEnd type="none" w="sm" len="sm"/>
                        <a:tailEnd type="none" w="sm" len="sm"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r>
                      <a:rPr lang="en-US" altLang="en-US">
                        <a:solidFill>
                          <a:schemeClr val="tx1"/>
                        </a:solidFill>
                      </a:rPr>
                      <a:t>5</a:t>
                    </a:r>
                  </a:p>
                </p:txBody>
              </p:sp>
            </p:grpSp>
            <p:grpSp>
              <p:nvGrpSpPr>
                <p:cNvPr id="43043" name="Group 27"/>
                <p:cNvGrpSpPr>
                  <a:grpSpLocks/>
                </p:cNvGrpSpPr>
                <p:nvPr/>
              </p:nvGrpSpPr>
              <p:grpSpPr bwMode="auto">
                <a:xfrm>
                  <a:off x="2480" y="2968"/>
                  <a:ext cx="350" cy="296"/>
                  <a:chOff x="3838" y="2684"/>
                  <a:chExt cx="350" cy="296"/>
                </a:xfrm>
                <a:grpFill/>
              </p:grpSpPr>
              <p:sp>
                <p:nvSpPr>
                  <p:cNvPr id="43044" name="Oval 28"/>
                  <p:cNvSpPr>
                    <a:spLocks noChangeArrowheads="1"/>
                  </p:cNvSpPr>
                  <p:nvPr/>
                </p:nvSpPr>
                <p:spPr bwMode="auto">
                  <a:xfrm>
                    <a:off x="3838" y="2684"/>
                    <a:ext cx="350" cy="296"/>
                  </a:xfrm>
                  <a:prstGeom prst="ellipse">
                    <a:avLst/>
                  </a:prstGeom>
                  <a:grpFill/>
                  <a:ln w="19050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endParaRPr lang="en-US" altLang="en-US"/>
                  </a:p>
                </p:txBody>
              </p:sp>
              <p:sp>
                <p:nvSpPr>
                  <p:cNvPr id="43045" name="Text Box 29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3915" y="2707"/>
                    <a:ext cx="196" cy="250"/>
                  </a:xfrm>
                  <a:prstGeom prst="rect">
                    <a:avLst/>
                  </a:prstGeom>
                  <a:grpFill/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000000"/>
                        </a:solidFill>
                        <a:miter lim="800000"/>
                        <a:headEnd type="none" w="sm" len="sm"/>
                        <a:tailEnd type="none" w="sm" len="sm"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r>
                      <a:rPr lang="en-US" altLang="en-US">
                        <a:solidFill>
                          <a:schemeClr val="tx1"/>
                        </a:solidFill>
                      </a:rPr>
                      <a:t>4</a:t>
                    </a:r>
                  </a:p>
                </p:txBody>
              </p:sp>
            </p:grpSp>
          </p:grpSp>
          <p:sp>
            <p:nvSpPr>
              <p:cNvPr id="43035" name="Line 30"/>
              <p:cNvSpPr>
                <a:spLocks noChangeShapeType="1"/>
              </p:cNvSpPr>
              <p:nvPr/>
            </p:nvSpPr>
            <p:spPr bwMode="auto">
              <a:xfrm flipV="1">
                <a:off x="2679" y="3513"/>
                <a:ext cx="250" cy="167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3036" name="Line 31"/>
              <p:cNvSpPr>
                <a:spLocks noChangeShapeType="1"/>
              </p:cNvSpPr>
              <p:nvPr/>
            </p:nvSpPr>
            <p:spPr bwMode="auto">
              <a:xfrm flipV="1">
                <a:off x="1595" y="3513"/>
                <a:ext cx="250" cy="167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3037" name="Line 32"/>
              <p:cNvSpPr>
                <a:spLocks noChangeShapeType="1"/>
              </p:cNvSpPr>
              <p:nvPr/>
            </p:nvSpPr>
            <p:spPr bwMode="auto">
              <a:xfrm flipV="1">
                <a:off x="2147" y="3193"/>
                <a:ext cx="250" cy="167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3038" name="Line 33"/>
              <p:cNvSpPr>
                <a:spLocks noChangeShapeType="1"/>
              </p:cNvSpPr>
              <p:nvPr/>
            </p:nvSpPr>
            <p:spPr bwMode="auto">
              <a:xfrm>
                <a:off x="1055" y="3517"/>
                <a:ext cx="218" cy="157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3039" name="Line 34"/>
              <p:cNvSpPr>
                <a:spLocks noChangeShapeType="1"/>
              </p:cNvSpPr>
              <p:nvPr/>
            </p:nvSpPr>
            <p:spPr bwMode="auto">
              <a:xfrm>
                <a:off x="1607" y="3198"/>
                <a:ext cx="218" cy="157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3040" name="Line 35"/>
              <p:cNvSpPr>
                <a:spLocks noChangeShapeType="1"/>
              </p:cNvSpPr>
              <p:nvPr/>
            </p:nvSpPr>
            <p:spPr bwMode="auto">
              <a:xfrm>
                <a:off x="2123" y="3518"/>
                <a:ext cx="218" cy="157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3041" name="Line 36"/>
              <p:cNvSpPr>
                <a:spLocks noChangeShapeType="1"/>
              </p:cNvSpPr>
              <p:nvPr/>
            </p:nvSpPr>
            <p:spPr bwMode="auto">
              <a:xfrm>
                <a:off x="2707" y="3197"/>
                <a:ext cx="218" cy="157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43025" name="Text Box 38"/>
            <p:cNvSpPr txBox="1">
              <a:spLocks noChangeArrowheads="1"/>
            </p:cNvSpPr>
            <p:nvPr/>
          </p:nvSpPr>
          <p:spPr bwMode="auto">
            <a:xfrm>
              <a:off x="1569" y="1093"/>
              <a:ext cx="648" cy="250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defPPr>
                <a:defRPr lang="en-US"/>
              </a:defPPr>
              <a:lvl1pPr algn="ctr">
                <a:spcBef>
                  <a:spcPct val="50000"/>
                </a:spcBef>
                <a:defRPr sz="2000" b="1">
                  <a:solidFill>
                    <a:srgbClr val="FF00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/>
                <a:t>X = 42</a:t>
              </a:r>
            </a:p>
          </p:txBody>
        </p:sp>
        <p:sp>
          <p:nvSpPr>
            <p:cNvPr id="43026" name="Text Box 39"/>
            <p:cNvSpPr txBox="1">
              <a:spLocks noChangeArrowheads="1"/>
            </p:cNvSpPr>
            <p:nvPr/>
          </p:nvSpPr>
          <p:spPr bwMode="auto">
            <a:xfrm>
              <a:off x="3185" y="1859"/>
              <a:ext cx="648" cy="250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defPPr>
                <a:defRPr lang="en-US"/>
              </a:defPPr>
              <a:lvl1pPr algn="ctr">
                <a:spcBef>
                  <a:spcPct val="50000"/>
                </a:spcBef>
                <a:defRPr sz="2000" b="1">
                  <a:solidFill>
                    <a:srgbClr val="FF00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/>
                <a:t>Z = X-8</a:t>
              </a:r>
            </a:p>
          </p:txBody>
        </p:sp>
        <p:sp>
          <p:nvSpPr>
            <p:cNvPr id="43027" name="Text Box 40"/>
            <p:cNvSpPr txBox="1">
              <a:spLocks noChangeArrowheads="1"/>
            </p:cNvSpPr>
            <p:nvPr/>
          </p:nvSpPr>
          <p:spPr bwMode="auto">
            <a:xfrm>
              <a:off x="3132" y="760"/>
              <a:ext cx="756" cy="250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dirty="0">
                  <a:solidFill>
                    <a:srgbClr val="FF0000"/>
                  </a:solidFill>
                </a:rPr>
                <a:t>Z = X*2</a:t>
              </a:r>
            </a:p>
          </p:txBody>
        </p:sp>
      </p:grpSp>
      <p:grpSp>
        <p:nvGrpSpPr>
          <p:cNvPr id="13" name="Group 47"/>
          <p:cNvGrpSpPr>
            <a:grpSpLocks/>
          </p:cNvGrpSpPr>
          <p:nvPr/>
        </p:nvGrpSpPr>
        <p:grpSpPr bwMode="auto">
          <a:xfrm>
            <a:off x="923925" y="3897313"/>
            <a:ext cx="2011362" cy="1017587"/>
            <a:chOff x="382" y="2268"/>
            <a:chExt cx="1080" cy="641"/>
          </a:xfrm>
          <a:solidFill>
            <a:schemeClr val="accent5">
              <a:lumMod val="75000"/>
            </a:schemeClr>
          </a:solidFill>
        </p:grpSpPr>
        <p:sp>
          <p:nvSpPr>
            <p:cNvPr id="43022" name="Text Box 37"/>
            <p:cNvSpPr txBox="1">
              <a:spLocks noChangeArrowheads="1"/>
            </p:cNvSpPr>
            <p:nvPr/>
          </p:nvSpPr>
          <p:spPr bwMode="auto">
            <a:xfrm>
              <a:off x="388" y="2268"/>
              <a:ext cx="1071" cy="641"/>
            </a:xfrm>
            <a:prstGeom prst="rect">
              <a:avLst/>
            </a:prstGeom>
            <a:grpFill/>
            <a:ln w="12700">
              <a:noFill/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All-defs for </a:t>
              </a:r>
              <a:r>
                <a:rPr lang="en-US" altLang="en-US" sz="2400" i="1">
                  <a:solidFill>
                    <a:schemeClr val="tx1"/>
                  </a:solidFill>
                </a:rPr>
                <a:t>X</a:t>
              </a:r>
            </a:p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[ 0, 1, 3, 4 ]</a:t>
              </a:r>
            </a:p>
          </p:txBody>
        </p:sp>
        <p:sp>
          <p:nvSpPr>
            <p:cNvPr id="43023" name="Line 42"/>
            <p:cNvSpPr>
              <a:spLocks noChangeShapeType="1"/>
            </p:cNvSpPr>
            <p:nvPr/>
          </p:nvSpPr>
          <p:spPr bwMode="auto">
            <a:xfrm>
              <a:off x="382" y="2513"/>
              <a:ext cx="1080" cy="0"/>
            </a:xfrm>
            <a:prstGeom prst="line">
              <a:avLst/>
            </a:prstGeom>
            <a:grpFill/>
            <a:ln w="19050">
              <a:noFill/>
              <a:round/>
              <a:headEnd type="none" w="sm" len="sm"/>
              <a:tailEnd type="non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4" name="Group 48"/>
          <p:cNvGrpSpPr>
            <a:grpSpLocks/>
          </p:cNvGrpSpPr>
          <p:nvPr/>
        </p:nvGrpSpPr>
        <p:grpSpPr bwMode="auto">
          <a:xfrm>
            <a:off x="3549650" y="3897313"/>
            <a:ext cx="2028825" cy="1565275"/>
            <a:chOff x="1781" y="2364"/>
            <a:chExt cx="1070" cy="986"/>
          </a:xfrm>
          <a:solidFill>
            <a:schemeClr val="accent5">
              <a:lumMod val="75000"/>
            </a:schemeClr>
          </a:solidFill>
        </p:grpSpPr>
        <p:sp>
          <p:nvSpPr>
            <p:cNvPr id="43020" name="Text Box 43"/>
            <p:cNvSpPr txBox="1">
              <a:spLocks noChangeArrowheads="1"/>
            </p:cNvSpPr>
            <p:nvPr/>
          </p:nvSpPr>
          <p:spPr bwMode="auto">
            <a:xfrm>
              <a:off x="1787" y="2364"/>
              <a:ext cx="1064" cy="986"/>
            </a:xfrm>
            <a:prstGeom prst="rect">
              <a:avLst/>
            </a:prstGeom>
            <a:grpFill/>
            <a:ln w="12700">
              <a:noFill/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All-uses for </a:t>
              </a:r>
              <a:r>
                <a:rPr lang="en-US" altLang="en-US" sz="2400" i="1">
                  <a:solidFill>
                    <a:schemeClr val="tx1"/>
                  </a:solidFill>
                </a:rPr>
                <a:t>X</a:t>
              </a:r>
              <a:endParaRPr lang="en-US" altLang="en-US" sz="2800" i="1">
                <a:solidFill>
                  <a:schemeClr val="tx1"/>
                </a:solidFill>
              </a:endParaRPr>
            </a:p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[ 0, 1, 3, 4 ]</a:t>
              </a:r>
            </a:p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[ 0, 1, 3, 5 ]</a:t>
              </a:r>
            </a:p>
          </p:txBody>
        </p:sp>
        <p:sp>
          <p:nvSpPr>
            <p:cNvPr id="43021" name="Line 44"/>
            <p:cNvSpPr>
              <a:spLocks noChangeShapeType="1"/>
            </p:cNvSpPr>
            <p:nvPr/>
          </p:nvSpPr>
          <p:spPr bwMode="auto">
            <a:xfrm>
              <a:off x="1781" y="2609"/>
              <a:ext cx="1066" cy="0"/>
            </a:xfrm>
            <a:prstGeom prst="line">
              <a:avLst/>
            </a:prstGeom>
            <a:grpFill/>
            <a:ln w="19050">
              <a:noFill/>
              <a:round/>
              <a:headEnd type="none" w="sm" len="sm"/>
              <a:tailEnd type="non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5" name="Group 49"/>
          <p:cNvGrpSpPr>
            <a:grpSpLocks/>
          </p:cNvGrpSpPr>
          <p:nvPr/>
        </p:nvGrpSpPr>
        <p:grpSpPr bwMode="auto">
          <a:xfrm>
            <a:off x="6192837" y="3897313"/>
            <a:ext cx="2646363" cy="2660650"/>
            <a:chOff x="3346" y="2424"/>
            <a:chExt cx="1207" cy="1676"/>
          </a:xfrm>
          <a:solidFill>
            <a:schemeClr val="accent5">
              <a:lumMod val="75000"/>
            </a:schemeClr>
          </a:solidFill>
        </p:grpSpPr>
        <p:sp>
          <p:nvSpPr>
            <p:cNvPr id="43018" name="Text Box 45"/>
            <p:cNvSpPr txBox="1">
              <a:spLocks noChangeArrowheads="1"/>
            </p:cNvSpPr>
            <p:nvPr/>
          </p:nvSpPr>
          <p:spPr bwMode="auto">
            <a:xfrm>
              <a:off x="3352" y="2424"/>
              <a:ext cx="1201" cy="1676"/>
            </a:xfrm>
            <a:prstGeom prst="rect">
              <a:avLst/>
            </a:prstGeom>
            <a:grpFill/>
            <a:ln w="12700">
              <a:noFill/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All-du-paths for </a:t>
              </a:r>
              <a:r>
                <a:rPr lang="en-US" altLang="en-US" sz="2400" i="1">
                  <a:solidFill>
                    <a:schemeClr val="tx1"/>
                  </a:solidFill>
                </a:rPr>
                <a:t>X</a:t>
              </a:r>
              <a:endParaRPr lang="en-US" altLang="en-US" sz="2800" i="1">
                <a:solidFill>
                  <a:schemeClr val="tx1"/>
                </a:solidFill>
              </a:endParaRPr>
            </a:p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[ 0, 1, 3, 4 ]</a:t>
              </a:r>
            </a:p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[ 0, 2, 3, 4 ]</a:t>
              </a:r>
            </a:p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[ 0, 1, 3, 5 ]</a:t>
              </a:r>
            </a:p>
            <a:p>
              <a:pPr algn="ctr">
                <a:spcBef>
                  <a:spcPct val="50000"/>
                </a:spcBef>
              </a:pPr>
              <a:r>
                <a:rPr lang="en-US" altLang="en-US" sz="2400">
                  <a:solidFill>
                    <a:schemeClr val="tx1"/>
                  </a:solidFill>
                </a:rPr>
                <a:t>[ 0, 2, 3, 5 ]</a:t>
              </a:r>
            </a:p>
          </p:txBody>
        </p:sp>
        <p:sp>
          <p:nvSpPr>
            <p:cNvPr id="43019" name="Line 46"/>
            <p:cNvSpPr>
              <a:spLocks noChangeShapeType="1"/>
            </p:cNvSpPr>
            <p:nvPr/>
          </p:nvSpPr>
          <p:spPr bwMode="auto">
            <a:xfrm>
              <a:off x="3346" y="2669"/>
              <a:ext cx="1204" cy="0"/>
            </a:xfrm>
            <a:prstGeom prst="line">
              <a:avLst/>
            </a:prstGeom>
            <a:grpFill/>
            <a:ln w="19050">
              <a:noFill/>
              <a:round/>
              <a:headEnd type="none" w="sm" len="sm"/>
              <a:tailEnd type="none" w="sm" len="sm"/>
            </a:ln>
            <a:extLst/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7960013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41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8077200" cy="1143000"/>
          </a:xfrm>
        </p:spPr>
        <p:txBody>
          <a:bodyPr/>
          <a:lstStyle/>
          <a:p>
            <a:r>
              <a:rPr lang="en-US" altLang="en-US" sz="4000" dirty="0" smtClean="0"/>
              <a:t>Graph Coverage Criteria </a:t>
            </a:r>
            <a:r>
              <a:rPr lang="en-US" altLang="en-US" sz="4000" dirty="0" err="1" smtClean="0"/>
              <a:t>Subsumption</a:t>
            </a:r>
            <a:r>
              <a:rPr lang="en-US" altLang="en-US" sz="4000" dirty="0" smtClean="0"/>
              <a:t> </a:t>
            </a:r>
          </a:p>
        </p:txBody>
      </p:sp>
      <p:grpSp>
        <p:nvGrpSpPr>
          <p:cNvPr id="44083" name="Group 51"/>
          <p:cNvGrpSpPr>
            <a:grpSpLocks/>
          </p:cNvGrpSpPr>
          <p:nvPr/>
        </p:nvGrpSpPr>
        <p:grpSpPr bwMode="auto">
          <a:xfrm>
            <a:off x="1309688" y="1555750"/>
            <a:ext cx="6389032" cy="5149850"/>
            <a:chOff x="861" y="576"/>
            <a:chExt cx="4111" cy="3388"/>
          </a:xfrm>
          <a:solidFill>
            <a:schemeClr val="accent5">
              <a:lumMod val="75000"/>
            </a:schemeClr>
          </a:solidFill>
        </p:grpSpPr>
        <p:sp>
          <p:nvSpPr>
            <p:cNvPr id="44037" name="Rectangle 60"/>
            <p:cNvSpPr>
              <a:spLocks noChangeArrowheads="1"/>
            </p:cNvSpPr>
            <p:nvPr/>
          </p:nvSpPr>
          <p:spPr bwMode="auto">
            <a:xfrm>
              <a:off x="1344" y="2773"/>
              <a:ext cx="490" cy="199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44038" name="Rectangle 61"/>
            <p:cNvSpPr>
              <a:spLocks noChangeArrowheads="1"/>
            </p:cNvSpPr>
            <p:nvPr/>
          </p:nvSpPr>
          <p:spPr bwMode="auto">
            <a:xfrm>
              <a:off x="2371" y="2720"/>
              <a:ext cx="490" cy="199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44039" name="Rectangle 62"/>
            <p:cNvSpPr>
              <a:spLocks noChangeArrowheads="1"/>
            </p:cNvSpPr>
            <p:nvPr/>
          </p:nvSpPr>
          <p:spPr bwMode="auto">
            <a:xfrm>
              <a:off x="3168" y="1610"/>
              <a:ext cx="255" cy="199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44040" name="Rectangle 63"/>
            <p:cNvSpPr>
              <a:spLocks noChangeArrowheads="1"/>
            </p:cNvSpPr>
            <p:nvPr/>
          </p:nvSpPr>
          <p:spPr bwMode="auto">
            <a:xfrm>
              <a:off x="1337" y="1749"/>
              <a:ext cx="490" cy="199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grpSp>
          <p:nvGrpSpPr>
            <p:cNvPr id="44042" name="Group 34"/>
            <p:cNvGrpSpPr>
              <a:grpSpLocks/>
            </p:cNvGrpSpPr>
            <p:nvPr/>
          </p:nvGrpSpPr>
          <p:grpSpPr bwMode="auto">
            <a:xfrm>
              <a:off x="3801" y="3177"/>
              <a:ext cx="1171" cy="516"/>
              <a:chOff x="3708" y="3359"/>
              <a:chExt cx="1057" cy="516"/>
            </a:xfrm>
            <a:grpFill/>
          </p:grpSpPr>
          <p:sp>
            <p:nvSpPr>
              <p:cNvPr id="44080" name="Text Box 9"/>
              <p:cNvSpPr txBox="1">
                <a:spLocks noChangeArrowheads="1"/>
              </p:cNvSpPr>
              <p:nvPr/>
            </p:nvSpPr>
            <p:spPr bwMode="auto">
              <a:xfrm>
                <a:off x="3708" y="3359"/>
                <a:ext cx="1057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Simple Round Trip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SRTC</a:t>
                </a:r>
              </a:p>
            </p:txBody>
          </p:sp>
          <p:sp>
            <p:nvSpPr>
              <p:cNvPr id="44081" name="Line 10"/>
              <p:cNvSpPr>
                <a:spLocks noChangeShapeType="1"/>
              </p:cNvSpPr>
              <p:nvPr/>
            </p:nvSpPr>
            <p:spPr bwMode="auto">
              <a:xfrm>
                <a:off x="3785" y="3682"/>
                <a:ext cx="902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4043" name="Group 35"/>
            <p:cNvGrpSpPr>
              <a:grpSpLocks/>
            </p:cNvGrpSpPr>
            <p:nvPr/>
          </p:nvGrpSpPr>
          <p:grpSpPr bwMode="auto">
            <a:xfrm>
              <a:off x="2360" y="3448"/>
              <a:ext cx="801" cy="516"/>
              <a:chOff x="2332" y="3448"/>
              <a:chExt cx="801" cy="516"/>
            </a:xfrm>
            <a:grpFill/>
          </p:grpSpPr>
          <p:sp>
            <p:nvSpPr>
              <p:cNvPr id="44078" name="Text Box 20"/>
              <p:cNvSpPr txBox="1">
                <a:spLocks noChangeArrowheads="1"/>
              </p:cNvSpPr>
              <p:nvPr/>
            </p:nvSpPr>
            <p:spPr bwMode="auto">
              <a:xfrm>
                <a:off x="2332" y="3448"/>
                <a:ext cx="801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Node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NC</a:t>
                </a:r>
              </a:p>
            </p:txBody>
          </p:sp>
          <p:sp>
            <p:nvSpPr>
              <p:cNvPr id="44079" name="Line 21"/>
              <p:cNvSpPr>
                <a:spLocks noChangeShapeType="1"/>
              </p:cNvSpPr>
              <p:nvPr/>
            </p:nvSpPr>
            <p:spPr bwMode="auto">
              <a:xfrm>
                <a:off x="2390" y="3771"/>
                <a:ext cx="684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4044" name="Group 36"/>
            <p:cNvGrpSpPr>
              <a:grpSpLocks/>
            </p:cNvGrpSpPr>
            <p:nvPr/>
          </p:nvGrpSpPr>
          <p:grpSpPr bwMode="auto">
            <a:xfrm>
              <a:off x="2370" y="2730"/>
              <a:ext cx="780" cy="516"/>
              <a:chOff x="2342" y="2730"/>
              <a:chExt cx="780" cy="516"/>
            </a:xfrm>
            <a:grpFill/>
          </p:grpSpPr>
          <p:sp>
            <p:nvSpPr>
              <p:cNvPr id="44076" name="Text Box 23"/>
              <p:cNvSpPr txBox="1">
                <a:spLocks noChangeArrowheads="1"/>
              </p:cNvSpPr>
              <p:nvPr/>
            </p:nvSpPr>
            <p:spPr bwMode="auto">
              <a:xfrm>
                <a:off x="2342" y="2730"/>
                <a:ext cx="780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Edge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EC</a:t>
                </a:r>
              </a:p>
            </p:txBody>
          </p:sp>
          <p:sp>
            <p:nvSpPr>
              <p:cNvPr id="44077" name="Line 24"/>
              <p:cNvSpPr>
                <a:spLocks noChangeShapeType="1"/>
              </p:cNvSpPr>
              <p:nvPr/>
            </p:nvSpPr>
            <p:spPr bwMode="auto">
              <a:xfrm>
                <a:off x="2399" y="3053"/>
                <a:ext cx="665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4045" name="Group 37"/>
            <p:cNvGrpSpPr>
              <a:grpSpLocks/>
            </p:cNvGrpSpPr>
            <p:nvPr/>
          </p:nvGrpSpPr>
          <p:grpSpPr bwMode="auto">
            <a:xfrm>
              <a:off x="2381" y="2012"/>
              <a:ext cx="759" cy="516"/>
              <a:chOff x="2360" y="2012"/>
              <a:chExt cx="759" cy="516"/>
            </a:xfrm>
            <a:grpFill/>
          </p:grpSpPr>
          <p:sp>
            <p:nvSpPr>
              <p:cNvPr id="44074" name="Text Box 26"/>
              <p:cNvSpPr txBox="1">
                <a:spLocks noChangeArrowheads="1"/>
              </p:cNvSpPr>
              <p:nvPr/>
            </p:nvSpPr>
            <p:spPr bwMode="auto">
              <a:xfrm>
                <a:off x="2360" y="2012"/>
                <a:ext cx="759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Edge-Pair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EPC</a:t>
                </a:r>
              </a:p>
            </p:txBody>
          </p:sp>
          <p:sp>
            <p:nvSpPr>
              <p:cNvPr id="44075" name="Line 27"/>
              <p:cNvSpPr>
                <a:spLocks noChangeShapeType="1"/>
              </p:cNvSpPr>
              <p:nvPr/>
            </p:nvSpPr>
            <p:spPr bwMode="auto">
              <a:xfrm>
                <a:off x="2415" y="2335"/>
                <a:ext cx="648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4046" name="Group 38"/>
            <p:cNvGrpSpPr>
              <a:grpSpLocks/>
            </p:cNvGrpSpPr>
            <p:nvPr/>
          </p:nvGrpSpPr>
          <p:grpSpPr bwMode="auto">
            <a:xfrm>
              <a:off x="3149" y="1294"/>
              <a:ext cx="1092" cy="516"/>
              <a:chOff x="3153" y="1294"/>
              <a:chExt cx="1092" cy="516"/>
            </a:xfrm>
            <a:grpFill/>
          </p:grpSpPr>
          <p:sp>
            <p:nvSpPr>
              <p:cNvPr id="44072" name="Text Box 29"/>
              <p:cNvSpPr txBox="1">
                <a:spLocks noChangeArrowheads="1"/>
              </p:cNvSpPr>
              <p:nvPr/>
            </p:nvSpPr>
            <p:spPr bwMode="auto">
              <a:xfrm>
                <a:off x="3153" y="1294"/>
                <a:ext cx="1092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Prime Path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PPC</a:t>
                </a:r>
              </a:p>
            </p:txBody>
          </p:sp>
          <p:sp>
            <p:nvSpPr>
              <p:cNvPr id="44073" name="Line 30"/>
              <p:cNvSpPr>
                <a:spLocks noChangeShapeType="1"/>
              </p:cNvSpPr>
              <p:nvPr/>
            </p:nvSpPr>
            <p:spPr bwMode="auto">
              <a:xfrm>
                <a:off x="3233" y="1617"/>
                <a:ext cx="931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4047" name="Group 39"/>
            <p:cNvGrpSpPr>
              <a:grpSpLocks/>
            </p:cNvGrpSpPr>
            <p:nvPr/>
          </p:nvGrpSpPr>
          <p:grpSpPr bwMode="auto">
            <a:xfrm>
              <a:off x="3145" y="576"/>
              <a:ext cx="1099" cy="516"/>
              <a:chOff x="3145" y="576"/>
              <a:chExt cx="1099" cy="516"/>
            </a:xfrm>
            <a:grpFill/>
          </p:grpSpPr>
          <p:sp>
            <p:nvSpPr>
              <p:cNvPr id="44070" name="Text Box 32"/>
              <p:cNvSpPr txBox="1">
                <a:spLocks noChangeArrowheads="1"/>
              </p:cNvSpPr>
              <p:nvPr/>
            </p:nvSpPr>
            <p:spPr bwMode="auto">
              <a:xfrm>
                <a:off x="3145" y="576"/>
                <a:ext cx="1099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Complete Path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CPC</a:t>
                </a:r>
              </a:p>
            </p:txBody>
          </p:sp>
          <p:sp>
            <p:nvSpPr>
              <p:cNvPr id="44071" name="Line 33"/>
              <p:cNvSpPr>
                <a:spLocks noChangeShapeType="1"/>
              </p:cNvSpPr>
              <p:nvPr/>
            </p:nvSpPr>
            <p:spPr bwMode="auto">
              <a:xfrm>
                <a:off x="3225" y="899"/>
                <a:ext cx="938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4048" name="Group 40"/>
            <p:cNvGrpSpPr>
              <a:grpSpLocks/>
            </p:cNvGrpSpPr>
            <p:nvPr/>
          </p:nvGrpSpPr>
          <p:grpSpPr bwMode="auto">
            <a:xfrm>
              <a:off x="3800" y="2460"/>
              <a:ext cx="1171" cy="516"/>
              <a:chOff x="3708" y="3359"/>
              <a:chExt cx="1057" cy="516"/>
            </a:xfrm>
            <a:grpFill/>
          </p:grpSpPr>
          <p:sp>
            <p:nvSpPr>
              <p:cNvPr id="44068" name="Text Box 41"/>
              <p:cNvSpPr txBox="1">
                <a:spLocks noChangeArrowheads="1"/>
              </p:cNvSpPr>
              <p:nvPr/>
            </p:nvSpPr>
            <p:spPr bwMode="auto">
              <a:xfrm>
                <a:off x="3708" y="3359"/>
                <a:ext cx="1057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Complete Round Trip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CRTC</a:t>
                </a:r>
              </a:p>
            </p:txBody>
          </p:sp>
          <p:sp>
            <p:nvSpPr>
              <p:cNvPr id="44069" name="Line 42"/>
              <p:cNvSpPr>
                <a:spLocks noChangeShapeType="1"/>
              </p:cNvSpPr>
              <p:nvPr/>
            </p:nvSpPr>
            <p:spPr bwMode="auto">
              <a:xfrm>
                <a:off x="3785" y="3682"/>
                <a:ext cx="902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4049" name="Group 43"/>
            <p:cNvGrpSpPr>
              <a:grpSpLocks/>
            </p:cNvGrpSpPr>
            <p:nvPr/>
          </p:nvGrpSpPr>
          <p:grpSpPr bwMode="auto">
            <a:xfrm>
              <a:off x="861" y="1743"/>
              <a:ext cx="973" cy="516"/>
              <a:chOff x="2360" y="2012"/>
              <a:chExt cx="759" cy="516"/>
            </a:xfrm>
            <a:grpFill/>
          </p:grpSpPr>
          <p:sp>
            <p:nvSpPr>
              <p:cNvPr id="44066" name="Text Box 44"/>
              <p:cNvSpPr txBox="1">
                <a:spLocks noChangeArrowheads="1"/>
              </p:cNvSpPr>
              <p:nvPr/>
            </p:nvSpPr>
            <p:spPr bwMode="auto">
              <a:xfrm>
                <a:off x="2360" y="2012"/>
                <a:ext cx="759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All-DU-Paths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ADUP</a:t>
                </a:r>
              </a:p>
            </p:txBody>
          </p:sp>
          <p:sp>
            <p:nvSpPr>
              <p:cNvPr id="44067" name="Line 45"/>
              <p:cNvSpPr>
                <a:spLocks noChangeShapeType="1"/>
              </p:cNvSpPr>
              <p:nvPr/>
            </p:nvSpPr>
            <p:spPr bwMode="auto">
              <a:xfrm>
                <a:off x="2415" y="2335"/>
                <a:ext cx="648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4050" name="Group 46"/>
            <p:cNvGrpSpPr>
              <a:grpSpLocks/>
            </p:cNvGrpSpPr>
            <p:nvPr/>
          </p:nvGrpSpPr>
          <p:grpSpPr bwMode="auto">
            <a:xfrm>
              <a:off x="862" y="2460"/>
              <a:ext cx="973" cy="516"/>
              <a:chOff x="2360" y="2012"/>
              <a:chExt cx="759" cy="516"/>
            </a:xfrm>
            <a:grpFill/>
          </p:grpSpPr>
          <p:sp>
            <p:nvSpPr>
              <p:cNvPr id="44064" name="Text Box 47"/>
              <p:cNvSpPr txBox="1">
                <a:spLocks noChangeArrowheads="1"/>
              </p:cNvSpPr>
              <p:nvPr/>
            </p:nvSpPr>
            <p:spPr bwMode="auto">
              <a:xfrm>
                <a:off x="2360" y="2012"/>
                <a:ext cx="759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All-uses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AUC</a:t>
                </a:r>
              </a:p>
            </p:txBody>
          </p:sp>
          <p:sp>
            <p:nvSpPr>
              <p:cNvPr id="44065" name="Line 48"/>
              <p:cNvSpPr>
                <a:spLocks noChangeShapeType="1"/>
              </p:cNvSpPr>
              <p:nvPr/>
            </p:nvSpPr>
            <p:spPr bwMode="auto">
              <a:xfrm>
                <a:off x="2415" y="2335"/>
                <a:ext cx="648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4051" name="Group 49"/>
            <p:cNvGrpSpPr>
              <a:grpSpLocks/>
            </p:cNvGrpSpPr>
            <p:nvPr/>
          </p:nvGrpSpPr>
          <p:grpSpPr bwMode="auto">
            <a:xfrm>
              <a:off x="862" y="3176"/>
              <a:ext cx="973" cy="516"/>
              <a:chOff x="2360" y="2012"/>
              <a:chExt cx="759" cy="516"/>
            </a:xfrm>
            <a:grpFill/>
          </p:grpSpPr>
          <p:sp>
            <p:nvSpPr>
              <p:cNvPr id="44062" name="Text Box 50"/>
              <p:cNvSpPr txBox="1">
                <a:spLocks noChangeArrowheads="1"/>
              </p:cNvSpPr>
              <p:nvPr/>
            </p:nvSpPr>
            <p:spPr bwMode="auto">
              <a:xfrm>
                <a:off x="2360" y="2012"/>
                <a:ext cx="759" cy="516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All-defs Coverage</a:t>
                </a:r>
              </a:p>
              <a:p>
                <a:pPr algn="ctr">
                  <a:lnSpc>
                    <a:spcPct val="70000"/>
                  </a:lnSpc>
                  <a:spcBef>
                    <a:spcPct val="50000"/>
                  </a:spcBef>
                </a:pPr>
                <a:r>
                  <a:rPr lang="en-US" altLang="en-US" sz="1800">
                    <a:solidFill>
                      <a:schemeClr val="tx1"/>
                    </a:solidFill>
                  </a:rPr>
                  <a:t>ADC</a:t>
                </a:r>
              </a:p>
            </p:txBody>
          </p:sp>
          <p:sp>
            <p:nvSpPr>
              <p:cNvPr id="44063" name="Line 51"/>
              <p:cNvSpPr>
                <a:spLocks noChangeShapeType="1"/>
              </p:cNvSpPr>
              <p:nvPr/>
            </p:nvSpPr>
            <p:spPr bwMode="auto">
              <a:xfrm>
                <a:off x="2415" y="2335"/>
                <a:ext cx="648" cy="0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44052" name="Line 53"/>
            <p:cNvSpPr>
              <a:spLocks noChangeShapeType="1"/>
            </p:cNvSpPr>
            <p:nvPr/>
          </p:nvSpPr>
          <p:spPr bwMode="auto">
            <a:xfrm>
              <a:off x="4386" y="2972"/>
              <a:ext cx="0" cy="200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44053" name="Line 54"/>
            <p:cNvSpPr>
              <a:spLocks noChangeShapeType="1"/>
            </p:cNvSpPr>
            <p:nvPr/>
          </p:nvSpPr>
          <p:spPr bwMode="auto">
            <a:xfrm>
              <a:off x="2760" y="3239"/>
              <a:ext cx="0" cy="200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44054" name="Line 55"/>
            <p:cNvSpPr>
              <a:spLocks noChangeShapeType="1"/>
            </p:cNvSpPr>
            <p:nvPr/>
          </p:nvSpPr>
          <p:spPr bwMode="auto">
            <a:xfrm>
              <a:off x="2760" y="2524"/>
              <a:ext cx="0" cy="200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44055" name="Line 56"/>
            <p:cNvSpPr>
              <a:spLocks noChangeShapeType="1"/>
            </p:cNvSpPr>
            <p:nvPr/>
          </p:nvSpPr>
          <p:spPr bwMode="auto">
            <a:xfrm>
              <a:off x="1348" y="2258"/>
              <a:ext cx="0" cy="200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44056" name="Line 57"/>
            <p:cNvSpPr>
              <a:spLocks noChangeShapeType="1"/>
            </p:cNvSpPr>
            <p:nvPr/>
          </p:nvSpPr>
          <p:spPr bwMode="auto">
            <a:xfrm>
              <a:off x="3694" y="1088"/>
              <a:ext cx="0" cy="200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44057" name="Line 58"/>
            <p:cNvSpPr>
              <a:spLocks noChangeShapeType="1"/>
            </p:cNvSpPr>
            <p:nvPr/>
          </p:nvSpPr>
          <p:spPr bwMode="auto">
            <a:xfrm>
              <a:off x="1348" y="2969"/>
              <a:ext cx="0" cy="200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cxnSp>
          <p:nvCxnSpPr>
            <p:cNvPr id="44058" name="AutoShape 59"/>
            <p:cNvCxnSpPr>
              <a:cxnSpLocks noChangeShapeType="1"/>
              <a:stCxn id="44037" idx="2"/>
              <a:endCxn id="44038" idx="0"/>
            </p:cNvCxnSpPr>
            <p:nvPr/>
          </p:nvCxnSpPr>
          <p:spPr bwMode="auto">
            <a:xfrm rot="5400000" flipH="1" flipV="1">
              <a:off x="1977" y="2332"/>
              <a:ext cx="252" cy="1027"/>
            </a:xfrm>
            <a:prstGeom prst="curvedConnector5">
              <a:avLst>
                <a:gd name="adj1" fmla="val -56745"/>
                <a:gd name="adj2" fmla="val 50051"/>
                <a:gd name="adj3" fmla="val 157144"/>
              </a:avLst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44059" name="AutoShape 64"/>
            <p:cNvCxnSpPr>
              <a:cxnSpLocks noChangeShapeType="1"/>
              <a:stCxn id="44039" idx="2"/>
              <a:endCxn id="44040" idx="0"/>
            </p:cNvCxnSpPr>
            <p:nvPr/>
          </p:nvCxnSpPr>
          <p:spPr bwMode="auto">
            <a:xfrm rot="16200000" flipV="1">
              <a:off x="2409" y="922"/>
              <a:ext cx="60" cy="1714"/>
            </a:xfrm>
            <a:prstGeom prst="curvedConnector5">
              <a:avLst>
                <a:gd name="adj1" fmla="val -106667"/>
                <a:gd name="adj2" fmla="val 46556"/>
                <a:gd name="adj3" fmla="val 706667"/>
              </a:avLst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sp>
          <p:nvSpPr>
            <p:cNvPr id="44060" name="Line 66"/>
            <p:cNvSpPr>
              <a:spLocks noChangeShapeType="1"/>
            </p:cNvSpPr>
            <p:nvPr/>
          </p:nvSpPr>
          <p:spPr bwMode="auto">
            <a:xfrm flipH="1">
              <a:off x="3015" y="1813"/>
              <a:ext cx="405" cy="192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44061" name="Line 68"/>
            <p:cNvSpPr>
              <a:spLocks noChangeShapeType="1"/>
            </p:cNvSpPr>
            <p:nvPr/>
          </p:nvSpPr>
          <p:spPr bwMode="auto">
            <a:xfrm>
              <a:off x="3989" y="1813"/>
              <a:ext cx="413" cy="640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4293678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2000"/>
                                        <p:tgtEl>
                                          <p:spTgt spid="440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Definition of a Graph</a:t>
            </a:r>
          </a:p>
        </p:txBody>
      </p:sp>
      <p:sp>
        <p:nvSpPr>
          <p:cNvPr id="1639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A set </a:t>
            </a:r>
            <a:r>
              <a:rPr lang="en-US" altLang="en-US" i="1" dirty="0" smtClean="0"/>
              <a:t>N</a:t>
            </a:r>
            <a:r>
              <a:rPr lang="en-US" altLang="en-US" dirty="0" smtClean="0"/>
              <a:t> of </a:t>
            </a:r>
            <a:r>
              <a:rPr lang="en-US" altLang="en-US" u="sng" dirty="0" smtClean="0">
                <a:solidFill>
                  <a:schemeClr val="tx2"/>
                </a:solidFill>
              </a:rPr>
              <a:t>nodes</a:t>
            </a:r>
            <a:r>
              <a:rPr lang="en-US" altLang="en-US" dirty="0" smtClean="0"/>
              <a:t>, </a:t>
            </a:r>
            <a:r>
              <a:rPr lang="en-US" altLang="en-US" i="1" dirty="0" smtClean="0"/>
              <a:t>N</a:t>
            </a:r>
            <a:r>
              <a:rPr lang="en-US" altLang="en-US" dirty="0" smtClean="0"/>
              <a:t> is not empty</a:t>
            </a:r>
          </a:p>
          <a:p>
            <a:pPr lvl="1"/>
            <a:endParaRPr lang="en-US" altLang="en-US" sz="1800" dirty="0" smtClean="0"/>
          </a:p>
          <a:p>
            <a:r>
              <a:rPr lang="en-US" altLang="en-US" dirty="0" smtClean="0"/>
              <a:t>A set </a:t>
            </a:r>
            <a:r>
              <a:rPr lang="en-US" altLang="en-US" i="1" dirty="0" smtClean="0"/>
              <a:t>N</a:t>
            </a:r>
            <a:r>
              <a:rPr lang="en-US" altLang="en-US" i="1" baseline="-25000" dirty="0" smtClean="0"/>
              <a:t>0</a:t>
            </a:r>
            <a:r>
              <a:rPr lang="en-US" altLang="en-US" dirty="0" smtClean="0"/>
              <a:t> of </a:t>
            </a:r>
            <a:r>
              <a:rPr lang="en-US" altLang="en-US" u="sng" dirty="0" smtClean="0">
                <a:solidFill>
                  <a:schemeClr val="tx2"/>
                </a:solidFill>
              </a:rPr>
              <a:t>initial nodes</a:t>
            </a:r>
            <a:r>
              <a:rPr lang="en-US" altLang="en-US" dirty="0" smtClean="0"/>
              <a:t>, </a:t>
            </a:r>
            <a:r>
              <a:rPr lang="en-US" altLang="en-US" i="1" dirty="0" smtClean="0"/>
              <a:t>N</a:t>
            </a:r>
            <a:r>
              <a:rPr lang="en-US" altLang="en-US" i="1" baseline="-25000" dirty="0" smtClean="0"/>
              <a:t>0</a:t>
            </a:r>
            <a:r>
              <a:rPr lang="en-US" altLang="en-US" dirty="0" smtClean="0"/>
              <a:t> is not empty</a:t>
            </a:r>
          </a:p>
          <a:p>
            <a:pPr lvl="1"/>
            <a:endParaRPr lang="en-US" altLang="en-US" sz="1800" dirty="0" smtClean="0"/>
          </a:p>
          <a:p>
            <a:r>
              <a:rPr lang="en-US" altLang="en-US" dirty="0" smtClean="0"/>
              <a:t>A set </a:t>
            </a:r>
            <a:r>
              <a:rPr lang="en-US" altLang="en-US" i="1" dirty="0" err="1" smtClean="0"/>
              <a:t>N</a:t>
            </a:r>
            <a:r>
              <a:rPr lang="en-US" altLang="en-US" i="1" baseline="-25000" dirty="0" err="1" smtClean="0"/>
              <a:t>f</a:t>
            </a:r>
            <a:r>
              <a:rPr lang="en-US" altLang="en-US" dirty="0" smtClean="0"/>
              <a:t> of </a:t>
            </a:r>
            <a:r>
              <a:rPr lang="en-US" altLang="en-US" u="sng" dirty="0" smtClean="0">
                <a:solidFill>
                  <a:schemeClr val="tx2"/>
                </a:solidFill>
              </a:rPr>
              <a:t>final nodes</a:t>
            </a:r>
            <a:r>
              <a:rPr lang="en-US" altLang="en-US" dirty="0" smtClean="0"/>
              <a:t>, </a:t>
            </a:r>
            <a:r>
              <a:rPr lang="en-US" altLang="en-US" i="1" dirty="0" err="1" smtClean="0"/>
              <a:t>N</a:t>
            </a:r>
            <a:r>
              <a:rPr lang="en-US" altLang="en-US" i="1" baseline="-25000" dirty="0" err="1" smtClean="0"/>
              <a:t>f</a:t>
            </a:r>
            <a:r>
              <a:rPr lang="en-US" altLang="en-US" dirty="0" smtClean="0"/>
              <a:t> is not empty</a:t>
            </a:r>
          </a:p>
          <a:p>
            <a:pPr lvl="1"/>
            <a:endParaRPr lang="en-US" altLang="en-US" sz="1800" dirty="0" smtClean="0"/>
          </a:p>
          <a:p>
            <a:r>
              <a:rPr lang="en-US" altLang="en-US" dirty="0" smtClean="0"/>
              <a:t>A set </a:t>
            </a:r>
            <a:r>
              <a:rPr lang="en-US" altLang="en-US" i="1" dirty="0" smtClean="0"/>
              <a:t>E</a:t>
            </a:r>
            <a:r>
              <a:rPr lang="en-US" altLang="en-US" dirty="0" smtClean="0"/>
              <a:t> of </a:t>
            </a:r>
            <a:r>
              <a:rPr lang="en-US" altLang="en-US" u="sng" dirty="0" smtClean="0">
                <a:solidFill>
                  <a:schemeClr val="tx2"/>
                </a:solidFill>
              </a:rPr>
              <a:t>edges</a:t>
            </a:r>
            <a:r>
              <a:rPr lang="en-US" altLang="en-US" dirty="0" smtClean="0"/>
              <a:t>, each edge from one node to another</a:t>
            </a:r>
          </a:p>
          <a:p>
            <a:pPr lvl="1"/>
            <a:r>
              <a:rPr lang="en-US" altLang="en-US" sz="1800" dirty="0" smtClean="0"/>
              <a:t>( </a:t>
            </a:r>
            <a:r>
              <a:rPr lang="en-US" altLang="en-US" sz="1800" i="1" dirty="0" err="1" smtClean="0"/>
              <a:t>n</a:t>
            </a:r>
            <a:r>
              <a:rPr lang="en-US" altLang="en-US" sz="1800" i="1" baseline="-25000" dirty="0" err="1" smtClean="0"/>
              <a:t>i</a:t>
            </a:r>
            <a:r>
              <a:rPr lang="en-US" altLang="en-US" sz="1800" dirty="0" smtClean="0"/>
              <a:t> , </a:t>
            </a:r>
            <a:r>
              <a:rPr lang="en-US" altLang="en-US" sz="1800" i="1" dirty="0" err="1" smtClean="0"/>
              <a:t>n</a:t>
            </a:r>
            <a:r>
              <a:rPr lang="en-US" altLang="en-US" sz="1800" i="1" baseline="-25000" dirty="0" err="1" smtClean="0"/>
              <a:t>j</a:t>
            </a:r>
            <a:r>
              <a:rPr lang="en-US" altLang="en-US" sz="1800" dirty="0" smtClean="0"/>
              <a:t> ), </a:t>
            </a:r>
            <a:r>
              <a:rPr lang="en-US" altLang="en-US" sz="1800" i="1" dirty="0" smtClean="0"/>
              <a:t>i</a:t>
            </a:r>
            <a:r>
              <a:rPr lang="en-US" altLang="en-US" sz="1800" dirty="0" smtClean="0"/>
              <a:t> is </a:t>
            </a:r>
            <a:r>
              <a:rPr lang="en-US" altLang="en-US" sz="1800" dirty="0" smtClean="0">
                <a:solidFill>
                  <a:schemeClr val="tx2"/>
                </a:solidFill>
              </a:rPr>
              <a:t>predecessor</a:t>
            </a:r>
            <a:r>
              <a:rPr lang="en-US" altLang="en-US" sz="1800" dirty="0" smtClean="0"/>
              <a:t>, </a:t>
            </a:r>
            <a:r>
              <a:rPr lang="en-US" altLang="en-US" sz="1800" i="1" dirty="0" smtClean="0"/>
              <a:t>j</a:t>
            </a:r>
            <a:r>
              <a:rPr lang="en-US" altLang="en-US" sz="1800" dirty="0" smtClean="0"/>
              <a:t> is </a:t>
            </a:r>
            <a:r>
              <a:rPr lang="en-US" altLang="en-US" sz="1800" dirty="0" smtClean="0">
                <a:solidFill>
                  <a:schemeClr val="tx2"/>
                </a:solidFill>
              </a:rPr>
              <a:t>successor</a:t>
            </a:r>
          </a:p>
        </p:txBody>
      </p:sp>
    </p:spTree>
    <p:extLst>
      <p:ext uri="{BB962C8B-B14F-4D97-AF65-F5344CB8AC3E}">
        <p14:creationId xmlns:p14="http://schemas.microsoft.com/office/powerpoint/2010/main" val="3182998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Three Example Graphs</a:t>
            </a:r>
          </a:p>
        </p:txBody>
      </p:sp>
      <p:grpSp>
        <p:nvGrpSpPr>
          <p:cNvPr id="17414" name="Group 114"/>
          <p:cNvGrpSpPr>
            <a:grpSpLocks/>
          </p:cNvGrpSpPr>
          <p:nvPr/>
        </p:nvGrpSpPr>
        <p:grpSpPr bwMode="auto">
          <a:xfrm>
            <a:off x="228600" y="1635125"/>
            <a:ext cx="1984375" cy="3794125"/>
            <a:chOff x="101" y="801"/>
            <a:chExt cx="1250" cy="2390"/>
          </a:xfrm>
          <a:solidFill>
            <a:schemeClr val="accent5">
              <a:lumMod val="75000"/>
            </a:schemeClr>
          </a:solidFill>
        </p:grpSpPr>
        <p:sp>
          <p:nvSpPr>
            <p:cNvPr id="17467" name="Oval 5"/>
            <p:cNvSpPr>
              <a:spLocks noChangeArrowheads="1"/>
            </p:cNvSpPr>
            <p:nvPr/>
          </p:nvSpPr>
          <p:spPr bwMode="auto">
            <a:xfrm>
              <a:off x="551" y="1019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68" name="Text Box 4"/>
            <p:cNvSpPr txBox="1">
              <a:spLocks noChangeArrowheads="1"/>
            </p:cNvSpPr>
            <p:nvPr/>
          </p:nvSpPr>
          <p:spPr bwMode="auto">
            <a:xfrm>
              <a:off x="628" y="1042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/>
              <a:r>
                <a:rPr lang="en-US" altLang="en-US">
                  <a:solidFill>
                    <a:schemeClr val="tx1"/>
                  </a:solidFill>
                </a:rPr>
                <a:t>0</a:t>
              </a:r>
            </a:p>
          </p:txBody>
        </p:sp>
        <p:sp>
          <p:nvSpPr>
            <p:cNvPr id="17469" name="Oval 8"/>
            <p:cNvSpPr>
              <a:spLocks noChangeArrowheads="1"/>
            </p:cNvSpPr>
            <p:nvPr/>
          </p:nvSpPr>
          <p:spPr bwMode="auto">
            <a:xfrm>
              <a:off x="1001" y="1957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70" name="Text Box 9"/>
            <p:cNvSpPr txBox="1">
              <a:spLocks noChangeArrowheads="1"/>
            </p:cNvSpPr>
            <p:nvPr/>
          </p:nvSpPr>
          <p:spPr bwMode="auto">
            <a:xfrm>
              <a:off x="1078" y="1980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2</a:t>
              </a:r>
            </a:p>
          </p:txBody>
        </p:sp>
        <p:sp>
          <p:nvSpPr>
            <p:cNvPr id="17471" name="Oval 11"/>
            <p:cNvSpPr>
              <a:spLocks noChangeArrowheads="1"/>
            </p:cNvSpPr>
            <p:nvPr/>
          </p:nvSpPr>
          <p:spPr bwMode="auto">
            <a:xfrm>
              <a:off x="101" y="1957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72" name="Text Box 12"/>
            <p:cNvSpPr txBox="1">
              <a:spLocks noChangeArrowheads="1"/>
            </p:cNvSpPr>
            <p:nvPr/>
          </p:nvSpPr>
          <p:spPr bwMode="auto">
            <a:xfrm>
              <a:off x="178" y="1980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1</a:t>
              </a:r>
            </a:p>
          </p:txBody>
        </p:sp>
        <p:sp>
          <p:nvSpPr>
            <p:cNvPr id="17473" name="Oval 14"/>
            <p:cNvSpPr>
              <a:spLocks noChangeArrowheads="1"/>
            </p:cNvSpPr>
            <p:nvPr/>
          </p:nvSpPr>
          <p:spPr bwMode="auto">
            <a:xfrm>
              <a:off x="551" y="2895"/>
              <a:ext cx="350" cy="296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74" name="Text Box 15"/>
            <p:cNvSpPr txBox="1">
              <a:spLocks noChangeArrowheads="1"/>
            </p:cNvSpPr>
            <p:nvPr/>
          </p:nvSpPr>
          <p:spPr bwMode="auto">
            <a:xfrm>
              <a:off x="628" y="2918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3</a:t>
              </a:r>
            </a:p>
          </p:txBody>
        </p:sp>
        <p:sp>
          <p:nvSpPr>
            <p:cNvPr id="17475" name="Line 19"/>
            <p:cNvSpPr>
              <a:spLocks noChangeShapeType="1"/>
            </p:cNvSpPr>
            <p:nvPr/>
          </p:nvSpPr>
          <p:spPr bwMode="auto">
            <a:xfrm flipH="1">
              <a:off x="360" y="1312"/>
              <a:ext cx="327" cy="67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76" name="Line 22"/>
            <p:cNvSpPr>
              <a:spLocks noChangeShapeType="1"/>
            </p:cNvSpPr>
            <p:nvPr/>
          </p:nvSpPr>
          <p:spPr bwMode="auto">
            <a:xfrm>
              <a:off x="384" y="2239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77" name="Line 27"/>
            <p:cNvSpPr>
              <a:spLocks noChangeShapeType="1"/>
            </p:cNvSpPr>
            <p:nvPr/>
          </p:nvSpPr>
          <p:spPr bwMode="auto">
            <a:xfrm flipH="1">
              <a:off x="756" y="2235"/>
              <a:ext cx="327" cy="67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78" name="Line 28"/>
            <p:cNvSpPr>
              <a:spLocks noChangeShapeType="1"/>
            </p:cNvSpPr>
            <p:nvPr/>
          </p:nvSpPr>
          <p:spPr bwMode="auto">
            <a:xfrm>
              <a:off x="780" y="1317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79" name="Line 29"/>
            <p:cNvSpPr>
              <a:spLocks noChangeShapeType="1"/>
            </p:cNvSpPr>
            <p:nvPr/>
          </p:nvSpPr>
          <p:spPr bwMode="auto">
            <a:xfrm>
              <a:off x="726" y="801"/>
              <a:ext cx="0" cy="202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7415" name="Text Box 109"/>
          <p:cNvSpPr txBox="1">
            <a:spLocks noChangeArrowheads="1"/>
          </p:cNvSpPr>
          <p:nvPr/>
        </p:nvSpPr>
        <p:spPr bwMode="auto">
          <a:xfrm>
            <a:off x="492125" y="5775325"/>
            <a:ext cx="1457325" cy="854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N</a:t>
            </a:r>
            <a:r>
              <a:rPr lang="en-US" altLang="en-US" baseline="-25000">
                <a:solidFill>
                  <a:schemeClr val="tx1"/>
                </a:solidFill>
              </a:rPr>
              <a:t>0</a:t>
            </a:r>
            <a:r>
              <a:rPr lang="en-US" altLang="en-US">
                <a:solidFill>
                  <a:schemeClr val="tx1"/>
                </a:solidFill>
              </a:rPr>
              <a:t> = { 0 }</a:t>
            </a:r>
          </a:p>
          <a:p>
            <a:pPr algn="ctr"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N</a:t>
            </a:r>
            <a:r>
              <a:rPr lang="en-US" altLang="en-US" baseline="-25000">
                <a:solidFill>
                  <a:schemeClr val="tx1"/>
                </a:solidFill>
              </a:rPr>
              <a:t>f</a:t>
            </a:r>
            <a:r>
              <a:rPr lang="en-US" altLang="en-US">
                <a:solidFill>
                  <a:schemeClr val="tx1"/>
                </a:solidFill>
              </a:rPr>
              <a:t> = { 3 }</a:t>
            </a:r>
          </a:p>
        </p:txBody>
      </p:sp>
      <p:grpSp>
        <p:nvGrpSpPr>
          <p:cNvPr id="17416" name="Group 116"/>
          <p:cNvGrpSpPr>
            <a:grpSpLocks/>
          </p:cNvGrpSpPr>
          <p:nvPr/>
        </p:nvGrpSpPr>
        <p:grpSpPr bwMode="auto">
          <a:xfrm>
            <a:off x="7126287" y="1981200"/>
            <a:ext cx="1984375" cy="3448050"/>
            <a:chOff x="4446" y="1019"/>
            <a:chExt cx="1250" cy="2172"/>
          </a:xfrm>
          <a:solidFill>
            <a:schemeClr val="accent5">
              <a:lumMod val="75000"/>
            </a:schemeClr>
          </a:solidFill>
        </p:grpSpPr>
        <p:sp>
          <p:nvSpPr>
            <p:cNvPr id="17455" name="Oval 90"/>
            <p:cNvSpPr>
              <a:spLocks noChangeArrowheads="1"/>
            </p:cNvSpPr>
            <p:nvPr/>
          </p:nvSpPr>
          <p:spPr bwMode="auto">
            <a:xfrm>
              <a:off x="4896" y="1019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56" name="Text Box 91"/>
            <p:cNvSpPr txBox="1">
              <a:spLocks noChangeArrowheads="1"/>
            </p:cNvSpPr>
            <p:nvPr/>
          </p:nvSpPr>
          <p:spPr bwMode="auto">
            <a:xfrm>
              <a:off x="4973" y="1042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0</a:t>
              </a:r>
            </a:p>
          </p:txBody>
        </p:sp>
        <p:sp>
          <p:nvSpPr>
            <p:cNvPr id="17457" name="Oval 93"/>
            <p:cNvSpPr>
              <a:spLocks noChangeArrowheads="1"/>
            </p:cNvSpPr>
            <p:nvPr/>
          </p:nvSpPr>
          <p:spPr bwMode="auto">
            <a:xfrm>
              <a:off x="5346" y="1957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58" name="Text Box 94"/>
            <p:cNvSpPr txBox="1">
              <a:spLocks noChangeArrowheads="1"/>
            </p:cNvSpPr>
            <p:nvPr/>
          </p:nvSpPr>
          <p:spPr bwMode="auto">
            <a:xfrm>
              <a:off x="5423" y="1980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2</a:t>
              </a:r>
            </a:p>
          </p:txBody>
        </p:sp>
        <p:sp>
          <p:nvSpPr>
            <p:cNvPr id="17459" name="Oval 96"/>
            <p:cNvSpPr>
              <a:spLocks noChangeArrowheads="1"/>
            </p:cNvSpPr>
            <p:nvPr/>
          </p:nvSpPr>
          <p:spPr bwMode="auto">
            <a:xfrm>
              <a:off x="4446" y="1957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60" name="Text Box 97"/>
            <p:cNvSpPr txBox="1">
              <a:spLocks noChangeArrowheads="1"/>
            </p:cNvSpPr>
            <p:nvPr/>
          </p:nvSpPr>
          <p:spPr bwMode="auto">
            <a:xfrm>
              <a:off x="4523" y="1980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1</a:t>
              </a:r>
            </a:p>
          </p:txBody>
        </p:sp>
        <p:sp>
          <p:nvSpPr>
            <p:cNvPr id="17461" name="Oval 99"/>
            <p:cNvSpPr>
              <a:spLocks noChangeArrowheads="1"/>
            </p:cNvSpPr>
            <p:nvPr/>
          </p:nvSpPr>
          <p:spPr bwMode="auto">
            <a:xfrm>
              <a:off x="4896" y="2895"/>
              <a:ext cx="350" cy="296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62" name="Text Box 100"/>
            <p:cNvSpPr txBox="1">
              <a:spLocks noChangeArrowheads="1"/>
            </p:cNvSpPr>
            <p:nvPr/>
          </p:nvSpPr>
          <p:spPr bwMode="auto">
            <a:xfrm>
              <a:off x="4973" y="2918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3</a:t>
              </a:r>
            </a:p>
          </p:txBody>
        </p:sp>
        <p:sp>
          <p:nvSpPr>
            <p:cNvPr id="17463" name="Line 101"/>
            <p:cNvSpPr>
              <a:spLocks noChangeShapeType="1"/>
            </p:cNvSpPr>
            <p:nvPr/>
          </p:nvSpPr>
          <p:spPr bwMode="auto">
            <a:xfrm flipH="1">
              <a:off x="4705" y="1312"/>
              <a:ext cx="327" cy="67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64" name="Line 102"/>
            <p:cNvSpPr>
              <a:spLocks noChangeShapeType="1"/>
            </p:cNvSpPr>
            <p:nvPr/>
          </p:nvSpPr>
          <p:spPr bwMode="auto">
            <a:xfrm>
              <a:off x="4729" y="2239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65" name="Line 103"/>
            <p:cNvSpPr>
              <a:spLocks noChangeShapeType="1"/>
            </p:cNvSpPr>
            <p:nvPr/>
          </p:nvSpPr>
          <p:spPr bwMode="auto">
            <a:xfrm flipH="1">
              <a:off x="5101" y="2235"/>
              <a:ext cx="327" cy="67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66" name="Line 104"/>
            <p:cNvSpPr>
              <a:spLocks noChangeShapeType="1"/>
            </p:cNvSpPr>
            <p:nvPr/>
          </p:nvSpPr>
          <p:spPr bwMode="auto">
            <a:xfrm>
              <a:off x="5125" y="1317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7417" name="Text Box 110"/>
          <p:cNvSpPr txBox="1">
            <a:spLocks noChangeArrowheads="1"/>
          </p:cNvSpPr>
          <p:nvPr/>
        </p:nvSpPr>
        <p:spPr bwMode="auto">
          <a:xfrm>
            <a:off x="7389812" y="5775325"/>
            <a:ext cx="1457325" cy="854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N</a:t>
            </a:r>
            <a:r>
              <a:rPr lang="en-US" altLang="en-US" baseline="-25000">
                <a:solidFill>
                  <a:schemeClr val="tx1"/>
                </a:solidFill>
              </a:rPr>
              <a:t>0</a:t>
            </a:r>
            <a:r>
              <a:rPr lang="en-US" altLang="en-US">
                <a:solidFill>
                  <a:schemeClr val="tx1"/>
                </a:solidFill>
              </a:rPr>
              <a:t> = { }</a:t>
            </a:r>
          </a:p>
          <a:p>
            <a:pPr algn="ctr"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N</a:t>
            </a:r>
            <a:r>
              <a:rPr lang="en-US" altLang="en-US" baseline="-25000">
                <a:solidFill>
                  <a:schemeClr val="tx1"/>
                </a:solidFill>
              </a:rPr>
              <a:t>f</a:t>
            </a:r>
            <a:r>
              <a:rPr lang="en-US" altLang="en-US">
                <a:solidFill>
                  <a:schemeClr val="tx1"/>
                </a:solidFill>
              </a:rPr>
              <a:t> = { 3 }</a:t>
            </a:r>
          </a:p>
        </p:txBody>
      </p:sp>
      <p:grpSp>
        <p:nvGrpSpPr>
          <p:cNvPr id="17418" name="Group 115"/>
          <p:cNvGrpSpPr>
            <a:grpSpLocks/>
          </p:cNvGrpSpPr>
          <p:nvPr/>
        </p:nvGrpSpPr>
        <p:grpSpPr bwMode="auto">
          <a:xfrm>
            <a:off x="2432050" y="1630362"/>
            <a:ext cx="4475162" cy="3798888"/>
            <a:chOff x="1489" y="798"/>
            <a:chExt cx="2819" cy="2393"/>
          </a:xfrm>
          <a:solidFill>
            <a:schemeClr val="accent5">
              <a:lumMod val="75000"/>
            </a:schemeClr>
          </a:solidFill>
        </p:grpSpPr>
        <p:sp>
          <p:nvSpPr>
            <p:cNvPr id="17420" name="Oval 78"/>
            <p:cNvSpPr>
              <a:spLocks noChangeArrowheads="1"/>
            </p:cNvSpPr>
            <p:nvPr/>
          </p:nvSpPr>
          <p:spPr bwMode="auto">
            <a:xfrm>
              <a:off x="3548" y="2895"/>
              <a:ext cx="350" cy="296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21" name="Text Box 79"/>
            <p:cNvSpPr txBox="1">
              <a:spLocks noChangeArrowheads="1"/>
            </p:cNvSpPr>
            <p:nvPr/>
          </p:nvSpPr>
          <p:spPr bwMode="auto">
            <a:xfrm>
              <a:off x="3625" y="2918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9</a:t>
              </a:r>
            </a:p>
          </p:txBody>
        </p:sp>
        <p:sp>
          <p:nvSpPr>
            <p:cNvPr id="17422" name="Oval 31"/>
            <p:cNvSpPr>
              <a:spLocks noChangeArrowheads="1"/>
            </p:cNvSpPr>
            <p:nvPr/>
          </p:nvSpPr>
          <p:spPr bwMode="auto">
            <a:xfrm>
              <a:off x="1899" y="1016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23" name="Text Box 32"/>
            <p:cNvSpPr txBox="1">
              <a:spLocks noChangeArrowheads="1"/>
            </p:cNvSpPr>
            <p:nvPr/>
          </p:nvSpPr>
          <p:spPr bwMode="auto">
            <a:xfrm>
              <a:off x="1976" y="1039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0</a:t>
              </a:r>
            </a:p>
          </p:txBody>
        </p:sp>
        <p:sp>
          <p:nvSpPr>
            <p:cNvPr id="17424" name="Oval 34"/>
            <p:cNvSpPr>
              <a:spLocks noChangeArrowheads="1"/>
            </p:cNvSpPr>
            <p:nvPr/>
          </p:nvSpPr>
          <p:spPr bwMode="auto">
            <a:xfrm>
              <a:off x="2309" y="1954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25" name="Text Box 35"/>
            <p:cNvSpPr txBox="1">
              <a:spLocks noChangeArrowheads="1"/>
            </p:cNvSpPr>
            <p:nvPr/>
          </p:nvSpPr>
          <p:spPr bwMode="auto">
            <a:xfrm>
              <a:off x="2386" y="1977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4</a:t>
              </a:r>
            </a:p>
          </p:txBody>
        </p:sp>
        <p:sp>
          <p:nvSpPr>
            <p:cNvPr id="17426" name="Oval 37"/>
            <p:cNvSpPr>
              <a:spLocks noChangeArrowheads="1"/>
            </p:cNvSpPr>
            <p:nvPr/>
          </p:nvSpPr>
          <p:spPr bwMode="auto">
            <a:xfrm>
              <a:off x="1489" y="1954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27" name="Text Box 38"/>
            <p:cNvSpPr txBox="1">
              <a:spLocks noChangeArrowheads="1"/>
            </p:cNvSpPr>
            <p:nvPr/>
          </p:nvSpPr>
          <p:spPr bwMode="auto">
            <a:xfrm>
              <a:off x="1566" y="1977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3</a:t>
              </a:r>
            </a:p>
          </p:txBody>
        </p:sp>
        <p:sp>
          <p:nvSpPr>
            <p:cNvPr id="17428" name="Oval 40"/>
            <p:cNvSpPr>
              <a:spLocks noChangeArrowheads="1"/>
            </p:cNvSpPr>
            <p:nvPr/>
          </p:nvSpPr>
          <p:spPr bwMode="auto">
            <a:xfrm>
              <a:off x="1899" y="2892"/>
              <a:ext cx="350" cy="296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29" name="Text Box 41"/>
            <p:cNvSpPr txBox="1">
              <a:spLocks noChangeArrowheads="1"/>
            </p:cNvSpPr>
            <p:nvPr/>
          </p:nvSpPr>
          <p:spPr bwMode="auto">
            <a:xfrm>
              <a:off x="1976" y="2915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7</a:t>
              </a:r>
            </a:p>
          </p:txBody>
        </p:sp>
        <p:sp>
          <p:nvSpPr>
            <p:cNvPr id="17430" name="Line 42"/>
            <p:cNvSpPr>
              <a:spLocks noChangeShapeType="1"/>
            </p:cNvSpPr>
            <p:nvPr/>
          </p:nvSpPr>
          <p:spPr bwMode="auto">
            <a:xfrm flipH="1">
              <a:off x="1708" y="1309"/>
              <a:ext cx="327" cy="67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31" name="Line 43"/>
            <p:cNvSpPr>
              <a:spLocks noChangeShapeType="1"/>
            </p:cNvSpPr>
            <p:nvPr/>
          </p:nvSpPr>
          <p:spPr bwMode="auto">
            <a:xfrm>
              <a:off x="1732" y="2236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32" name="Line 44"/>
            <p:cNvSpPr>
              <a:spLocks noChangeShapeType="1"/>
            </p:cNvSpPr>
            <p:nvPr/>
          </p:nvSpPr>
          <p:spPr bwMode="auto">
            <a:xfrm flipH="1">
              <a:off x="2104" y="2232"/>
              <a:ext cx="327" cy="67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33" name="Line 45"/>
            <p:cNvSpPr>
              <a:spLocks noChangeShapeType="1"/>
            </p:cNvSpPr>
            <p:nvPr/>
          </p:nvSpPr>
          <p:spPr bwMode="auto">
            <a:xfrm>
              <a:off x="2128" y="1314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34" name="Line 46"/>
            <p:cNvSpPr>
              <a:spLocks noChangeShapeType="1"/>
            </p:cNvSpPr>
            <p:nvPr/>
          </p:nvSpPr>
          <p:spPr bwMode="auto">
            <a:xfrm>
              <a:off x="2074" y="798"/>
              <a:ext cx="0" cy="202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35" name="Oval 49"/>
            <p:cNvSpPr>
              <a:spLocks noChangeArrowheads="1"/>
            </p:cNvSpPr>
            <p:nvPr/>
          </p:nvSpPr>
          <p:spPr bwMode="auto">
            <a:xfrm>
              <a:off x="2725" y="1018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36" name="Text Box 50"/>
            <p:cNvSpPr txBox="1">
              <a:spLocks noChangeArrowheads="1"/>
            </p:cNvSpPr>
            <p:nvPr/>
          </p:nvSpPr>
          <p:spPr bwMode="auto">
            <a:xfrm>
              <a:off x="2802" y="1041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1</a:t>
              </a:r>
            </a:p>
          </p:txBody>
        </p:sp>
        <p:sp>
          <p:nvSpPr>
            <p:cNvPr id="17437" name="Oval 52"/>
            <p:cNvSpPr>
              <a:spLocks noChangeArrowheads="1"/>
            </p:cNvSpPr>
            <p:nvPr/>
          </p:nvSpPr>
          <p:spPr bwMode="auto">
            <a:xfrm>
              <a:off x="3135" y="1956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38" name="Text Box 53"/>
            <p:cNvSpPr txBox="1">
              <a:spLocks noChangeArrowheads="1"/>
            </p:cNvSpPr>
            <p:nvPr/>
          </p:nvSpPr>
          <p:spPr bwMode="auto">
            <a:xfrm>
              <a:off x="3212" y="1979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5</a:t>
              </a:r>
            </a:p>
          </p:txBody>
        </p:sp>
        <p:sp>
          <p:nvSpPr>
            <p:cNvPr id="17439" name="Oval 58"/>
            <p:cNvSpPr>
              <a:spLocks noChangeArrowheads="1"/>
            </p:cNvSpPr>
            <p:nvPr/>
          </p:nvSpPr>
          <p:spPr bwMode="auto">
            <a:xfrm>
              <a:off x="2725" y="2894"/>
              <a:ext cx="350" cy="296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40" name="Text Box 59"/>
            <p:cNvSpPr txBox="1">
              <a:spLocks noChangeArrowheads="1"/>
            </p:cNvSpPr>
            <p:nvPr/>
          </p:nvSpPr>
          <p:spPr bwMode="auto">
            <a:xfrm>
              <a:off x="2802" y="2917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8</a:t>
              </a:r>
            </a:p>
          </p:txBody>
        </p:sp>
        <p:sp>
          <p:nvSpPr>
            <p:cNvPr id="17441" name="Line 61"/>
            <p:cNvSpPr>
              <a:spLocks noChangeShapeType="1"/>
            </p:cNvSpPr>
            <p:nvPr/>
          </p:nvSpPr>
          <p:spPr bwMode="auto">
            <a:xfrm>
              <a:off x="2592" y="2238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42" name="Line 62"/>
            <p:cNvSpPr>
              <a:spLocks noChangeShapeType="1"/>
            </p:cNvSpPr>
            <p:nvPr/>
          </p:nvSpPr>
          <p:spPr bwMode="auto">
            <a:xfrm flipH="1">
              <a:off x="2972" y="2234"/>
              <a:ext cx="327" cy="67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43" name="Line 63"/>
            <p:cNvSpPr>
              <a:spLocks noChangeShapeType="1"/>
            </p:cNvSpPr>
            <p:nvPr/>
          </p:nvSpPr>
          <p:spPr bwMode="auto">
            <a:xfrm>
              <a:off x="2957" y="1316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44" name="Line 64"/>
            <p:cNvSpPr>
              <a:spLocks noChangeShapeType="1"/>
            </p:cNvSpPr>
            <p:nvPr/>
          </p:nvSpPr>
          <p:spPr bwMode="auto">
            <a:xfrm>
              <a:off x="2900" y="800"/>
              <a:ext cx="0" cy="202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45" name="Oval 69"/>
            <p:cNvSpPr>
              <a:spLocks noChangeArrowheads="1"/>
            </p:cNvSpPr>
            <p:nvPr/>
          </p:nvSpPr>
          <p:spPr bwMode="auto">
            <a:xfrm>
              <a:off x="3548" y="1019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46" name="Text Box 70"/>
            <p:cNvSpPr txBox="1">
              <a:spLocks noChangeArrowheads="1"/>
            </p:cNvSpPr>
            <p:nvPr/>
          </p:nvSpPr>
          <p:spPr bwMode="auto">
            <a:xfrm>
              <a:off x="3625" y="1042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2</a:t>
              </a:r>
            </a:p>
          </p:txBody>
        </p:sp>
        <p:sp>
          <p:nvSpPr>
            <p:cNvPr id="17447" name="Oval 72"/>
            <p:cNvSpPr>
              <a:spLocks noChangeArrowheads="1"/>
            </p:cNvSpPr>
            <p:nvPr/>
          </p:nvSpPr>
          <p:spPr bwMode="auto">
            <a:xfrm>
              <a:off x="3958" y="1957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17448" name="Text Box 73"/>
            <p:cNvSpPr txBox="1">
              <a:spLocks noChangeArrowheads="1"/>
            </p:cNvSpPr>
            <p:nvPr/>
          </p:nvSpPr>
          <p:spPr bwMode="auto">
            <a:xfrm>
              <a:off x="4035" y="1980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6</a:t>
              </a:r>
            </a:p>
          </p:txBody>
        </p:sp>
        <p:sp>
          <p:nvSpPr>
            <p:cNvPr id="17449" name="Line 80"/>
            <p:cNvSpPr>
              <a:spLocks noChangeShapeType="1"/>
            </p:cNvSpPr>
            <p:nvPr/>
          </p:nvSpPr>
          <p:spPr bwMode="auto">
            <a:xfrm flipH="1">
              <a:off x="3339" y="1312"/>
              <a:ext cx="327" cy="67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50" name="Line 81"/>
            <p:cNvSpPr>
              <a:spLocks noChangeShapeType="1"/>
            </p:cNvSpPr>
            <p:nvPr/>
          </p:nvSpPr>
          <p:spPr bwMode="auto">
            <a:xfrm>
              <a:off x="3426" y="2255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51" name="Line 82"/>
            <p:cNvSpPr>
              <a:spLocks noChangeShapeType="1"/>
            </p:cNvSpPr>
            <p:nvPr/>
          </p:nvSpPr>
          <p:spPr bwMode="auto">
            <a:xfrm flipH="1">
              <a:off x="3774" y="2266"/>
              <a:ext cx="327" cy="67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52" name="Line 83"/>
            <p:cNvSpPr>
              <a:spLocks noChangeShapeType="1"/>
            </p:cNvSpPr>
            <p:nvPr/>
          </p:nvSpPr>
          <p:spPr bwMode="auto">
            <a:xfrm>
              <a:off x="3782" y="1317"/>
              <a:ext cx="280" cy="66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53" name="Line 88"/>
            <p:cNvSpPr>
              <a:spLocks noChangeShapeType="1"/>
            </p:cNvSpPr>
            <p:nvPr/>
          </p:nvSpPr>
          <p:spPr bwMode="auto">
            <a:xfrm flipH="1">
              <a:off x="2545" y="1319"/>
              <a:ext cx="296" cy="63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54" name="Line 105"/>
            <p:cNvSpPr>
              <a:spLocks noChangeShapeType="1"/>
            </p:cNvSpPr>
            <p:nvPr/>
          </p:nvSpPr>
          <p:spPr bwMode="auto">
            <a:xfrm>
              <a:off x="3723" y="806"/>
              <a:ext cx="0" cy="202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7419" name="Text Box 111"/>
          <p:cNvSpPr txBox="1">
            <a:spLocks noChangeArrowheads="1"/>
          </p:cNvSpPr>
          <p:nvPr/>
        </p:nvSpPr>
        <p:spPr bwMode="auto">
          <a:xfrm>
            <a:off x="3546475" y="5775325"/>
            <a:ext cx="2247900" cy="854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N</a:t>
            </a:r>
            <a:r>
              <a:rPr lang="en-US" altLang="en-US" baseline="-25000">
                <a:solidFill>
                  <a:schemeClr val="tx1"/>
                </a:solidFill>
              </a:rPr>
              <a:t>0</a:t>
            </a:r>
            <a:r>
              <a:rPr lang="en-US" altLang="en-US">
                <a:solidFill>
                  <a:schemeClr val="tx1"/>
                </a:solidFill>
              </a:rPr>
              <a:t> = { 0, 1, 2 }</a:t>
            </a:r>
          </a:p>
          <a:p>
            <a:pPr algn="ctr"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N</a:t>
            </a:r>
            <a:r>
              <a:rPr lang="en-US" altLang="en-US" baseline="-25000">
                <a:solidFill>
                  <a:schemeClr val="tx1"/>
                </a:solidFill>
              </a:rPr>
              <a:t>f</a:t>
            </a:r>
            <a:r>
              <a:rPr lang="en-US" altLang="en-US">
                <a:solidFill>
                  <a:schemeClr val="tx1"/>
                </a:solidFill>
              </a:rPr>
              <a:t> = { 7, 8, 9 }</a:t>
            </a:r>
          </a:p>
        </p:txBody>
      </p:sp>
      <p:sp>
        <p:nvSpPr>
          <p:cNvPr id="17481" name="AutoShape 73"/>
          <p:cNvSpPr>
            <a:spLocks noChangeArrowheads="1"/>
          </p:cNvSpPr>
          <p:nvPr/>
        </p:nvSpPr>
        <p:spPr bwMode="auto">
          <a:xfrm>
            <a:off x="7278687" y="2817812"/>
            <a:ext cx="1798638" cy="1608138"/>
          </a:xfrm>
          <a:prstGeom prst="irregularSeal2">
            <a:avLst/>
          </a:prstGeom>
          <a:solidFill>
            <a:schemeClr val="folHlink"/>
          </a:solidFill>
          <a:ln w="28575">
            <a:solidFill>
              <a:schemeClr val="hlink"/>
            </a:solidFill>
            <a:miter lim="800000"/>
            <a:headEnd type="none" w="sm" len="sm"/>
            <a:tailEnd type="none" w="sm" len="sm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Not a</a:t>
            </a:r>
          </a:p>
          <a:p>
            <a:pPr algn="ctr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valid</a:t>
            </a:r>
          </a:p>
          <a:p>
            <a:pPr algn="ctr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graph</a:t>
            </a:r>
          </a:p>
        </p:txBody>
      </p:sp>
    </p:spTree>
    <p:extLst>
      <p:ext uri="{BB962C8B-B14F-4D97-AF65-F5344CB8AC3E}">
        <p14:creationId xmlns:p14="http://schemas.microsoft.com/office/powerpoint/2010/main" val="402854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174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81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Paths in Graphs</a:t>
            </a:r>
          </a:p>
        </p:txBody>
      </p:sp>
      <p:sp>
        <p:nvSpPr>
          <p:cNvPr id="18438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000" u="sng" dirty="0" smtClean="0">
                <a:solidFill>
                  <a:schemeClr val="tx2"/>
                </a:solidFill>
              </a:rPr>
              <a:t>Path</a:t>
            </a:r>
            <a:r>
              <a:rPr lang="en-US" altLang="en-US" sz="2000" dirty="0" smtClean="0"/>
              <a:t>: A sequence of nodes – [n</a:t>
            </a:r>
            <a:r>
              <a:rPr lang="en-US" altLang="en-US" sz="2000" baseline="-25000" dirty="0" smtClean="0"/>
              <a:t>1</a:t>
            </a:r>
            <a:r>
              <a:rPr lang="en-US" altLang="en-US" sz="2000" dirty="0" smtClean="0"/>
              <a:t>, n</a:t>
            </a:r>
            <a:r>
              <a:rPr lang="en-US" altLang="en-US" sz="2000" baseline="-25000" dirty="0" smtClean="0"/>
              <a:t>2</a:t>
            </a:r>
            <a:r>
              <a:rPr lang="en-US" altLang="en-US" sz="2000" dirty="0" smtClean="0"/>
              <a:t>, …, </a:t>
            </a:r>
            <a:r>
              <a:rPr lang="en-US" altLang="en-US" sz="2000" dirty="0" err="1" smtClean="0"/>
              <a:t>n</a:t>
            </a:r>
            <a:r>
              <a:rPr lang="en-US" altLang="en-US" sz="2000" baseline="-25000" dirty="0" err="1" smtClean="0"/>
              <a:t>M</a:t>
            </a:r>
            <a:r>
              <a:rPr lang="en-US" altLang="en-US" sz="2000" dirty="0" smtClean="0"/>
              <a:t>]</a:t>
            </a:r>
          </a:p>
          <a:p>
            <a:pPr lvl="1"/>
            <a:r>
              <a:rPr lang="en-US" altLang="en-US" sz="1400" dirty="0" smtClean="0"/>
              <a:t>Each pair of nodes is an edge</a:t>
            </a:r>
          </a:p>
          <a:p>
            <a:r>
              <a:rPr lang="en-US" altLang="en-US" sz="2000" u="sng" dirty="0" smtClean="0">
                <a:solidFill>
                  <a:schemeClr val="tx2"/>
                </a:solidFill>
              </a:rPr>
              <a:t>Length</a:t>
            </a:r>
            <a:r>
              <a:rPr lang="en-US" altLang="en-US" sz="2000" dirty="0" smtClean="0"/>
              <a:t>: The number of edges</a:t>
            </a:r>
          </a:p>
          <a:p>
            <a:pPr lvl="1"/>
            <a:r>
              <a:rPr lang="en-US" altLang="en-US" sz="1400" dirty="0" smtClean="0"/>
              <a:t>A single node is a path of length 0</a:t>
            </a:r>
          </a:p>
          <a:p>
            <a:r>
              <a:rPr lang="en-US" altLang="en-US" sz="2000" u="sng" dirty="0" err="1" smtClean="0">
                <a:solidFill>
                  <a:schemeClr val="tx2"/>
                </a:solidFill>
              </a:rPr>
              <a:t>Subpath</a:t>
            </a:r>
            <a:r>
              <a:rPr lang="en-US" altLang="en-US" sz="2000" dirty="0" smtClean="0"/>
              <a:t>: A subsequence of nodes in </a:t>
            </a:r>
            <a:r>
              <a:rPr lang="en-US" altLang="en-US" sz="2000" i="1" dirty="0" smtClean="0"/>
              <a:t>p</a:t>
            </a:r>
            <a:r>
              <a:rPr lang="en-US" altLang="en-US" sz="2000" dirty="0" smtClean="0"/>
              <a:t> is a </a:t>
            </a:r>
            <a:r>
              <a:rPr lang="en-US" altLang="en-US" sz="2000" dirty="0" err="1" smtClean="0"/>
              <a:t>subpath</a:t>
            </a:r>
            <a:r>
              <a:rPr lang="en-US" altLang="en-US" sz="2000" dirty="0" smtClean="0"/>
              <a:t> of </a:t>
            </a:r>
            <a:r>
              <a:rPr lang="en-US" altLang="en-US" sz="2000" i="1" dirty="0" smtClean="0"/>
              <a:t>p</a:t>
            </a:r>
          </a:p>
          <a:p>
            <a:r>
              <a:rPr lang="en-US" altLang="en-US" sz="2000" u="sng" dirty="0" smtClean="0">
                <a:solidFill>
                  <a:schemeClr val="tx2"/>
                </a:solidFill>
              </a:rPr>
              <a:t>Reach</a:t>
            </a:r>
            <a:r>
              <a:rPr lang="en-US" altLang="en-US" sz="2000" dirty="0" smtClean="0"/>
              <a:t> (</a:t>
            </a:r>
            <a:r>
              <a:rPr lang="en-US" altLang="en-US" sz="2000" i="1" u="sng" dirty="0" smtClean="0"/>
              <a:t>n</a:t>
            </a:r>
            <a:r>
              <a:rPr lang="en-US" altLang="en-US" sz="2000" dirty="0" smtClean="0"/>
              <a:t>): Subgraph that can be reached from </a:t>
            </a:r>
            <a:r>
              <a:rPr lang="en-US" altLang="en-US" sz="2000" i="1" dirty="0" smtClean="0"/>
              <a:t>n</a:t>
            </a:r>
          </a:p>
        </p:txBody>
      </p:sp>
      <p:grpSp>
        <p:nvGrpSpPr>
          <p:cNvPr id="2" name="Group 55"/>
          <p:cNvGrpSpPr>
            <a:grpSpLocks/>
          </p:cNvGrpSpPr>
          <p:nvPr/>
        </p:nvGrpSpPr>
        <p:grpSpPr bwMode="auto">
          <a:xfrm>
            <a:off x="152400" y="3813175"/>
            <a:ext cx="4475163" cy="2892425"/>
            <a:chOff x="244" y="2197"/>
            <a:chExt cx="2819" cy="1822"/>
          </a:xfrm>
          <a:solidFill>
            <a:schemeClr val="accent5">
              <a:lumMod val="75000"/>
            </a:schemeClr>
          </a:solidFill>
        </p:grpSpPr>
        <p:sp>
          <p:nvSpPr>
            <p:cNvPr id="18442" name="Line 15"/>
            <p:cNvSpPr>
              <a:spLocks noChangeShapeType="1"/>
            </p:cNvSpPr>
            <p:nvPr/>
          </p:nvSpPr>
          <p:spPr bwMode="auto">
            <a:xfrm flipH="1">
              <a:off x="463" y="2641"/>
              <a:ext cx="239" cy="401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43" name="Line 16"/>
            <p:cNvSpPr>
              <a:spLocks noChangeShapeType="1"/>
            </p:cNvSpPr>
            <p:nvPr/>
          </p:nvSpPr>
          <p:spPr bwMode="auto">
            <a:xfrm>
              <a:off x="509" y="3338"/>
              <a:ext cx="258" cy="394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44" name="Line 17"/>
            <p:cNvSpPr>
              <a:spLocks noChangeShapeType="1"/>
            </p:cNvSpPr>
            <p:nvPr/>
          </p:nvSpPr>
          <p:spPr bwMode="auto">
            <a:xfrm flipH="1">
              <a:off x="859" y="3292"/>
              <a:ext cx="239" cy="44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45" name="Line 18"/>
            <p:cNvSpPr>
              <a:spLocks noChangeShapeType="1"/>
            </p:cNvSpPr>
            <p:nvPr/>
          </p:nvSpPr>
          <p:spPr bwMode="auto">
            <a:xfrm>
              <a:off x="939" y="2646"/>
              <a:ext cx="188" cy="432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46" name="Line 19"/>
            <p:cNvSpPr>
              <a:spLocks noChangeShapeType="1"/>
            </p:cNvSpPr>
            <p:nvPr/>
          </p:nvSpPr>
          <p:spPr bwMode="auto">
            <a:xfrm>
              <a:off x="829" y="2202"/>
              <a:ext cx="0" cy="16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18447" name="Group 50"/>
            <p:cNvGrpSpPr>
              <a:grpSpLocks/>
            </p:cNvGrpSpPr>
            <p:nvPr/>
          </p:nvGrpSpPr>
          <p:grpSpPr bwMode="auto">
            <a:xfrm>
              <a:off x="654" y="3720"/>
              <a:ext cx="1999" cy="299"/>
              <a:chOff x="654" y="3720"/>
              <a:chExt cx="1999" cy="299"/>
            </a:xfrm>
            <a:grpFill/>
          </p:grpSpPr>
          <p:grpSp>
            <p:nvGrpSpPr>
              <p:cNvPr id="18481" name="Group 42"/>
              <p:cNvGrpSpPr>
                <a:grpSpLocks/>
              </p:cNvGrpSpPr>
              <p:nvPr/>
            </p:nvGrpSpPr>
            <p:grpSpPr bwMode="auto">
              <a:xfrm>
                <a:off x="2303" y="3723"/>
                <a:ext cx="350" cy="296"/>
                <a:chOff x="2303" y="3723"/>
                <a:chExt cx="350" cy="296"/>
              </a:xfrm>
              <a:grpFill/>
            </p:grpSpPr>
            <p:sp>
              <p:nvSpPr>
                <p:cNvPr id="18488" name="Oval 5"/>
                <p:cNvSpPr>
                  <a:spLocks noChangeArrowheads="1"/>
                </p:cNvSpPr>
                <p:nvPr/>
              </p:nvSpPr>
              <p:spPr bwMode="auto">
                <a:xfrm>
                  <a:off x="2303" y="3723"/>
                  <a:ext cx="350" cy="296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89" name="Text Box 6"/>
                <p:cNvSpPr txBox="1">
                  <a:spLocks noChangeArrowheads="1"/>
                </p:cNvSpPr>
                <p:nvPr/>
              </p:nvSpPr>
              <p:spPr bwMode="auto">
                <a:xfrm>
                  <a:off x="2380" y="3746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9</a:t>
                  </a:r>
                </a:p>
              </p:txBody>
            </p:sp>
          </p:grpSp>
          <p:grpSp>
            <p:nvGrpSpPr>
              <p:cNvPr id="18482" name="Group 40"/>
              <p:cNvGrpSpPr>
                <a:grpSpLocks/>
              </p:cNvGrpSpPr>
              <p:nvPr/>
            </p:nvGrpSpPr>
            <p:grpSpPr bwMode="auto">
              <a:xfrm>
                <a:off x="654" y="3720"/>
                <a:ext cx="350" cy="296"/>
                <a:chOff x="654" y="3720"/>
                <a:chExt cx="350" cy="296"/>
              </a:xfrm>
              <a:grpFill/>
            </p:grpSpPr>
            <p:sp>
              <p:nvSpPr>
                <p:cNvPr id="18486" name="Oval 13"/>
                <p:cNvSpPr>
                  <a:spLocks noChangeArrowheads="1"/>
                </p:cNvSpPr>
                <p:nvPr/>
              </p:nvSpPr>
              <p:spPr bwMode="auto">
                <a:xfrm>
                  <a:off x="654" y="3720"/>
                  <a:ext cx="350" cy="296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87" name="Text Box 14"/>
                <p:cNvSpPr txBox="1">
                  <a:spLocks noChangeArrowheads="1"/>
                </p:cNvSpPr>
                <p:nvPr/>
              </p:nvSpPr>
              <p:spPr bwMode="auto">
                <a:xfrm>
                  <a:off x="731" y="3743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7</a:t>
                  </a:r>
                </a:p>
              </p:txBody>
            </p:sp>
          </p:grpSp>
          <p:grpSp>
            <p:nvGrpSpPr>
              <p:cNvPr id="18483" name="Group 41"/>
              <p:cNvGrpSpPr>
                <a:grpSpLocks/>
              </p:cNvGrpSpPr>
              <p:nvPr/>
            </p:nvGrpSpPr>
            <p:grpSpPr bwMode="auto">
              <a:xfrm>
                <a:off x="1478" y="3722"/>
                <a:ext cx="350" cy="296"/>
                <a:chOff x="1480" y="3722"/>
                <a:chExt cx="350" cy="296"/>
              </a:xfrm>
              <a:grpFill/>
            </p:grpSpPr>
            <p:sp>
              <p:nvSpPr>
                <p:cNvPr id="18484" name="Oval 24"/>
                <p:cNvSpPr>
                  <a:spLocks noChangeArrowheads="1"/>
                </p:cNvSpPr>
                <p:nvPr/>
              </p:nvSpPr>
              <p:spPr bwMode="auto">
                <a:xfrm>
                  <a:off x="1480" y="3722"/>
                  <a:ext cx="350" cy="296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85" name="Text Box 25"/>
                <p:cNvSpPr txBox="1">
                  <a:spLocks noChangeArrowheads="1"/>
                </p:cNvSpPr>
                <p:nvPr/>
              </p:nvSpPr>
              <p:spPr bwMode="auto">
                <a:xfrm>
                  <a:off x="1557" y="3745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8</a:t>
                  </a:r>
                </a:p>
              </p:txBody>
            </p:sp>
          </p:grpSp>
        </p:grpSp>
        <p:sp>
          <p:nvSpPr>
            <p:cNvPr id="18448" name="Line 26"/>
            <p:cNvSpPr>
              <a:spLocks noChangeShapeType="1"/>
            </p:cNvSpPr>
            <p:nvPr/>
          </p:nvSpPr>
          <p:spPr bwMode="auto">
            <a:xfrm>
              <a:off x="1343" y="3318"/>
              <a:ext cx="236" cy="424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49" name="Line 27"/>
            <p:cNvSpPr>
              <a:spLocks noChangeShapeType="1"/>
            </p:cNvSpPr>
            <p:nvPr/>
          </p:nvSpPr>
          <p:spPr bwMode="auto">
            <a:xfrm flipH="1">
              <a:off x="1734" y="3330"/>
              <a:ext cx="223" cy="409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arrow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50" name="Line 28"/>
            <p:cNvSpPr>
              <a:spLocks noChangeShapeType="1"/>
            </p:cNvSpPr>
            <p:nvPr/>
          </p:nvSpPr>
          <p:spPr bwMode="auto">
            <a:xfrm>
              <a:off x="1768" y="2640"/>
              <a:ext cx="212" cy="440"/>
            </a:xfrm>
            <a:prstGeom prst="line">
              <a:avLst/>
            </a:prstGeom>
            <a:grpFill/>
            <a:ln w="38100">
              <a:solidFill>
                <a:schemeClr val="tx1"/>
              </a:solidFill>
              <a:round/>
              <a:headEnd type="arrow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51" name="Line 29"/>
            <p:cNvSpPr>
              <a:spLocks noChangeShapeType="1"/>
            </p:cNvSpPr>
            <p:nvPr/>
          </p:nvSpPr>
          <p:spPr bwMode="auto">
            <a:xfrm>
              <a:off x="1655" y="2197"/>
              <a:ext cx="0" cy="173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18452" name="Group 52"/>
            <p:cNvGrpSpPr>
              <a:grpSpLocks/>
            </p:cNvGrpSpPr>
            <p:nvPr/>
          </p:nvGrpSpPr>
          <p:grpSpPr bwMode="auto">
            <a:xfrm>
              <a:off x="654" y="2376"/>
              <a:ext cx="1999" cy="299"/>
              <a:chOff x="654" y="2376"/>
              <a:chExt cx="1999" cy="299"/>
            </a:xfrm>
            <a:grpFill/>
          </p:grpSpPr>
          <p:grpSp>
            <p:nvGrpSpPr>
              <p:cNvPr id="18472" name="Group 47"/>
              <p:cNvGrpSpPr>
                <a:grpSpLocks/>
              </p:cNvGrpSpPr>
              <p:nvPr/>
            </p:nvGrpSpPr>
            <p:grpSpPr bwMode="auto">
              <a:xfrm>
                <a:off x="654" y="2376"/>
                <a:ext cx="350" cy="296"/>
                <a:chOff x="654" y="1844"/>
                <a:chExt cx="350" cy="296"/>
              </a:xfrm>
              <a:grpFill/>
            </p:grpSpPr>
            <p:sp>
              <p:nvSpPr>
                <p:cNvPr id="18479" name="Oval 7"/>
                <p:cNvSpPr>
                  <a:spLocks noChangeArrowheads="1"/>
                </p:cNvSpPr>
                <p:nvPr/>
              </p:nvSpPr>
              <p:spPr bwMode="auto">
                <a:xfrm>
                  <a:off x="654" y="184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80" name="Text Box 8"/>
                <p:cNvSpPr txBox="1">
                  <a:spLocks noChangeArrowheads="1"/>
                </p:cNvSpPr>
                <p:nvPr/>
              </p:nvSpPr>
              <p:spPr bwMode="auto">
                <a:xfrm>
                  <a:off x="731" y="186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0</a:t>
                  </a:r>
                </a:p>
              </p:txBody>
            </p:sp>
          </p:grpSp>
          <p:grpSp>
            <p:nvGrpSpPr>
              <p:cNvPr id="18473" name="Group 48"/>
              <p:cNvGrpSpPr>
                <a:grpSpLocks/>
              </p:cNvGrpSpPr>
              <p:nvPr/>
            </p:nvGrpSpPr>
            <p:grpSpPr bwMode="auto">
              <a:xfrm>
                <a:off x="1478" y="2378"/>
                <a:ext cx="350" cy="296"/>
                <a:chOff x="1480" y="1846"/>
                <a:chExt cx="350" cy="296"/>
              </a:xfrm>
              <a:grpFill/>
            </p:grpSpPr>
            <p:sp>
              <p:nvSpPr>
                <p:cNvPr id="18477" name="Oval 20"/>
                <p:cNvSpPr>
                  <a:spLocks noChangeArrowheads="1"/>
                </p:cNvSpPr>
                <p:nvPr/>
              </p:nvSpPr>
              <p:spPr bwMode="auto">
                <a:xfrm>
                  <a:off x="1480" y="18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78" name="Text Box 21"/>
                <p:cNvSpPr txBox="1">
                  <a:spLocks noChangeArrowheads="1"/>
                </p:cNvSpPr>
                <p:nvPr/>
              </p:nvSpPr>
              <p:spPr bwMode="auto">
                <a:xfrm>
                  <a:off x="1557" y="18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1</a:t>
                  </a:r>
                </a:p>
              </p:txBody>
            </p:sp>
          </p:grpSp>
          <p:grpSp>
            <p:nvGrpSpPr>
              <p:cNvPr id="18474" name="Group 49"/>
              <p:cNvGrpSpPr>
                <a:grpSpLocks/>
              </p:cNvGrpSpPr>
              <p:nvPr/>
            </p:nvGrpSpPr>
            <p:grpSpPr bwMode="auto">
              <a:xfrm>
                <a:off x="2303" y="2379"/>
                <a:ext cx="350" cy="296"/>
                <a:chOff x="2303" y="1847"/>
                <a:chExt cx="350" cy="296"/>
              </a:xfrm>
              <a:grpFill/>
            </p:grpSpPr>
            <p:sp>
              <p:nvSpPr>
                <p:cNvPr id="18475" name="Oval 30"/>
                <p:cNvSpPr>
                  <a:spLocks noChangeArrowheads="1"/>
                </p:cNvSpPr>
                <p:nvPr/>
              </p:nvSpPr>
              <p:spPr bwMode="auto">
                <a:xfrm>
                  <a:off x="2303" y="1847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76" name="Text Box 31"/>
                <p:cNvSpPr txBox="1">
                  <a:spLocks noChangeArrowheads="1"/>
                </p:cNvSpPr>
                <p:nvPr/>
              </p:nvSpPr>
              <p:spPr bwMode="auto">
                <a:xfrm>
                  <a:off x="2380" y="1870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2</a:t>
                  </a:r>
                </a:p>
              </p:txBody>
            </p:sp>
          </p:grpSp>
        </p:grpSp>
        <p:grpSp>
          <p:nvGrpSpPr>
            <p:cNvPr id="18453" name="Group 51"/>
            <p:cNvGrpSpPr>
              <a:grpSpLocks/>
            </p:cNvGrpSpPr>
            <p:nvPr/>
          </p:nvGrpSpPr>
          <p:grpSpPr bwMode="auto">
            <a:xfrm>
              <a:off x="244" y="3048"/>
              <a:ext cx="2819" cy="299"/>
              <a:chOff x="244" y="3153"/>
              <a:chExt cx="2819" cy="299"/>
            </a:xfrm>
            <a:grpFill/>
          </p:grpSpPr>
          <p:grpSp>
            <p:nvGrpSpPr>
              <p:cNvPr id="18460" name="Group 45"/>
              <p:cNvGrpSpPr>
                <a:grpSpLocks/>
              </p:cNvGrpSpPr>
              <p:nvPr/>
            </p:nvGrpSpPr>
            <p:grpSpPr bwMode="auto">
              <a:xfrm>
                <a:off x="1067" y="3153"/>
                <a:ext cx="350" cy="296"/>
                <a:chOff x="1064" y="2782"/>
                <a:chExt cx="350" cy="296"/>
              </a:xfrm>
              <a:grpFill/>
            </p:grpSpPr>
            <p:sp>
              <p:nvSpPr>
                <p:cNvPr id="18470" name="Oval 9"/>
                <p:cNvSpPr>
                  <a:spLocks noChangeArrowheads="1"/>
                </p:cNvSpPr>
                <p:nvPr/>
              </p:nvSpPr>
              <p:spPr bwMode="auto">
                <a:xfrm>
                  <a:off x="1064" y="2782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71" name="Text Box 10"/>
                <p:cNvSpPr txBox="1">
                  <a:spLocks noChangeArrowheads="1"/>
                </p:cNvSpPr>
                <p:nvPr/>
              </p:nvSpPr>
              <p:spPr bwMode="auto">
                <a:xfrm>
                  <a:off x="1141" y="2805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4</a:t>
                  </a:r>
                </a:p>
              </p:txBody>
            </p:sp>
          </p:grpSp>
          <p:grpSp>
            <p:nvGrpSpPr>
              <p:cNvPr id="18461" name="Group 46"/>
              <p:cNvGrpSpPr>
                <a:grpSpLocks/>
              </p:cNvGrpSpPr>
              <p:nvPr/>
            </p:nvGrpSpPr>
            <p:grpSpPr bwMode="auto">
              <a:xfrm>
                <a:off x="244" y="3153"/>
                <a:ext cx="350" cy="296"/>
                <a:chOff x="244" y="2782"/>
                <a:chExt cx="350" cy="296"/>
              </a:xfrm>
              <a:grpFill/>
            </p:grpSpPr>
            <p:sp>
              <p:nvSpPr>
                <p:cNvPr id="18468" name="Oval 11"/>
                <p:cNvSpPr>
                  <a:spLocks noChangeArrowheads="1"/>
                </p:cNvSpPr>
                <p:nvPr/>
              </p:nvSpPr>
              <p:spPr bwMode="auto">
                <a:xfrm>
                  <a:off x="244" y="2782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69" name="Text Box 12"/>
                <p:cNvSpPr txBox="1">
                  <a:spLocks noChangeArrowheads="1"/>
                </p:cNvSpPr>
                <p:nvPr/>
              </p:nvSpPr>
              <p:spPr bwMode="auto">
                <a:xfrm>
                  <a:off x="321" y="2805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3</a:t>
                  </a:r>
                </a:p>
              </p:txBody>
            </p:sp>
          </p:grpSp>
          <p:grpSp>
            <p:nvGrpSpPr>
              <p:cNvPr id="18462" name="Group 44"/>
              <p:cNvGrpSpPr>
                <a:grpSpLocks/>
              </p:cNvGrpSpPr>
              <p:nvPr/>
            </p:nvGrpSpPr>
            <p:grpSpPr bwMode="auto">
              <a:xfrm>
                <a:off x="1890" y="3155"/>
                <a:ext cx="350" cy="296"/>
                <a:chOff x="1890" y="2784"/>
                <a:chExt cx="350" cy="296"/>
              </a:xfrm>
              <a:grpFill/>
            </p:grpSpPr>
            <p:sp>
              <p:nvSpPr>
                <p:cNvPr id="18466" name="Oval 22"/>
                <p:cNvSpPr>
                  <a:spLocks noChangeArrowheads="1"/>
                </p:cNvSpPr>
                <p:nvPr/>
              </p:nvSpPr>
              <p:spPr bwMode="auto">
                <a:xfrm>
                  <a:off x="1890" y="27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67" name="Text Box 23"/>
                <p:cNvSpPr txBox="1">
                  <a:spLocks noChangeArrowheads="1"/>
                </p:cNvSpPr>
                <p:nvPr/>
              </p:nvSpPr>
              <p:spPr bwMode="auto">
                <a:xfrm>
                  <a:off x="1967" y="28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5</a:t>
                  </a:r>
                </a:p>
              </p:txBody>
            </p:sp>
          </p:grpSp>
          <p:grpSp>
            <p:nvGrpSpPr>
              <p:cNvPr id="18463" name="Group 43"/>
              <p:cNvGrpSpPr>
                <a:grpSpLocks/>
              </p:cNvGrpSpPr>
              <p:nvPr/>
            </p:nvGrpSpPr>
            <p:grpSpPr bwMode="auto">
              <a:xfrm>
                <a:off x="2713" y="3156"/>
                <a:ext cx="350" cy="296"/>
                <a:chOff x="2713" y="2785"/>
                <a:chExt cx="350" cy="296"/>
              </a:xfrm>
              <a:grpFill/>
            </p:grpSpPr>
            <p:sp>
              <p:nvSpPr>
                <p:cNvPr id="18464" name="Oval 32"/>
                <p:cNvSpPr>
                  <a:spLocks noChangeArrowheads="1"/>
                </p:cNvSpPr>
                <p:nvPr/>
              </p:nvSpPr>
              <p:spPr bwMode="auto">
                <a:xfrm>
                  <a:off x="2713" y="2785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8465" name="Text Box 33"/>
                <p:cNvSpPr txBox="1">
                  <a:spLocks noChangeArrowheads="1"/>
                </p:cNvSpPr>
                <p:nvPr/>
              </p:nvSpPr>
              <p:spPr bwMode="auto">
                <a:xfrm>
                  <a:off x="2790" y="2808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6</a:t>
                  </a:r>
                </a:p>
              </p:txBody>
            </p:sp>
          </p:grpSp>
        </p:grpSp>
        <p:sp>
          <p:nvSpPr>
            <p:cNvPr id="18454" name="Line 34"/>
            <p:cNvSpPr>
              <a:spLocks noChangeShapeType="1"/>
            </p:cNvSpPr>
            <p:nvPr/>
          </p:nvSpPr>
          <p:spPr bwMode="auto">
            <a:xfrm flipH="1">
              <a:off x="2142" y="2640"/>
              <a:ext cx="219" cy="421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55" name="Line 35"/>
            <p:cNvSpPr>
              <a:spLocks noChangeShapeType="1"/>
            </p:cNvSpPr>
            <p:nvPr/>
          </p:nvSpPr>
          <p:spPr bwMode="auto">
            <a:xfrm>
              <a:off x="2181" y="3335"/>
              <a:ext cx="212" cy="392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56" name="Line 36"/>
            <p:cNvSpPr>
              <a:spLocks noChangeShapeType="1"/>
            </p:cNvSpPr>
            <p:nvPr/>
          </p:nvSpPr>
          <p:spPr bwMode="auto">
            <a:xfrm flipH="1">
              <a:off x="2533" y="3302"/>
              <a:ext cx="231" cy="43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57" name="Line 37"/>
            <p:cNvSpPr>
              <a:spLocks noChangeShapeType="1"/>
            </p:cNvSpPr>
            <p:nvPr/>
          </p:nvSpPr>
          <p:spPr bwMode="auto">
            <a:xfrm>
              <a:off x="2589" y="2633"/>
              <a:ext cx="200" cy="45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58" name="Line 38"/>
            <p:cNvSpPr>
              <a:spLocks noChangeShapeType="1"/>
            </p:cNvSpPr>
            <p:nvPr/>
          </p:nvSpPr>
          <p:spPr bwMode="auto">
            <a:xfrm flipH="1">
              <a:off x="1340" y="2655"/>
              <a:ext cx="208" cy="41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59" name="Line 39"/>
            <p:cNvSpPr>
              <a:spLocks noChangeShapeType="1"/>
            </p:cNvSpPr>
            <p:nvPr/>
          </p:nvSpPr>
          <p:spPr bwMode="auto">
            <a:xfrm>
              <a:off x="2478" y="2232"/>
              <a:ext cx="0" cy="144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55701" name="Text Box 53"/>
          <p:cNvSpPr txBox="1">
            <a:spLocks noChangeArrowheads="1"/>
          </p:cNvSpPr>
          <p:nvPr/>
        </p:nvSpPr>
        <p:spPr bwMode="auto">
          <a:xfrm>
            <a:off x="4714875" y="4360862"/>
            <a:ext cx="1712913" cy="17811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u="sng">
                <a:solidFill>
                  <a:schemeClr val="tx1"/>
                </a:solidFill>
              </a:rPr>
              <a:t>Paths</a:t>
            </a:r>
          </a:p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[ 0, 3, 7 ]</a:t>
            </a:r>
          </a:p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[ 1, 4, 8, 5, 1 ]</a:t>
            </a:r>
          </a:p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tx1"/>
                </a:solidFill>
              </a:rPr>
              <a:t>[ 2, 6, 9 ]</a:t>
            </a:r>
          </a:p>
        </p:txBody>
      </p:sp>
      <p:sp>
        <p:nvSpPr>
          <p:cNvPr id="155702" name="Text Box 54"/>
          <p:cNvSpPr txBox="1">
            <a:spLocks noChangeArrowheads="1"/>
          </p:cNvSpPr>
          <p:nvPr/>
        </p:nvSpPr>
        <p:spPr bwMode="auto">
          <a:xfrm>
            <a:off x="6477000" y="4373562"/>
            <a:ext cx="2628900" cy="1631216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 wrap="square"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dirty="0">
                <a:solidFill>
                  <a:schemeClr val="tx1"/>
                </a:solidFill>
              </a:rPr>
              <a:t>Reach (0) = { 0, 3, 4, 7, 8, 5, 1, 9 }</a:t>
            </a:r>
          </a:p>
          <a:p>
            <a:pPr>
              <a:spcBef>
                <a:spcPct val="50000"/>
              </a:spcBef>
            </a:pPr>
            <a:r>
              <a:rPr lang="en-US" altLang="en-US" dirty="0">
                <a:solidFill>
                  <a:schemeClr val="tx1"/>
                </a:solidFill>
              </a:rPr>
              <a:t>Reach ({0, 2}) = G</a:t>
            </a:r>
          </a:p>
          <a:p>
            <a:pPr>
              <a:spcBef>
                <a:spcPct val="50000"/>
              </a:spcBef>
            </a:pPr>
            <a:r>
              <a:rPr lang="en-US" altLang="en-US" dirty="0">
                <a:solidFill>
                  <a:schemeClr val="tx1"/>
                </a:solidFill>
              </a:rPr>
              <a:t>Reach([2,6]) = {2, 6, 9}</a:t>
            </a:r>
          </a:p>
        </p:txBody>
      </p:sp>
    </p:spTree>
    <p:extLst>
      <p:ext uri="{BB962C8B-B14F-4D97-AF65-F5344CB8AC3E}">
        <p14:creationId xmlns:p14="http://schemas.microsoft.com/office/powerpoint/2010/main" val="279737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557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7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557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5701" grpId="0" animBg="1"/>
      <p:bldP spid="155702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Test Paths and SESEs</a:t>
            </a:r>
          </a:p>
        </p:txBody>
      </p:sp>
      <p:sp>
        <p:nvSpPr>
          <p:cNvPr id="1946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000" u="sng" dirty="0" smtClean="0">
                <a:solidFill>
                  <a:schemeClr val="tx2"/>
                </a:solidFill>
              </a:rPr>
              <a:t>Test Path</a:t>
            </a:r>
            <a:r>
              <a:rPr lang="en-US" altLang="en-US" sz="2000" dirty="0" smtClean="0"/>
              <a:t>: A path that starts at an initial node and ends at a final node</a:t>
            </a:r>
          </a:p>
          <a:p>
            <a:r>
              <a:rPr lang="en-US" altLang="en-US" sz="2000" dirty="0" smtClean="0"/>
              <a:t>Test paths represent execution of test cases</a:t>
            </a:r>
          </a:p>
          <a:p>
            <a:pPr lvl="1"/>
            <a:r>
              <a:rPr lang="en-US" altLang="en-US" sz="1400" dirty="0" smtClean="0"/>
              <a:t>Some test paths can be executed by many tests</a:t>
            </a:r>
          </a:p>
          <a:p>
            <a:pPr lvl="1"/>
            <a:r>
              <a:rPr lang="en-US" altLang="en-US" sz="1400" dirty="0" smtClean="0"/>
              <a:t>Some test paths cannot be executed by </a:t>
            </a:r>
            <a:r>
              <a:rPr lang="en-US" altLang="en-US" sz="1400" u="sng" dirty="0" smtClean="0"/>
              <a:t>any</a:t>
            </a:r>
            <a:r>
              <a:rPr lang="en-US" altLang="en-US" sz="1400" dirty="0" smtClean="0"/>
              <a:t> tests</a:t>
            </a:r>
          </a:p>
          <a:p>
            <a:pPr lvl="2">
              <a:buFontTx/>
              <a:buNone/>
            </a:pPr>
            <a:endParaRPr lang="en-US" altLang="en-US" sz="1400" dirty="0" smtClean="0"/>
          </a:p>
          <a:p>
            <a:r>
              <a:rPr lang="en-US" altLang="en-US" sz="2000" u="sng" dirty="0" smtClean="0">
                <a:solidFill>
                  <a:schemeClr val="tx2"/>
                </a:solidFill>
              </a:rPr>
              <a:t>SESE graphs</a:t>
            </a:r>
            <a:r>
              <a:rPr lang="en-US" altLang="en-US" sz="2000" dirty="0" smtClean="0"/>
              <a:t>: All  test paths start at a single node and end at another node</a:t>
            </a:r>
          </a:p>
          <a:p>
            <a:pPr lvl="1"/>
            <a:r>
              <a:rPr lang="en-US" altLang="en-US" sz="1400" dirty="0" smtClean="0"/>
              <a:t>Single-entry, single-exit</a:t>
            </a:r>
          </a:p>
          <a:p>
            <a:pPr lvl="1"/>
            <a:r>
              <a:rPr lang="en-US" altLang="en-US" sz="1400" dirty="0" smtClean="0"/>
              <a:t>N0 and </a:t>
            </a:r>
            <a:r>
              <a:rPr lang="en-US" altLang="en-US" sz="1400" dirty="0" err="1" smtClean="0"/>
              <a:t>Nf</a:t>
            </a:r>
            <a:r>
              <a:rPr lang="en-US" altLang="en-US" sz="1400" dirty="0" smtClean="0"/>
              <a:t> have exactly one node</a:t>
            </a:r>
          </a:p>
        </p:txBody>
      </p:sp>
      <p:grpSp>
        <p:nvGrpSpPr>
          <p:cNvPr id="2" name="Group 41"/>
          <p:cNvGrpSpPr>
            <a:grpSpLocks/>
          </p:cNvGrpSpPr>
          <p:nvPr/>
        </p:nvGrpSpPr>
        <p:grpSpPr bwMode="auto">
          <a:xfrm>
            <a:off x="798513" y="4708525"/>
            <a:ext cx="4346575" cy="1443038"/>
            <a:chOff x="503" y="2966"/>
            <a:chExt cx="2738" cy="909"/>
          </a:xfrm>
          <a:solidFill>
            <a:schemeClr val="accent5">
              <a:lumMod val="75000"/>
            </a:schemeClr>
          </a:solidFill>
        </p:grpSpPr>
        <p:grpSp>
          <p:nvGrpSpPr>
            <p:cNvPr id="19465" name="Group 18"/>
            <p:cNvGrpSpPr>
              <a:grpSpLocks/>
            </p:cNvGrpSpPr>
            <p:nvPr/>
          </p:nvGrpSpPr>
          <p:grpSpPr bwMode="auto">
            <a:xfrm>
              <a:off x="730" y="3273"/>
              <a:ext cx="350" cy="296"/>
              <a:chOff x="4288" y="1746"/>
              <a:chExt cx="350" cy="296"/>
            </a:xfrm>
            <a:grpFill/>
          </p:grpSpPr>
          <p:sp>
            <p:nvSpPr>
              <p:cNvPr id="19495" name="Oval 5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9496" name="Text Box 6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0</a:t>
                </a:r>
              </a:p>
            </p:txBody>
          </p:sp>
        </p:grpSp>
        <p:grpSp>
          <p:nvGrpSpPr>
            <p:cNvPr id="19466" name="Group 31"/>
            <p:cNvGrpSpPr>
              <a:grpSpLocks/>
            </p:cNvGrpSpPr>
            <p:nvPr/>
          </p:nvGrpSpPr>
          <p:grpSpPr bwMode="auto">
            <a:xfrm>
              <a:off x="1255" y="2966"/>
              <a:ext cx="380" cy="908"/>
              <a:chOff x="1346" y="2965"/>
              <a:chExt cx="380" cy="908"/>
            </a:xfrm>
            <a:grpFill/>
          </p:grpSpPr>
          <p:grpSp>
            <p:nvGrpSpPr>
              <p:cNvPr id="19489" name="Group 19"/>
              <p:cNvGrpSpPr>
                <a:grpSpLocks/>
              </p:cNvGrpSpPr>
              <p:nvPr/>
            </p:nvGrpSpPr>
            <p:grpSpPr bwMode="auto">
              <a:xfrm>
                <a:off x="1346" y="3577"/>
                <a:ext cx="350" cy="296"/>
                <a:chOff x="4738" y="2684"/>
                <a:chExt cx="350" cy="296"/>
              </a:xfrm>
              <a:grpFill/>
            </p:grpSpPr>
            <p:sp>
              <p:nvSpPr>
                <p:cNvPr id="19493" name="Oval 7"/>
                <p:cNvSpPr>
                  <a:spLocks noChangeArrowheads="1"/>
                </p:cNvSpPr>
                <p:nvPr/>
              </p:nvSpPr>
              <p:spPr bwMode="auto">
                <a:xfrm>
                  <a:off x="47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9494" name="Text Box 8"/>
                <p:cNvSpPr txBox="1">
                  <a:spLocks noChangeArrowheads="1"/>
                </p:cNvSpPr>
                <p:nvPr/>
              </p:nvSpPr>
              <p:spPr bwMode="auto">
                <a:xfrm>
                  <a:off x="48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2</a:t>
                  </a:r>
                </a:p>
              </p:txBody>
            </p:sp>
          </p:grpSp>
          <p:grpSp>
            <p:nvGrpSpPr>
              <p:cNvPr id="19490" name="Group 20"/>
              <p:cNvGrpSpPr>
                <a:grpSpLocks/>
              </p:cNvGrpSpPr>
              <p:nvPr/>
            </p:nvGrpSpPr>
            <p:grpSpPr bwMode="auto">
              <a:xfrm>
                <a:off x="1376" y="2965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19491" name="Oval 9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9492" name="Text Box 10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1</a:t>
                  </a:r>
                </a:p>
              </p:txBody>
            </p:sp>
          </p:grpSp>
        </p:grpSp>
        <p:grpSp>
          <p:nvGrpSpPr>
            <p:cNvPr id="19467" name="Group 21"/>
            <p:cNvGrpSpPr>
              <a:grpSpLocks/>
            </p:cNvGrpSpPr>
            <p:nvPr/>
          </p:nvGrpSpPr>
          <p:grpSpPr bwMode="auto">
            <a:xfrm>
              <a:off x="2891" y="3273"/>
              <a:ext cx="350" cy="296"/>
              <a:chOff x="4288" y="3622"/>
              <a:chExt cx="350" cy="296"/>
            </a:xfrm>
            <a:grpFill/>
          </p:grpSpPr>
          <p:sp>
            <p:nvSpPr>
              <p:cNvPr id="19487" name="Oval 11"/>
              <p:cNvSpPr>
                <a:spLocks noChangeArrowheads="1"/>
              </p:cNvSpPr>
              <p:nvPr/>
            </p:nvSpPr>
            <p:spPr bwMode="auto">
              <a:xfrm>
                <a:off x="4288" y="3622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9488" name="Text Box 12"/>
              <p:cNvSpPr txBox="1">
                <a:spLocks noChangeArrowheads="1"/>
              </p:cNvSpPr>
              <p:nvPr/>
            </p:nvSpPr>
            <p:spPr bwMode="auto">
              <a:xfrm>
                <a:off x="4365" y="3645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sp>
          <p:nvSpPr>
            <p:cNvPr id="19468" name="Line 13"/>
            <p:cNvSpPr>
              <a:spLocks noChangeShapeType="1"/>
            </p:cNvSpPr>
            <p:nvPr/>
          </p:nvSpPr>
          <p:spPr bwMode="auto">
            <a:xfrm flipV="1">
              <a:off x="1075" y="3193"/>
              <a:ext cx="250" cy="16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9469" name="Line 17"/>
            <p:cNvSpPr>
              <a:spLocks noChangeShapeType="1"/>
            </p:cNvSpPr>
            <p:nvPr/>
          </p:nvSpPr>
          <p:spPr bwMode="auto">
            <a:xfrm>
              <a:off x="503" y="3421"/>
              <a:ext cx="223" cy="0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19470" name="Group 22"/>
            <p:cNvGrpSpPr>
              <a:grpSpLocks/>
            </p:cNvGrpSpPr>
            <p:nvPr/>
          </p:nvGrpSpPr>
          <p:grpSpPr bwMode="auto">
            <a:xfrm>
              <a:off x="1810" y="3273"/>
              <a:ext cx="350" cy="296"/>
              <a:chOff x="4288" y="1746"/>
              <a:chExt cx="350" cy="296"/>
            </a:xfrm>
            <a:grpFill/>
          </p:grpSpPr>
          <p:sp>
            <p:nvSpPr>
              <p:cNvPr id="19485" name="Oval 23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9486" name="Text Box 24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19471" name="Group 32"/>
            <p:cNvGrpSpPr>
              <a:grpSpLocks/>
            </p:cNvGrpSpPr>
            <p:nvPr/>
          </p:nvGrpSpPr>
          <p:grpSpPr bwMode="auto">
            <a:xfrm>
              <a:off x="2335" y="2967"/>
              <a:ext cx="380" cy="908"/>
              <a:chOff x="2450" y="2968"/>
              <a:chExt cx="380" cy="908"/>
            </a:xfrm>
            <a:grpFill/>
          </p:grpSpPr>
          <p:grpSp>
            <p:nvGrpSpPr>
              <p:cNvPr id="19479" name="Group 25"/>
              <p:cNvGrpSpPr>
                <a:grpSpLocks/>
              </p:cNvGrpSpPr>
              <p:nvPr/>
            </p:nvGrpSpPr>
            <p:grpSpPr bwMode="auto">
              <a:xfrm>
                <a:off x="2450" y="3580"/>
                <a:ext cx="350" cy="296"/>
                <a:chOff x="4738" y="2684"/>
                <a:chExt cx="350" cy="296"/>
              </a:xfrm>
              <a:grpFill/>
            </p:grpSpPr>
            <p:sp>
              <p:nvSpPr>
                <p:cNvPr id="19483" name="Oval 26"/>
                <p:cNvSpPr>
                  <a:spLocks noChangeArrowheads="1"/>
                </p:cNvSpPr>
                <p:nvPr/>
              </p:nvSpPr>
              <p:spPr bwMode="auto">
                <a:xfrm>
                  <a:off x="47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9484" name="Text Box 27"/>
                <p:cNvSpPr txBox="1">
                  <a:spLocks noChangeArrowheads="1"/>
                </p:cNvSpPr>
                <p:nvPr/>
              </p:nvSpPr>
              <p:spPr bwMode="auto">
                <a:xfrm>
                  <a:off x="48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5</a:t>
                  </a:r>
                </a:p>
              </p:txBody>
            </p:sp>
          </p:grpSp>
          <p:grpSp>
            <p:nvGrpSpPr>
              <p:cNvPr id="19480" name="Group 28"/>
              <p:cNvGrpSpPr>
                <a:grpSpLocks/>
              </p:cNvGrpSpPr>
              <p:nvPr/>
            </p:nvGrpSpPr>
            <p:grpSpPr bwMode="auto">
              <a:xfrm>
                <a:off x="2480" y="2968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19481" name="Oval 29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9482" name="Text Box 30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4</a:t>
                  </a:r>
                </a:p>
              </p:txBody>
            </p:sp>
          </p:grpSp>
        </p:grpSp>
        <p:sp>
          <p:nvSpPr>
            <p:cNvPr id="19472" name="Line 33"/>
            <p:cNvSpPr>
              <a:spLocks noChangeShapeType="1"/>
            </p:cNvSpPr>
            <p:nvPr/>
          </p:nvSpPr>
          <p:spPr bwMode="auto">
            <a:xfrm flipV="1">
              <a:off x="2679" y="3513"/>
              <a:ext cx="250" cy="16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9473" name="Line 34"/>
            <p:cNvSpPr>
              <a:spLocks noChangeShapeType="1"/>
            </p:cNvSpPr>
            <p:nvPr/>
          </p:nvSpPr>
          <p:spPr bwMode="auto">
            <a:xfrm flipV="1">
              <a:off x="1595" y="3513"/>
              <a:ext cx="250" cy="16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9474" name="Line 35"/>
            <p:cNvSpPr>
              <a:spLocks noChangeShapeType="1"/>
            </p:cNvSpPr>
            <p:nvPr/>
          </p:nvSpPr>
          <p:spPr bwMode="auto">
            <a:xfrm flipV="1">
              <a:off x="2147" y="3193"/>
              <a:ext cx="250" cy="16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9475" name="Line 36"/>
            <p:cNvSpPr>
              <a:spLocks noChangeShapeType="1"/>
            </p:cNvSpPr>
            <p:nvPr/>
          </p:nvSpPr>
          <p:spPr bwMode="auto">
            <a:xfrm>
              <a:off x="1055" y="3517"/>
              <a:ext cx="218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9476" name="Line 37"/>
            <p:cNvSpPr>
              <a:spLocks noChangeShapeType="1"/>
            </p:cNvSpPr>
            <p:nvPr/>
          </p:nvSpPr>
          <p:spPr bwMode="auto">
            <a:xfrm>
              <a:off x="1607" y="3198"/>
              <a:ext cx="218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9477" name="Line 38"/>
            <p:cNvSpPr>
              <a:spLocks noChangeShapeType="1"/>
            </p:cNvSpPr>
            <p:nvPr/>
          </p:nvSpPr>
          <p:spPr bwMode="auto">
            <a:xfrm>
              <a:off x="2123" y="3518"/>
              <a:ext cx="218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9478" name="Line 39"/>
            <p:cNvSpPr>
              <a:spLocks noChangeShapeType="1"/>
            </p:cNvSpPr>
            <p:nvPr/>
          </p:nvSpPr>
          <p:spPr bwMode="auto">
            <a:xfrm>
              <a:off x="2707" y="3197"/>
              <a:ext cx="218" cy="15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56712" name="Text Box 40"/>
          <p:cNvSpPr txBox="1">
            <a:spLocks noChangeArrowheads="1"/>
          </p:cNvSpPr>
          <p:nvPr/>
        </p:nvSpPr>
        <p:spPr bwMode="auto">
          <a:xfrm>
            <a:off x="5543550" y="4464050"/>
            <a:ext cx="3303588" cy="19335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u="sng">
                <a:solidFill>
                  <a:schemeClr val="tx1"/>
                </a:solidFill>
              </a:rPr>
              <a:t>Double-diamond graph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Four test paths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1, 3, 4, 6 ]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1, 3, 5, 6 ]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2, 3, 4, 6 ]</a:t>
            </a:r>
          </a:p>
          <a:p>
            <a:pPr algn="ctr"/>
            <a:r>
              <a:rPr lang="en-US" altLang="en-US">
                <a:solidFill>
                  <a:schemeClr val="tx1"/>
                </a:solidFill>
              </a:rPr>
              <a:t>[ 0, 2, 3, 5, 6 ]</a:t>
            </a:r>
          </a:p>
        </p:txBody>
      </p:sp>
    </p:spTree>
    <p:extLst>
      <p:ext uri="{BB962C8B-B14F-4D97-AF65-F5344CB8AC3E}">
        <p14:creationId xmlns:p14="http://schemas.microsoft.com/office/powerpoint/2010/main" val="40844292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7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567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6712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Visiting and Touring</a:t>
            </a:r>
          </a:p>
        </p:txBody>
      </p:sp>
      <p:sp>
        <p:nvSpPr>
          <p:cNvPr id="2048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371600" algn="l"/>
              </a:tabLst>
            </a:pPr>
            <a:r>
              <a:rPr lang="en-US" altLang="en-US" u="sng" dirty="0" smtClean="0">
                <a:solidFill>
                  <a:schemeClr val="tx2"/>
                </a:solidFill>
              </a:rPr>
              <a:t>Visit</a:t>
            </a:r>
            <a:r>
              <a:rPr lang="en-US" altLang="en-US" dirty="0" smtClean="0"/>
              <a:t>:	A test path </a:t>
            </a:r>
            <a:r>
              <a:rPr lang="en-US" altLang="en-US" i="1" dirty="0" smtClean="0"/>
              <a:t>p</a:t>
            </a:r>
            <a:r>
              <a:rPr lang="en-US" altLang="en-US" dirty="0" smtClean="0"/>
              <a:t> </a:t>
            </a:r>
            <a:r>
              <a:rPr lang="en-US" altLang="en-US" i="1" u="sng" dirty="0" smtClean="0"/>
              <a:t>visits</a:t>
            </a:r>
            <a:r>
              <a:rPr lang="en-US" altLang="en-US" dirty="0" smtClean="0"/>
              <a:t> node </a:t>
            </a:r>
            <a:r>
              <a:rPr lang="en-US" altLang="en-US" i="1" dirty="0" smtClean="0"/>
              <a:t>n</a:t>
            </a:r>
            <a:r>
              <a:rPr lang="en-US" altLang="en-US" dirty="0" smtClean="0"/>
              <a:t> if </a:t>
            </a:r>
            <a:r>
              <a:rPr lang="en-US" altLang="en-US" i="1" dirty="0" smtClean="0"/>
              <a:t>n</a:t>
            </a:r>
            <a:r>
              <a:rPr lang="en-US" altLang="en-US" dirty="0" smtClean="0"/>
              <a:t> is in </a:t>
            </a:r>
            <a:r>
              <a:rPr lang="en-US" altLang="en-US" i="1" dirty="0" smtClean="0"/>
              <a:t>p</a:t>
            </a:r>
          </a:p>
          <a:p>
            <a:pPr>
              <a:buFontTx/>
              <a:buNone/>
              <a:tabLst>
                <a:tab pos="1371600" algn="l"/>
              </a:tabLst>
            </a:pPr>
            <a:r>
              <a:rPr lang="en-US" altLang="en-US" dirty="0" smtClean="0"/>
              <a:t>		A test path </a:t>
            </a:r>
            <a:r>
              <a:rPr lang="en-US" altLang="en-US" i="1" dirty="0" smtClean="0"/>
              <a:t>p</a:t>
            </a:r>
            <a:r>
              <a:rPr lang="en-US" altLang="en-US" dirty="0" smtClean="0"/>
              <a:t> </a:t>
            </a:r>
            <a:r>
              <a:rPr lang="en-US" altLang="en-US" i="1" u="sng" dirty="0" smtClean="0"/>
              <a:t>visits</a:t>
            </a:r>
            <a:r>
              <a:rPr lang="en-US" altLang="en-US" dirty="0" smtClean="0"/>
              <a:t> edge </a:t>
            </a:r>
            <a:r>
              <a:rPr lang="en-US" altLang="en-US" i="1" dirty="0" smtClean="0"/>
              <a:t>e</a:t>
            </a:r>
            <a:r>
              <a:rPr lang="en-US" altLang="en-US" dirty="0" smtClean="0"/>
              <a:t> if </a:t>
            </a:r>
            <a:r>
              <a:rPr lang="en-US" altLang="en-US" i="1" dirty="0" smtClean="0"/>
              <a:t>e</a:t>
            </a:r>
            <a:r>
              <a:rPr lang="en-US" altLang="en-US" dirty="0" smtClean="0"/>
              <a:t> is in </a:t>
            </a:r>
            <a:r>
              <a:rPr lang="en-US" altLang="en-US" i="1" dirty="0" smtClean="0"/>
              <a:t>p</a:t>
            </a:r>
          </a:p>
          <a:p>
            <a:pPr>
              <a:tabLst>
                <a:tab pos="1371600" algn="l"/>
              </a:tabLst>
            </a:pPr>
            <a:r>
              <a:rPr lang="en-US" altLang="en-US" u="sng" dirty="0" smtClean="0">
                <a:solidFill>
                  <a:schemeClr val="tx2"/>
                </a:solidFill>
              </a:rPr>
              <a:t>Tour</a:t>
            </a:r>
            <a:r>
              <a:rPr lang="en-US" altLang="en-US" dirty="0" smtClean="0"/>
              <a:t>: 	A test path </a:t>
            </a:r>
            <a:r>
              <a:rPr lang="en-US" altLang="en-US" i="1" dirty="0" smtClean="0"/>
              <a:t>p</a:t>
            </a:r>
            <a:r>
              <a:rPr lang="en-US" altLang="en-US" dirty="0" smtClean="0"/>
              <a:t> </a:t>
            </a:r>
            <a:r>
              <a:rPr lang="en-US" altLang="en-US" i="1" u="sng" dirty="0" smtClean="0"/>
              <a:t>tours</a:t>
            </a:r>
            <a:r>
              <a:rPr lang="en-US" altLang="en-US" dirty="0" smtClean="0"/>
              <a:t> </a:t>
            </a:r>
            <a:r>
              <a:rPr lang="en-US" altLang="en-US" dirty="0" err="1" smtClean="0"/>
              <a:t>subpath</a:t>
            </a:r>
            <a:r>
              <a:rPr lang="en-US" altLang="en-US" dirty="0" smtClean="0"/>
              <a:t> </a:t>
            </a:r>
            <a:r>
              <a:rPr lang="en-US" altLang="en-US" i="1" dirty="0" smtClean="0"/>
              <a:t>q</a:t>
            </a:r>
            <a:r>
              <a:rPr lang="en-US" altLang="en-US" dirty="0" smtClean="0"/>
              <a:t> if </a:t>
            </a:r>
            <a:r>
              <a:rPr lang="en-US" altLang="en-US" i="1" dirty="0" smtClean="0"/>
              <a:t>q</a:t>
            </a:r>
            <a:r>
              <a:rPr lang="en-US" altLang="en-US" dirty="0" smtClean="0"/>
              <a:t> is a </a:t>
            </a:r>
            <a:r>
              <a:rPr lang="en-US" altLang="en-US" dirty="0" err="1" smtClean="0"/>
              <a:t>subpath</a:t>
            </a:r>
            <a:r>
              <a:rPr lang="en-US" altLang="en-US" dirty="0" smtClean="0"/>
              <a:t> of </a:t>
            </a:r>
            <a:r>
              <a:rPr lang="en-US" altLang="en-US" i="1" dirty="0" smtClean="0"/>
              <a:t>p</a:t>
            </a:r>
          </a:p>
        </p:txBody>
      </p:sp>
      <p:sp>
        <p:nvSpPr>
          <p:cNvPr id="20487" name="Text Box 4"/>
          <p:cNvSpPr txBox="1">
            <a:spLocks noChangeArrowheads="1"/>
          </p:cNvSpPr>
          <p:nvPr/>
        </p:nvSpPr>
        <p:spPr bwMode="auto">
          <a:xfrm>
            <a:off x="963613" y="3886200"/>
            <a:ext cx="7646987" cy="17811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dirty="0">
                <a:solidFill>
                  <a:schemeClr val="tx1"/>
                </a:solidFill>
              </a:rPr>
              <a:t>Path [ 0, 1, 3, 4, 6 ]</a:t>
            </a:r>
          </a:p>
          <a:p>
            <a:pPr>
              <a:spcBef>
                <a:spcPct val="50000"/>
              </a:spcBef>
            </a:pPr>
            <a:r>
              <a:rPr lang="en-US" altLang="en-US" dirty="0">
                <a:solidFill>
                  <a:schemeClr val="tx1"/>
                </a:solidFill>
              </a:rPr>
              <a:t>Visits nodes 0, 1, 3, 4, 6</a:t>
            </a:r>
          </a:p>
          <a:p>
            <a:pPr>
              <a:spcBef>
                <a:spcPct val="50000"/>
              </a:spcBef>
            </a:pPr>
            <a:r>
              <a:rPr lang="en-US" altLang="en-US" dirty="0">
                <a:solidFill>
                  <a:schemeClr val="tx1"/>
                </a:solidFill>
              </a:rPr>
              <a:t>Visits edges (0, 1),   (1, 3),   (3, 4), (4, 6)</a:t>
            </a:r>
          </a:p>
          <a:p>
            <a:pPr>
              <a:spcBef>
                <a:spcPct val="50000"/>
              </a:spcBef>
            </a:pPr>
            <a:r>
              <a:rPr lang="en-US" altLang="en-US" dirty="0">
                <a:solidFill>
                  <a:schemeClr val="tx1"/>
                </a:solidFill>
              </a:rPr>
              <a:t>Tours </a:t>
            </a:r>
            <a:r>
              <a:rPr lang="en-US" altLang="en-US" dirty="0" err="1">
                <a:solidFill>
                  <a:schemeClr val="tx1"/>
                </a:solidFill>
              </a:rPr>
              <a:t>subpaths</a:t>
            </a:r>
            <a:r>
              <a:rPr lang="en-US" altLang="en-US" dirty="0">
                <a:solidFill>
                  <a:schemeClr val="tx1"/>
                </a:solidFill>
              </a:rPr>
              <a:t> (0, 1, 3),   (1, 3, 4),   (3, 4, 6),   (0, 1, 3, 4),   (1, 3, 4, 6)</a:t>
            </a:r>
          </a:p>
        </p:txBody>
      </p:sp>
    </p:spTree>
    <p:extLst>
      <p:ext uri="{BB962C8B-B14F-4D97-AF65-F5344CB8AC3E}">
        <p14:creationId xmlns:p14="http://schemas.microsoft.com/office/powerpoint/2010/main" val="905237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Tests and Test Paths</a:t>
            </a:r>
          </a:p>
        </p:txBody>
      </p:sp>
      <p:sp>
        <p:nvSpPr>
          <p:cNvPr id="2151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400" u="sng" dirty="0" smtClean="0">
                <a:solidFill>
                  <a:schemeClr val="tx2"/>
                </a:solidFill>
              </a:rPr>
              <a:t>path</a:t>
            </a:r>
            <a:r>
              <a:rPr lang="en-US" altLang="en-US" sz="2400" dirty="0" smtClean="0">
                <a:solidFill>
                  <a:schemeClr val="tx2"/>
                </a:solidFill>
              </a:rPr>
              <a:t> (</a:t>
            </a:r>
            <a:r>
              <a:rPr lang="en-US" altLang="en-US" sz="2400" i="1" dirty="0" smtClean="0">
                <a:solidFill>
                  <a:schemeClr val="tx2"/>
                </a:solidFill>
              </a:rPr>
              <a:t>t</a:t>
            </a:r>
            <a:r>
              <a:rPr lang="en-US" altLang="en-US" sz="2400" dirty="0" smtClean="0">
                <a:solidFill>
                  <a:schemeClr val="tx2"/>
                </a:solidFill>
              </a:rPr>
              <a:t>)</a:t>
            </a:r>
            <a:r>
              <a:rPr lang="en-US" altLang="en-US" sz="2400" dirty="0" smtClean="0"/>
              <a:t>: The test path executed by test </a:t>
            </a:r>
            <a:r>
              <a:rPr lang="en-US" altLang="en-US" sz="2400" i="1" dirty="0" smtClean="0"/>
              <a:t>t</a:t>
            </a:r>
          </a:p>
          <a:p>
            <a:pPr lvl="1"/>
            <a:endParaRPr lang="en-US" altLang="en-US" sz="1600" dirty="0" smtClean="0"/>
          </a:p>
          <a:p>
            <a:r>
              <a:rPr lang="en-US" altLang="en-US" sz="2400" u="sng" dirty="0" smtClean="0">
                <a:solidFill>
                  <a:schemeClr val="tx2"/>
                </a:solidFill>
              </a:rPr>
              <a:t>path</a:t>
            </a:r>
            <a:r>
              <a:rPr lang="en-US" altLang="en-US" sz="2400" dirty="0" smtClean="0">
                <a:solidFill>
                  <a:schemeClr val="tx2"/>
                </a:solidFill>
              </a:rPr>
              <a:t> (</a:t>
            </a:r>
            <a:r>
              <a:rPr lang="en-US" altLang="en-US" sz="2400" i="1" dirty="0" smtClean="0">
                <a:solidFill>
                  <a:schemeClr val="tx2"/>
                </a:solidFill>
              </a:rPr>
              <a:t>T</a:t>
            </a:r>
            <a:r>
              <a:rPr lang="en-US" altLang="en-US" sz="2400" dirty="0" smtClean="0">
                <a:solidFill>
                  <a:schemeClr val="tx2"/>
                </a:solidFill>
              </a:rPr>
              <a:t>)</a:t>
            </a:r>
            <a:r>
              <a:rPr lang="en-US" altLang="en-US" sz="2400" dirty="0" smtClean="0"/>
              <a:t>: The set of test paths executed by the set of tests </a:t>
            </a:r>
            <a:r>
              <a:rPr lang="en-US" altLang="en-US" sz="2400" i="1" dirty="0" smtClean="0"/>
              <a:t>T</a:t>
            </a:r>
          </a:p>
          <a:p>
            <a:endParaRPr lang="en-US" altLang="en-US" sz="2400" dirty="0" smtClean="0"/>
          </a:p>
          <a:p>
            <a:r>
              <a:rPr lang="en-US" altLang="en-US" sz="2400" dirty="0" smtClean="0"/>
              <a:t>Each test executes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one and only </a:t>
            </a:r>
            <a:r>
              <a:rPr lang="en-US" altLang="en-US" sz="2400" i="1" dirty="0">
                <a:solidFill>
                  <a:srgbClr val="FF5935"/>
                </a:solidFill>
              </a:rPr>
              <a:t>one</a:t>
            </a:r>
            <a:r>
              <a:rPr lang="en-US" altLang="en-US" sz="2400" dirty="0" smtClean="0"/>
              <a:t> test path</a:t>
            </a:r>
          </a:p>
          <a:p>
            <a:r>
              <a:rPr lang="en-US" altLang="en-US" sz="2400" dirty="0" smtClean="0"/>
              <a:t>A location in a graph (node or edge) can be </a:t>
            </a:r>
            <a:r>
              <a:rPr lang="en-US" altLang="en-US" sz="2400" u="sng" dirty="0" smtClean="0">
                <a:solidFill>
                  <a:srgbClr val="FF5935"/>
                </a:solidFill>
              </a:rPr>
              <a:t>reached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from another location if there is a sequence of edges from the first location to the second</a:t>
            </a:r>
          </a:p>
          <a:p>
            <a:pPr lvl="1"/>
            <a:r>
              <a:rPr lang="en-US" altLang="en-US" sz="2000" i="1" u="sng" dirty="0" smtClean="0">
                <a:solidFill>
                  <a:srgbClr val="FF5935"/>
                </a:solidFill>
              </a:rPr>
              <a:t>Syntactic reach</a:t>
            </a:r>
            <a:r>
              <a:rPr lang="en-US" altLang="en-US" sz="2000" dirty="0" smtClean="0"/>
              <a:t>: A </a:t>
            </a:r>
            <a:r>
              <a:rPr lang="en-US" altLang="en-US" sz="2000" dirty="0" err="1" smtClean="0"/>
              <a:t>subpath</a:t>
            </a:r>
            <a:r>
              <a:rPr lang="en-US" altLang="en-US" sz="2000" dirty="0" smtClean="0"/>
              <a:t> exists in the graph</a:t>
            </a:r>
          </a:p>
          <a:p>
            <a:pPr lvl="1"/>
            <a:r>
              <a:rPr lang="en-US" altLang="en-US" sz="2000" i="1" u="sng" dirty="0" smtClean="0">
                <a:solidFill>
                  <a:srgbClr val="FF5935"/>
                </a:solidFill>
              </a:rPr>
              <a:t>Semantic reach</a:t>
            </a:r>
            <a:r>
              <a:rPr lang="en-US" altLang="en-US" sz="2000" dirty="0" smtClean="0"/>
              <a:t>: A test exists that can execute that </a:t>
            </a:r>
            <a:r>
              <a:rPr lang="en-US" altLang="en-US" sz="2000" dirty="0" err="1" smtClean="0"/>
              <a:t>subpath</a:t>
            </a:r>
            <a:endParaRPr lang="en-US" alt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1424847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yers">
  <a:themeElements>
    <a:clrScheme name="Layers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Layer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lnDef>
  </a:objectDefaults>
  <a:extraClrSchemeLst>
    <a:extraClrScheme>
      <a:clrScheme name="Layers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71172</TotalTime>
  <Words>3418</Words>
  <Application>Microsoft Office PowerPoint</Application>
  <PresentationFormat>On-screen Show (4:3)</PresentationFormat>
  <Paragraphs>487</Paragraphs>
  <Slides>31</Slides>
  <Notes>15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9" baseType="lpstr">
      <vt:lpstr>宋体</vt:lpstr>
      <vt:lpstr>Arial</vt:lpstr>
      <vt:lpstr>Comic Sans MS</vt:lpstr>
      <vt:lpstr>Symbol</vt:lpstr>
      <vt:lpstr>Times New Roman</vt:lpstr>
      <vt:lpstr>Times New Roman (Arabic)</vt:lpstr>
      <vt:lpstr>Wingdings</vt:lpstr>
      <vt:lpstr>Layers</vt:lpstr>
      <vt:lpstr>Module 4(a)</vt:lpstr>
      <vt:lpstr>PowerPoint Presentation</vt:lpstr>
      <vt:lpstr>Covering Graphs</vt:lpstr>
      <vt:lpstr>Definition of a Graph</vt:lpstr>
      <vt:lpstr>Three Example Graphs</vt:lpstr>
      <vt:lpstr>Paths in Graphs</vt:lpstr>
      <vt:lpstr>Test Paths and SESEs</vt:lpstr>
      <vt:lpstr>Visiting and Touring</vt:lpstr>
      <vt:lpstr>Tests and Test Paths</vt:lpstr>
      <vt:lpstr>Tests and Test Paths</vt:lpstr>
      <vt:lpstr>Testing and Covering Graphs</vt:lpstr>
      <vt:lpstr>Node and Edge Coverage (1/2)</vt:lpstr>
      <vt:lpstr>Node and Edge Coverage (2/2)</vt:lpstr>
      <vt:lpstr>Paths of Length 1 and 0</vt:lpstr>
      <vt:lpstr>Covering Multiple Edges</vt:lpstr>
      <vt:lpstr>Structural Coverage Example</vt:lpstr>
      <vt:lpstr>Loops in Graphs</vt:lpstr>
      <vt:lpstr>Simple Paths and Prime Paths</vt:lpstr>
      <vt:lpstr>Prime Path Coverage</vt:lpstr>
      <vt:lpstr>Round Trips</vt:lpstr>
      <vt:lpstr>Prime Path Example</vt:lpstr>
      <vt:lpstr>Touring, Sidetrips and Detours</vt:lpstr>
      <vt:lpstr>Sidetrips and Detours Example</vt:lpstr>
      <vt:lpstr>Infeasible Test Requirements</vt:lpstr>
      <vt:lpstr>Simple &amp; Prime Path Example</vt:lpstr>
      <vt:lpstr>Data Flow Criteria</vt:lpstr>
      <vt:lpstr>DU Pairs and DU Paths</vt:lpstr>
      <vt:lpstr>Touring DU-Paths</vt:lpstr>
      <vt:lpstr>Data Flow Test Criteria</vt:lpstr>
      <vt:lpstr>Data Flow Testing Example</vt:lpstr>
      <vt:lpstr>Graph Coverage Criteria Subsumption </vt:lpstr>
    </vt:vector>
  </TitlesOfParts>
  <Company>Goerge Mason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Graph Coverage: Overview</dc:title>
  <dc:creator>Moataz Ahmed</dc:creator>
  <cp:lastModifiedBy>Moataz Ahmed</cp:lastModifiedBy>
  <cp:revision>206</cp:revision>
  <cp:lastPrinted>1999-09-12T15:28:30Z</cp:lastPrinted>
  <dcterms:created xsi:type="dcterms:W3CDTF">1996-06-10T05:36:32Z</dcterms:created>
  <dcterms:modified xsi:type="dcterms:W3CDTF">2016-10-17T06:04:59Z</dcterms:modified>
</cp:coreProperties>
</file>

<file path=docProps/thumbnail.jpeg>
</file>