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701" r:id="rId1"/>
  </p:sldMasterIdLst>
  <p:notesMasterIdLst>
    <p:notesMasterId r:id="rId23"/>
  </p:notesMasterIdLst>
  <p:handoutMasterIdLst>
    <p:handoutMasterId r:id="rId24"/>
  </p:handoutMasterIdLst>
  <p:sldIdLst>
    <p:sldId id="352" r:id="rId2"/>
    <p:sldId id="378" r:id="rId3"/>
    <p:sldId id="379" r:id="rId4"/>
    <p:sldId id="380" r:id="rId5"/>
    <p:sldId id="381" r:id="rId6"/>
    <p:sldId id="382" r:id="rId7"/>
    <p:sldId id="383" r:id="rId8"/>
    <p:sldId id="384" r:id="rId9"/>
    <p:sldId id="385" r:id="rId10"/>
    <p:sldId id="386" r:id="rId11"/>
    <p:sldId id="387" r:id="rId12"/>
    <p:sldId id="388" r:id="rId13"/>
    <p:sldId id="389" r:id="rId14"/>
    <p:sldId id="390" r:id="rId15"/>
    <p:sldId id="391" r:id="rId16"/>
    <p:sldId id="392" r:id="rId17"/>
    <p:sldId id="393" r:id="rId18"/>
    <p:sldId id="394" r:id="rId19"/>
    <p:sldId id="395" r:id="rId20"/>
    <p:sldId id="396" r:id="rId21"/>
    <p:sldId id="397" r:id="rId22"/>
  </p:sldIdLst>
  <p:sldSz cx="9144000" cy="6858000" type="screen4x3"/>
  <p:notesSz cx="6858000" cy="92360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872">
          <p15:clr>
            <a:srgbClr val="A4A3A4"/>
          </p15:clr>
        </p15:guide>
        <p15:guide id="2" pos="576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09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935"/>
    <a:srgbClr val="FFFEFB"/>
    <a:srgbClr val="FFFCEF"/>
    <a:srgbClr val="FFF8D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59" autoAdjust="0"/>
    <p:restoredTop sz="94689" autoAdjust="0"/>
  </p:normalViewPr>
  <p:slideViewPr>
    <p:cSldViewPr showGuides="1">
      <p:cViewPr varScale="1">
        <p:scale>
          <a:sx n="86" d="100"/>
          <a:sy n="86" d="100"/>
        </p:scale>
        <p:origin x="1170" y="-114"/>
      </p:cViewPr>
      <p:guideLst>
        <p:guide orient="horz" pos="1872"/>
        <p:guide pos="57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howGuides="1">
      <p:cViewPr varScale="1">
        <p:scale>
          <a:sx n="68" d="100"/>
          <a:sy n="68" d="100"/>
        </p:scale>
        <p:origin x="-3090" y="-120"/>
      </p:cViewPr>
      <p:guideLst>
        <p:guide orient="horz" pos="2909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3795284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t" anchorCtr="0" compatLnSpc="1">
            <a:prstTxWarp prst="textNoShape">
              <a:avLst/>
            </a:prstTxWarp>
          </a:bodyPr>
          <a:lstStyle>
            <a:lvl1pPr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t" anchorCtr="0" compatLnSpc="1">
            <a:prstTxWarp prst="textNoShape">
              <a:avLst/>
            </a:prstTxWarp>
          </a:bodyPr>
          <a:lstStyle>
            <a:lvl1pPr algn="r"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27125" y="698500"/>
            <a:ext cx="4602163" cy="34512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2813" y="4387850"/>
            <a:ext cx="5032375" cy="415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54" tIns="45578" rIns="91154" bIns="4557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4113"/>
            <a:ext cx="29718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b" anchorCtr="0" compatLnSpc="1">
            <a:prstTxWarp prst="textNoShape">
              <a:avLst/>
            </a:prstTxWarp>
          </a:bodyPr>
          <a:lstStyle>
            <a:lvl1pPr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774113"/>
            <a:ext cx="29718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b" anchorCtr="0" compatLnSpc="1">
            <a:prstTxWarp prst="textNoShape">
              <a:avLst/>
            </a:prstTxWarp>
          </a:bodyPr>
          <a:lstStyle>
            <a:lvl1pPr algn="r"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fld id="{23EF1ECF-5E98-417E-ADE6-8CA3ABFC33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2892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560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256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63C842E3-41F2-4E43-A43F-1E9559435316}" type="slidenum">
              <a:rPr lang="zh-CN" altLang="en-US" sz="1000" b="0">
                <a:solidFill>
                  <a:schemeClr val="tx1"/>
                </a:solidFill>
              </a:rPr>
              <a:pPr/>
              <a:t>2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8200536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481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482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C679EAC8-4326-4ED2-B395-403A301268CA}" type="slidenum">
              <a:rPr lang="zh-CN" altLang="en-US" sz="1000" b="0">
                <a:solidFill>
                  <a:schemeClr val="tx1"/>
                </a:solidFill>
              </a:rPr>
              <a:pPr/>
              <a:t>15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094316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584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584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00D2CE96-9FE9-4A2C-8517-2ED83886810D}" type="slidenum">
              <a:rPr lang="zh-CN" altLang="en-US" sz="1000" b="0">
                <a:solidFill>
                  <a:schemeClr val="tx1"/>
                </a:solidFill>
              </a:rPr>
              <a:pPr/>
              <a:t>16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318237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3EF1ECF-5E98-417E-ADE6-8CA3ABFC337C}" type="slidenum">
              <a:rPr lang="en-US" smtClean="0"/>
              <a:pPr>
                <a:defRPr/>
              </a:pPr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040270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686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686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78ACA3F8-9B51-4EAB-8D6C-82486DBB46B3}" type="slidenum">
              <a:rPr lang="zh-CN" altLang="en-US" sz="1000" b="0">
                <a:solidFill>
                  <a:schemeClr val="tx1"/>
                </a:solidFill>
              </a:rPr>
              <a:pPr/>
              <a:t>21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316049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662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2662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58D84C77-F4B8-4052-B7DC-0D079CB00800}" type="slidenum">
              <a:rPr lang="zh-CN" altLang="en-US" sz="1000" b="0">
                <a:solidFill>
                  <a:schemeClr val="tx1"/>
                </a:solidFill>
              </a:rPr>
              <a:pPr/>
              <a:t>4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5789370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765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2765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CFC347DE-CA6D-4D54-B198-2FD4D09073D3}" type="slidenum">
              <a:rPr lang="zh-CN" altLang="en-US" sz="1000" b="0">
                <a:solidFill>
                  <a:schemeClr val="tx1"/>
                </a:solidFill>
              </a:rPr>
              <a:pPr/>
              <a:t>5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952867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867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2867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2BA247B6-2B45-4D95-958B-7F7BE8053CE4}" type="slidenum">
              <a:rPr lang="zh-CN" altLang="en-US" sz="1000" b="0">
                <a:solidFill>
                  <a:schemeClr val="tx1"/>
                </a:solidFill>
              </a:rPr>
              <a:pPr/>
              <a:t>6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554877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969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2970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707AD2E4-B175-410C-AEB4-7B4D5F7E5E6F}" type="slidenum">
              <a:rPr lang="zh-CN" altLang="en-US" sz="1000" b="0">
                <a:solidFill>
                  <a:schemeClr val="tx1"/>
                </a:solidFill>
              </a:rPr>
              <a:pPr/>
              <a:t>8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4665551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072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072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FC4D11FF-0243-446F-8C09-8B5589137084}" type="slidenum">
              <a:rPr lang="zh-CN" altLang="en-US" sz="1000" b="0">
                <a:solidFill>
                  <a:schemeClr val="tx1"/>
                </a:solidFill>
              </a:rPr>
              <a:pPr/>
              <a:t>9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803498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174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174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152DD8D2-B89D-472F-A983-ACC601B5830F}" type="slidenum">
              <a:rPr lang="zh-CN" altLang="en-US" sz="1000" b="0">
                <a:solidFill>
                  <a:schemeClr val="tx1"/>
                </a:solidFill>
              </a:rPr>
              <a:pPr/>
              <a:t>10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417672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277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277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55BB7E47-48E5-49AB-901D-7267DF2369AD}" type="slidenum">
              <a:rPr lang="zh-CN" altLang="en-US" sz="1000" b="0">
                <a:solidFill>
                  <a:schemeClr val="tx1"/>
                </a:solidFill>
              </a:rPr>
              <a:pPr/>
              <a:t>11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51654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379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970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970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E9BD0F31-9E65-4930-B6F6-ED0D46FB0ACC}" type="slidenum">
              <a:rPr lang="zh-CN" altLang="en-US" sz="1000" b="0">
                <a:solidFill>
                  <a:schemeClr val="tx1"/>
                </a:solidFill>
              </a:rPr>
              <a:pPr/>
              <a:t>12</a:t>
            </a:fld>
            <a:endParaRPr lang="en-US" altLang="zh-CN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130100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9pPr>
            </a:lstStyle>
            <a:p>
              <a:pPr algn="ctr" eaLnBrk="1" hangingPunct="1">
                <a:defRPr/>
              </a:pPr>
              <a:endParaRPr lang="en-US" altLang="en-US" sz="2400" smtClean="0">
                <a:latin typeface="Times New Roman" pitchFamily="18" charset="0"/>
              </a:endParaRPr>
            </a:p>
          </p:txBody>
        </p:sp>
        <p:grpSp>
          <p:nvGrpSpPr>
            <p:cNvPr id="6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1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2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7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8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3" name="Text Box 17"/>
          <p:cNvSpPr txBox="1">
            <a:spLocks noChangeArrowheads="1"/>
          </p:cNvSpPr>
          <p:nvPr userDrawn="1"/>
        </p:nvSpPr>
        <p:spPr bwMode="auto">
          <a:xfrm>
            <a:off x="5415610" y="5486400"/>
            <a:ext cx="3347390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9pPr>
          </a:lstStyle>
          <a:p>
            <a:pPr algn="r">
              <a:defRPr/>
            </a:pPr>
            <a:r>
              <a:rPr lang="en-US" sz="1000" dirty="0" smtClean="0"/>
              <a:t>Adapted from: </a:t>
            </a:r>
          </a:p>
          <a:p>
            <a:pPr algn="r">
              <a:defRPr/>
            </a:pPr>
            <a:r>
              <a:rPr lang="en-US" sz="1000" dirty="0" smtClean="0"/>
              <a:t>P. </a:t>
            </a:r>
            <a:r>
              <a:rPr lang="en-US" sz="1000" dirty="0" err="1" smtClean="0"/>
              <a:t>Ammann</a:t>
            </a:r>
            <a:r>
              <a:rPr lang="en-US" sz="1000" dirty="0" smtClean="0"/>
              <a:t> and J. Offutt, </a:t>
            </a:r>
            <a:r>
              <a:rPr lang="en-US" altLang="en-US" sz="1000" dirty="0" smtClean="0"/>
              <a:t>www.introsoftwaretesting.com</a:t>
            </a:r>
          </a:p>
        </p:txBody>
      </p:sp>
      <p:sp>
        <p:nvSpPr>
          <p:cNvPr id="101387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01388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14" name="Date Placeholder 13"/>
          <p:cNvSpPr>
            <a:spLocks noGrp="1" noChangeArrowheads="1"/>
          </p:cNvSpPr>
          <p:nvPr>
            <p:ph type="dt" sz="half" idx="10"/>
          </p:nvPr>
        </p:nvSpPr>
        <p:spPr>
          <a:xfrm>
            <a:off x="912813" y="6251575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Footer Placeholder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4388" y="62484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" name="Slide Number Placeholder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CF5F5F-8F27-4C32-98C4-064326CD67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028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854CBC-117C-416B-B677-E51347B7203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41281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277813"/>
            <a:ext cx="1943100" cy="58531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7813"/>
            <a:ext cx="56769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86E843-533C-4D18-81DB-8963F74121D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56019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EC52D0-116E-49B4-B302-07B2A6E829B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68613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D83033-A9CB-4979-9214-EDF45843FC6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87694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768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CFCE87-0D03-4EF9-9962-0812ED377C4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2778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257DD8-C5A8-476B-822E-4898263A478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9207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045498-30DD-4E48-8E71-2C2DDA0553D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11674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F4FF22-CD4D-4C53-A8FC-495C09E21BE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18979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B8125E-38AC-42DC-9034-9EFDA7DDFB1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55040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45A8A3-C185-4F31-8426-84EB0BCD1C3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23642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0"/>
            <a:ext cx="8686800" cy="4876800"/>
            <a:chOff x="0" y="0"/>
            <a:chExt cx="5472" cy="3072"/>
          </a:xfrm>
        </p:grpSpPr>
        <p:sp>
          <p:nvSpPr>
            <p:cNvPr id="103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9pPr>
            </a:lstStyle>
            <a:p>
              <a:pPr algn="ctr" eaLnBrk="1" hangingPunct="1">
                <a:defRPr/>
              </a:pPr>
              <a:endParaRPr lang="en-US" altLang="en-US" sz="2400" smtClean="0">
                <a:latin typeface="Times New Roman" pitchFamily="18" charset="0"/>
              </a:endParaRPr>
            </a:p>
          </p:txBody>
        </p:sp>
        <p:grpSp>
          <p:nvGrpSpPr>
            <p:cNvPr id="1036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1037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038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027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277813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8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7772400" cy="453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032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4" name="TextBox 13"/>
          <p:cNvSpPr txBox="1">
            <a:spLocks noChangeArrowheads="1"/>
          </p:cNvSpPr>
          <p:nvPr userDrawn="1"/>
        </p:nvSpPr>
        <p:spPr bwMode="auto">
          <a:xfrm>
            <a:off x="7924800" y="6553200"/>
            <a:ext cx="1219200" cy="276225"/>
          </a:xfrm>
          <a:prstGeom prst="rect">
            <a:avLst/>
          </a:prstGeom>
          <a:solidFill>
            <a:srgbClr val="FFFCE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9pPr>
          </a:lstStyle>
          <a:p>
            <a:pPr eaLnBrk="1" hangingPunct="1">
              <a:defRPr/>
            </a:pPr>
            <a:r>
              <a:rPr lang="en-US" sz="1200" dirty="0" smtClean="0"/>
              <a:t>SWE-05b-</a:t>
            </a:r>
            <a:fld id="{E91A4046-93E1-494B-9899-59C247D9CB6A}" type="slidenum">
              <a:rPr lang="en-US" sz="1200" smtClean="0"/>
              <a:pPr eaLnBrk="1" hangingPunct="1">
                <a:defRPr/>
              </a:pPr>
              <a:t>‹#›</a:t>
            </a:fld>
            <a:endParaRPr lang="en-US" sz="1200" dirty="0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0" r:id="rId1"/>
    <p:sldLayoutId id="2147483810" r:id="rId2"/>
    <p:sldLayoutId id="2147483811" r:id="rId3"/>
    <p:sldLayoutId id="2147483812" r:id="rId4"/>
    <p:sldLayoutId id="2147483813" r:id="rId5"/>
    <p:sldLayoutId id="2147483814" r:id="rId6"/>
    <p:sldLayoutId id="2147483815" r:id="rId7"/>
    <p:sldLayoutId id="2147483816" r:id="rId8"/>
    <p:sldLayoutId id="2147483817" r:id="rId9"/>
    <p:sldLayoutId id="2147483818" r:id="rId10"/>
    <p:sldLayoutId id="2147483819" r:id="rId11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sz="26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itchFamily="2" charset="2"/>
        <a:buChar char="n"/>
        <a:defRPr sz="23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altLang="en-US" dirty="0" smtClean="0"/>
              <a:t>Module 5(b)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altLang="zh-CN" dirty="0">
                <a:ea typeface="SimSun" pitchFamily="2" charset="-122"/>
              </a:rPr>
              <a:t>Syntax-based Testing: </a:t>
            </a:r>
            <a:r>
              <a:rPr lang="en-US" altLang="zh-CN" dirty="0" smtClean="0">
                <a:ea typeface="SimSun" pitchFamily="2" charset="-122"/>
              </a:rPr>
              <a:t/>
            </a:r>
            <a:br>
              <a:rPr lang="en-US" altLang="zh-CN" dirty="0" smtClean="0">
                <a:ea typeface="SimSun" pitchFamily="2" charset="-122"/>
              </a:rPr>
            </a:br>
            <a:r>
              <a:rPr lang="en-US" altLang="zh-CN" dirty="0" smtClean="0">
                <a:ea typeface="SimSun" pitchFamily="2" charset="-122"/>
              </a:rPr>
              <a:t>Program-based </a:t>
            </a:r>
            <a:r>
              <a:rPr lang="en-US" altLang="zh-CN" dirty="0">
                <a:ea typeface="SimSun" pitchFamily="2" charset="-122"/>
              </a:rPr>
              <a:t>Grammars</a:t>
            </a:r>
            <a:endParaRPr lang="en-US" altLang="en-US" dirty="0" smtClean="0"/>
          </a:p>
        </p:txBody>
      </p:sp>
    </p:spTree>
  </p:cSld>
  <p:clrMapOvr>
    <a:masterClrMapping/>
  </p:clrMapOvr>
  <p:transition spd="med">
    <p:fade thruBlk="1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Weak Mutation</a:t>
            </a:r>
          </a:p>
        </p:txBody>
      </p:sp>
      <p:sp>
        <p:nvSpPr>
          <p:cNvPr id="267267" name="Text Box 3"/>
          <p:cNvSpPr txBox="1">
            <a:spLocks noChangeArrowheads="1"/>
          </p:cNvSpPr>
          <p:nvPr/>
        </p:nvSpPr>
        <p:spPr bwMode="auto">
          <a:xfrm>
            <a:off x="957262" y="1676400"/>
            <a:ext cx="7729538" cy="841375"/>
          </a:xfrm>
          <a:prstGeom prst="rect">
            <a:avLst/>
          </a:prstGeom>
          <a:solidFill>
            <a:schemeClr val="accent5">
              <a:lumMod val="90000"/>
            </a:schemeClr>
          </a:solidFill>
          <a:ln w="19050" algn="ctr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altLang="zh-CN" sz="2400" u="sng" dirty="0">
                <a:solidFill>
                  <a:schemeClr val="tx2"/>
                </a:solidFill>
                <a:ea typeface="SimSun" pitchFamily="2" charset="-122"/>
              </a:rPr>
              <a:t>Weak Mutation Coverage (WMC</a:t>
            </a:r>
            <a:r>
              <a:rPr lang="en-US" altLang="zh-CN" sz="2400" u="sng" dirty="0" smtClean="0">
                <a:solidFill>
                  <a:schemeClr val="tx2"/>
                </a:solidFill>
                <a:ea typeface="SimSun" pitchFamily="2" charset="-122"/>
              </a:rPr>
              <a:t>)</a:t>
            </a:r>
            <a:r>
              <a:rPr lang="en-US" altLang="zh-CN" sz="2400" dirty="0" smtClean="0">
                <a:solidFill>
                  <a:schemeClr val="tx2"/>
                </a:solidFill>
                <a:ea typeface="SimSun" pitchFamily="2" charset="-122"/>
              </a:rPr>
              <a:t>: 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For each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 </a:t>
            </a:r>
            <a:r>
              <a:rPr lang="en-US" altLang="zh-CN" i="1" dirty="0">
                <a:solidFill>
                  <a:schemeClr val="tx2"/>
                </a:solidFill>
                <a:ea typeface="SimSun" pitchFamily="2" charset="-122"/>
                <a:sym typeface="Symbol" pitchFamily="18" charset="2"/>
              </a:rPr>
              <a:t>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, TR contains exactly one requirement, to weakly kill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.</a:t>
            </a:r>
          </a:p>
        </p:txBody>
      </p:sp>
      <p:sp>
        <p:nvSpPr>
          <p:cNvPr id="267268" name="Text Box 4"/>
          <p:cNvSpPr txBox="1">
            <a:spLocks noChangeArrowheads="1"/>
          </p:cNvSpPr>
          <p:nvPr/>
        </p:nvSpPr>
        <p:spPr bwMode="auto">
          <a:xfrm>
            <a:off x="900114" y="2667000"/>
            <a:ext cx="7786686" cy="371178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algn="ctr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6858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marL="342900" indent="-342900" eaLnBrk="0" hangingPunct="0">
              <a:spcBef>
                <a:spcPct val="20000"/>
              </a:spcBef>
              <a:buClr>
                <a:schemeClr val="folHlink"/>
              </a:buClr>
              <a:buSzPct val="90000"/>
              <a:buFont typeface="Wingdings" pitchFamily="2" charset="2"/>
              <a:buChar char="n"/>
            </a:pPr>
            <a:r>
              <a:rPr lang="en-US" altLang="en-US" sz="2400" dirty="0">
                <a:solidFill>
                  <a:schemeClr val="tx1"/>
                </a:solidFill>
                <a:latin typeface="+mn-lt"/>
                <a:cs typeface="+mn-cs"/>
              </a:rPr>
              <a:t>“Weak mutation” is so named because it is </a:t>
            </a:r>
            <a:r>
              <a:rPr lang="en-US" altLang="en-US" sz="2400" i="1" dirty="0">
                <a:solidFill>
                  <a:srgbClr val="FF5935"/>
                </a:solidFill>
                <a:latin typeface="+mn-lt"/>
                <a:cs typeface="+mn-cs"/>
              </a:rPr>
              <a:t>easier to kill</a:t>
            </a:r>
            <a:r>
              <a:rPr lang="en-US" altLang="en-US" sz="2400" dirty="0">
                <a:solidFill>
                  <a:schemeClr val="tx1"/>
                </a:solidFill>
                <a:latin typeface="+mn-lt"/>
                <a:cs typeface="+mn-cs"/>
              </a:rPr>
              <a:t> mutants under this assumption</a:t>
            </a:r>
          </a:p>
          <a:p>
            <a:pPr lvl="1">
              <a:buFontTx/>
              <a:buChar char="•"/>
            </a:pPr>
            <a:endParaRPr lang="en-US" altLang="en-US" sz="2400" dirty="0">
              <a:solidFill>
                <a:schemeClr val="tx1"/>
              </a:solidFill>
            </a:endParaRPr>
          </a:p>
          <a:p>
            <a:pPr marL="342900" indent="-342900" eaLnBrk="0" hangingPunct="0">
              <a:spcBef>
                <a:spcPct val="20000"/>
              </a:spcBef>
              <a:buClr>
                <a:schemeClr val="folHlink"/>
              </a:buClr>
              <a:buSzPct val="90000"/>
              <a:buFont typeface="Wingdings" pitchFamily="2" charset="2"/>
              <a:buChar char="n"/>
            </a:pPr>
            <a:r>
              <a:rPr lang="en-US" altLang="zh-CN" sz="2400" dirty="0">
                <a:solidFill>
                  <a:schemeClr val="tx1"/>
                </a:solidFill>
                <a:latin typeface="+mn-lt"/>
                <a:cs typeface="+mn-cs"/>
              </a:rPr>
              <a:t>Weak mutation also requires </a:t>
            </a:r>
            <a:r>
              <a:rPr lang="en-US" altLang="zh-CN" sz="2400" i="1" dirty="0">
                <a:solidFill>
                  <a:srgbClr val="FF5935"/>
                </a:solidFill>
                <a:latin typeface="+mn-lt"/>
                <a:cs typeface="+mn-cs"/>
              </a:rPr>
              <a:t>less analysis</a:t>
            </a:r>
          </a:p>
          <a:p>
            <a:pPr marL="342900" lvl="1" indent="-342900" eaLnBrk="0" hangingPunct="0">
              <a:spcBef>
                <a:spcPct val="20000"/>
              </a:spcBef>
              <a:buClr>
                <a:schemeClr val="folHlink"/>
              </a:buClr>
              <a:buSzPct val="90000"/>
              <a:buFont typeface="Wingdings" pitchFamily="2" charset="2"/>
              <a:buChar char="n"/>
            </a:pPr>
            <a:endParaRPr lang="en-US" altLang="zh-CN" sz="2400" dirty="0">
              <a:solidFill>
                <a:schemeClr val="tx1"/>
              </a:solidFill>
              <a:latin typeface="+mn-lt"/>
              <a:cs typeface="+mn-cs"/>
            </a:endParaRPr>
          </a:p>
          <a:p>
            <a:pPr marL="342900" indent="-342900" eaLnBrk="0" hangingPunct="0">
              <a:spcBef>
                <a:spcPct val="20000"/>
              </a:spcBef>
              <a:buClr>
                <a:schemeClr val="folHlink"/>
              </a:buClr>
              <a:buSzPct val="90000"/>
              <a:buFont typeface="Wingdings" pitchFamily="2" charset="2"/>
              <a:buChar char="n"/>
            </a:pPr>
            <a:r>
              <a:rPr lang="en-US" altLang="zh-CN" sz="2400" dirty="0">
                <a:solidFill>
                  <a:schemeClr val="tx1"/>
                </a:solidFill>
                <a:latin typeface="+mn-lt"/>
                <a:cs typeface="+mn-cs"/>
              </a:rPr>
              <a:t>Some mutants can be killed under weak mutation but not under strong mutation (</a:t>
            </a:r>
            <a:r>
              <a:rPr lang="en-US" altLang="zh-CN" sz="2400" i="1" dirty="0">
                <a:solidFill>
                  <a:srgbClr val="FF5935"/>
                </a:solidFill>
                <a:latin typeface="+mn-lt"/>
                <a:cs typeface="+mn-cs"/>
              </a:rPr>
              <a:t>no propagation</a:t>
            </a:r>
            <a:r>
              <a:rPr lang="en-US" altLang="zh-CN" sz="2400" dirty="0">
                <a:solidFill>
                  <a:schemeClr val="tx1"/>
                </a:solidFill>
                <a:latin typeface="+mn-lt"/>
                <a:cs typeface="+mn-cs"/>
              </a:rPr>
              <a:t>)</a:t>
            </a:r>
          </a:p>
          <a:p>
            <a:pPr lvl="1">
              <a:buFontTx/>
              <a:buChar char="•"/>
            </a:pPr>
            <a:endParaRPr lang="en-US" altLang="zh-CN" sz="2400" dirty="0">
              <a:solidFill>
                <a:schemeClr val="tx1"/>
              </a:solidFill>
              <a:ea typeface="SimSun" pitchFamily="2" charset="-122"/>
            </a:endParaRPr>
          </a:p>
          <a:p>
            <a:pPr marL="342900" indent="-342900" eaLnBrk="0" hangingPunct="0">
              <a:spcBef>
                <a:spcPct val="20000"/>
              </a:spcBef>
              <a:buClr>
                <a:schemeClr val="folHlink"/>
              </a:buClr>
              <a:buSzPct val="90000"/>
              <a:buFont typeface="Wingdings" pitchFamily="2" charset="2"/>
              <a:buChar char="n"/>
            </a:pPr>
            <a:r>
              <a:rPr lang="en-US" altLang="zh-CN" sz="2400" dirty="0">
                <a:solidFill>
                  <a:schemeClr val="tx1"/>
                </a:solidFill>
                <a:latin typeface="+mn-lt"/>
                <a:cs typeface="+mn-cs"/>
              </a:rPr>
              <a:t>In practice, there is </a:t>
            </a:r>
            <a:r>
              <a:rPr lang="en-US" altLang="zh-CN" sz="2400" i="1" dirty="0">
                <a:solidFill>
                  <a:srgbClr val="FF5935"/>
                </a:solidFill>
                <a:latin typeface="+mn-lt"/>
                <a:cs typeface="+mn-cs"/>
              </a:rPr>
              <a:t>little difference</a:t>
            </a:r>
          </a:p>
        </p:txBody>
      </p:sp>
    </p:spTree>
    <p:extLst>
      <p:ext uri="{BB962C8B-B14F-4D97-AF65-F5344CB8AC3E}">
        <p14:creationId xmlns:p14="http://schemas.microsoft.com/office/powerpoint/2010/main" val="42702713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2672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6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6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6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6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7267" grpId="0" animBg="1" autoUpdateAnimBg="0"/>
      <p:bldP spid="267268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Weak Mutation Example</a:t>
            </a:r>
          </a:p>
        </p:txBody>
      </p:sp>
      <p:sp>
        <p:nvSpPr>
          <p:cNvPr id="12296" name="Rectangle 6"/>
          <p:cNvSpPr>
            <a:spLocks noGrp="1" noChangeArrowheads="1"/>
          </p:cNvSpPr>
          <p:nvPr>
            <p:ph idx="1"/>
          </p:nvPr>
        </p:nvSpPr>
        <p:spPr>
          <a:noFill/>
        </p:spPr>
        <p:txBody>
          <a:bodyPr/>
          <a:lstStyle/>
          <a:p>
            <a:r>
              <a:rPr lang="en-US" altLang="en-US" sz="2400" dirty="0" smtClean="0"/>
              <a:t>Mutant 1 in the Min( ) example is:</a:t>
            </a:r>
          </a:p>
        </p:txBody>
      </p:sp>
      <p:sp>
        <p:nvSpPr>
          <p:cNvPr id="276484" name="Text Box 4"/>
          <p:cNvSpPr txBox="1">
            <a:spLocks noChangeArrowheads="1"/>
          </p:cNvSpPr>
          <p:nvPr/>
        </p:nvSpPr>
        <p:spPr bwMode="auto">
          <a:xfrm>
            <a:off x="914400" y="3382962"/>
            <a:ext cx="8777287" cy="34901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algn="ctr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2400" dirty="0">
                <a:solidFill>
                  <a:schemeClr val="tx1"/>
                </a:solidFill>
              </a:rPr>
              <a:t>The complete test speci</a:t>
            </a:r>
            <a:r>
              <a:rPr lang="en-US" altLang="zh-CN" sz="2400" dirty="0">
                <a:solidFill>
                  <a:schemeClr val="tx1"/>
                </a:solidFill>
                <a:ea typeface="SimSun" pitchFamily="2" charset="-122"/>
              </a:rPr>
              <a:t>fi</a:t>
            </a:r>
            <a:r>
              <a:rPr lang="en-US" altLang="en-US" sz="2400" dirty="0">
                <a:solidFill>
                  <a:schemeClr val="tx1"/>
                </a:solidFill>
              </a:rPr>
              <a:t>cation to kill mutant 1:</a:t>
            </a:r>
            <a:endParaRPr lang="en-US" altLang="zh-CN" sz="2400" dirty="0">
              <a:solidFill>
                <a:schemeClr val="tx1"/>
              </a:solidFill>
              <a:ea typeface="SimSun" pitchFamily="2" charset="-122"/>
            </a:endParaRPr>
          </a:p>
          <a:p>
            <a:pPr>
              <a:buFontTx/>
              <a:buChar char="•"/>
            </a:pPr>
            <a:endParaRPr lang="en-US" altLang="en-US" sz="2400" dirty="0">
              <a:solidFill>
                <a:schemeClr val="tx1"/>
              </a:solidFill>
            </a:endParaRPr>
          </a:p>
          <a:p>
            <a:pPr>
              <a:buFontTx/>
              <a:buChar char="•"/>
            </a:pPr>
            <a:r>
              <a:rPr lang="en-US" altLang="en-US" sz="2400" u="sng" dirty="0" smtClean="0">
                <a:solidFill>
                  <a:schemeClr val="tx2"/>
                </a:solidFill>
              </a:rPr>
              <a:t>Reachability</a:t>
            </a:r>
            <a:r>
              <a:rPr lang="en-US" altLang="en-US" sz="2400" dirty="0" smtClean="0">
                <a:solidFill>
                  <a:schemeClr val="tx1"/>
                </a:solidFill>
              </a:rPr>
              <a:t>: </a:t>
            </a:r>
            <a:r>
              <a:rPr lang="en-US" altLang="en-US" sz="2400" i="1" dirty="0">
                <a:solidFill>
                  <a:schemeClr val="tx1"/>
                </a:solidFill>
              </a:rPr>
              <a:t>true</a:t>
            </a:r>
            <a:r>
              <a:rPr lang="en-US" altLang="en-US" sz="2400" dirty="0">
                <a:solidFill>
                  <a:schemeClr val="tx1"/>
                </a:solidFill>
              </a:rPr>
              <a:t>     // Always get to that statement</a:t>
            </a:r>
          </a:p>
          <a:p>
            <a:pPr>
              <a:buFontTx/>
              <a:buChar char="•"/>
            </a:pPr>
            <a:r>
              <a:rPr lang="en-US" altLang="en-US" sz="2400" u="sng" dirty="0" smtClean="0">
                <a:solidFill>
                  <a:schemeClr val="tx2"/>
                </a:solidFill>
              </a:rPr>
              <a:t>Infection</a:t>
            </a:r>
            <a:r>
              <a:rPr lang="en-US" altLang="en-US" sz="2400" dirty="0" smtClean="0">
                <a:solidFill>
                  <a:schemeClr val="tx1"/>
                </a:solidFill>
              </a:rPr>
              <a:t>: </a:t>
            </a:r>
            <a:r>
              <a:rPr lang="en-US" altLang="en-US" sz="2400" i="1" dirty="0">
                <a:solidFill>
                  <a:schemeClr val="tx1"/>
                </a:solidFill>
              </a:rPr>
              <a:t>A </a:t>
            </a:r>
            <a:r>
              <a:rPr lang="en-US" altLang="en-US" i="1" dirty="0">
                <a:solidFill>
                  <a:schemeClr val="tx1"/>
                </a:solidFill>
              </a:rPr>
              <a:t>≠</a:t>
            </a:r>
            <a:r>
              <a:rPr lang="en-US" altLang="en-US" sz="2400" i="1" dirty="0">
                <a:solidFill>
                  <a:schemeClr val="tx1"/>
                </a:solidFill>
              </a:rPr>
              <a:t> B</a:t>
            </a:r>
          </a:p>
          <a:p>
            <a:pPr>
              <a:buFontTx/>
              <a:buChar char="•"/>
            </a:pPr>
            <a:r>
              <a:rPr lang="en-US" altLang="en-US" sz="2400" u="sng" dirty="0">
                <a:solidFill>
                  <a:schemeClr val="tx2"/>
                </a:solidFill>
              </a:rPr>
              <a:t>Propagation</a:t>
            </a:r>
            <a:r>
              <a:rPr lang="en-US" altLang="en-US" sz="2400" dirty="0">
                <a:solidFill>
                  <a:schemeClr val="tx1"/>
                </a:solidFill>
              </a:rPr>
              <a:t>: </a:t>
            </a:r>
            <a:r>
              <a:rPr lang="en-US" altLang="en-US" sz="2400" i="1" dirty="0">
                <a:solidFill>
                  <a:schemeClr val="tx1"/>
                </a:solidFill>
              </a:rPr>
              <a:t>(B &lt; A) = false</a:t>
            </a:r>
            <a:r>
              <a:rPr lang="en-US" altLang="en-US" sz="2400" dirty="0">
                <a:solidFill>
                  <a:schemeClr val="tx1"/>
                </a:solidFill>
              </a:rPr>
              <a:t>     // Skip the next assignment</a:t>
            </a:r>
          </a:p>
          <a:p>
            <a:pPr>
              <a:buFontTx/>
              <a:buChar char="•"/>
            </a:pPr>
            <a:r>
              <a:rPr lang="en-US" altLang="en-US" sz="2400" u="sng" dirty="0">
                <a:solidFill>
                  <a:schemeClr val="tx2"/>
                </a:solidFill>
              </a:rPr>
              <a:t>Full Test </a:t>
            </a:r>
            <a:r>
              <a:rPr lang="en-US" altLang="en-US" sz="2400" u="sng" dirty="0" smtClean="0">
                <a:solidFill>
                  <a:schemeClr val="tx2"/>
                </a:solidFill>
              </a:rPr>
              <a:t>Speci</a:t>
            </a:r>
            <a:r>
              <a:rPr lang="en-US" altLang="zh-CN" sz="2400" u="sng" dirty="0" smtClean="0">
                <a:solidFill>
                  <a:schemeClr val="tx2"/>
                </a:solidFill>
                <a:ea typeface="SimSun" pitchFamily="2" charset="-122"/>
              </a:rPr>
              <a:t>fi</a:t>
            </a:r>
            <a:r>
              <a:rPr lang="en-US" altLang="en-US" sz="2400" u="sng" dirty="0" smtClean="0">
                <a:solidFill>
                  <a:schemeClr val="tx2"/>
                </a:solidFill>
              </a:rPr>
              <a:t>cation</a:t>
            </a:r>
            <a:r>
              <a:rPr lang="en-US" altLang="en-US" sz="2400" dirty="0" smtClean="0">
                <a:solidFill>
                  <a:schemeClr val="tx1"/>
                </a:solidFill>
              </a:rPr>
              <a:t>: </a:t>
            </a:r>
            <a:r>
              <a:rPr lang="en-US" altLang="en-US" sz="2400" i="1" dirty="0">
                <a:solidFill>
                  <a:schemeClr val="tx1"/>
                </a:solidFill>
              </a:rPr>
              <a:t>true  </a:t>
            </a:r>
            <a:r>
              <a:rPr lang="en-US" altLang="en-US" sz="2400" i="1" dirty="0">
                <a:solidFill>
                  <a:schemeClr val="tx1"/>
                </a:solidFill>
                <a:sym typeface="Symbol" pitchFamily="18" charset="2"/>
              </a:rPr>
              <a:t></a:t>
            </a:r>
            <a:r>
              <a:rPr lang="en-US" altLang="en-US" i="1" dirty="0">
                <a:solidFill>
                  <a:schemeClr val="tx1"/>
                </a:solidFill>
              </a:rPr>
              <a:t>  </a:t>
            </a:r>
            <a:r>
              <a:rPr lang="en-US" altLang="en-US" sz="2400" i="1" dirty="0">
                <a:solidFill>
                  <a:schemeClr val="tx1"/>
                </a:solidFill>
              </a:rPr>
              <a:t>(A </a:t>
            </a:r>
            <a:r>
              <a:rPr lang="en-US" altLang="en-US" i="1" dirty="0">
                <a:solidFill>
                  <a:schemeClr val="tx1"/>
                </a:solidFill>
              </a:rPr>
              <a:t>≠ </a:t>
            </a:r>
            <a:r>
              <a:rPr lang="en-US" altLang="en-US" sz="2400" i="1" dirty="0">
                <a:solidFill>
                  <a:schemeClr val="tx1"/>
                </a:solidFill>
              </a:rPr>
              <a:t>B) </a:t>
            </a:r>
            <a:r>
              <a:rPr lang="en-US" altLang="en-US" sz="2400" i="1" dirty="0">
                <a:solidFill>
                  <a:schemeClr val="tx1"/>
                </a:solidFill>
                <a:sym typeface="Symbol" pitchFamily="18" charset="2"/>
              </a:rPr>
              <a:t></a:t>
            </a:r>
            <a:r>
              <a:rPr lang="en-US" altLang="en-US" sz="2400" i="1" dirty="0">
                <a:solidFill>
                  <a:schemeClr val="tx1"/>
                </a:solidFill>
              </a:rPr>
              <a:t> ((B &lt; A) = false)</a:t>
            </a:r>
          </a:p>
          <a:p>
            <a:r>
              <a:rPr lang="en-US" altLang="zh-CN" sz="2400" i="1" dirty="0">
                <a:solidFill>
                  <a:schemeClr val="tx1"/>
                </a:solidFill>
                <a:ea typeface="SimSun" pitchFamily="2" charset="-122"/>
              </a:rPr>
              <a:t>                                           </a:t>
            </a:r>
            <a:r>
              <a:rPr lang="en-US" altLang="en-US" sz="2400" i="1" dirty="0">
                <a:solidFill>
                  <a:schemeClr val="tx1"/>
                </a:solidFill>
              </a:rPr>
              <a:t> </a:t>
            </a:r>
            <a:r>
              <a:rPr lang="en-US" altLang="en-US" i="1" dirty="0">
                <a:solidFill>
                  <a:schemeClr val="tx1"/>
                </a:solidFill>
              </a:rPr>
              <a:t>≡ </a:t>
            </a:r>
            <a:r>
              <a:rPr lang="en-US" altLang="en-US" sz="2400" i="1" dirty="0">
                <a:solidFill>
                  <a:schemeClr val="tx1"/>
                </a:solidFill>
              </a:rPr>
              <a:t>(A</a:t>
            </a:r>
            <a:r>
              <a:rPr lang="en-US" altLang="zh-CN" sz="2400" i="1" dirty="0">
                <a:solidFill>
                  <a:schemeClr val="tx1"/>
                </a:solidFill>
                <a:ea typeface="SimSun" pitchFamily="2" charset="-122"/>
              </a:rPr>
              <a:t> </a:t>
            </a:r>
            <a:r>
              <a:rPr lang="en-US" altLang="en-US" i="1" dirty="0">
                <a:solidFill>
                  <a:schemeClr val="tx1"/>
                </a:solidFill>
              </a:rPr>
              <a:t>≠</a:t>
            </a:r>
            <a:r>
              <a:rPr lang="en-US" altLang="en-US" sz="2400" i="1" dirty="0">
                <a:solidFill>
                  <a:schemeClr val="tx1"/>
                </a:solidFill>
              </a:rPr>
              <a:t> B) </a:t>
            </a:r>
            <a:r>
              <a:rPr lang="en-US" altLang="en-US" sz="2400" i="1" dirty="0">
                <a:solidFill>
                  <a:schemeClr val="tx1"/>
                </a:solidFill>
                <a:sym typeface="Symbol" pitchFamily="18" charset="2"/>
              </a:rPr>
              <a:t></a:t>
            </a:r>
            <a:r>
              <a:rPr lang="en-US" altLang="en-US" i="1" dirty="0">
                <a:solidFill>
                  <a:schemeClr val="tx1"/>
                </a:solidFill>
                <a:sym typeface="Symbol" pitchFamily="18" charset="2"/>
              </a:rPr>
              <a:t> </a:t>
            </a:r>
            <a:r>
              <a:rPr lang="en-US" altLang="en-US" sz="2400" i="1" dirty="0">
                <a:solidFill>
                  <a:schemeClr val="tx1"/>
                </a:solidFill>
              </a:rPr>
              <a:t>(B </a:t>
            </a:r>
            <a:r>
              <a:rPr lang="en-US" altLang="en-US" i="1" dirty="0">
                <a:solidFill>
                  <a:schemeClr val="tx1"/>
                </a:solidFill>
              </a:rPr>
              <a:t>≥</a:t>
            </a:r>
            <a:r>
              <a:rPr lang="en-US" altLang="en-US" sz="2400" i="1" dirty="0">
                <a:solidFill>
                  <a:schemeClr val="tx1"/>
                </a:solidFill>
              </a:rPr>
              <a:t>A)</a:t>
            </a:r>
          </a:p>
          <a:p>
            <a:r>
              <a:rPr lang="en-US" altLang="zh-CN" sz="2400" i="1" dirty="0">
                <a:solidFill>
                  <a:schemeClr val="tx1"/>
                </a:solidFill>
                <a:ea typeface="SimSun" pitchFamily="2" charset="-122"/>
              </a:rPr>
              <a:t>                                            </a:t>
            </a:r>
            <a:r>
              <a:rPr lang="en-US" altLang="en-US" i="1" dirty="0">
                <a:solidFill>
                  <a:schemeClr val="tx1"/>
                </a:solidFill>
              </a:rPr>
              <a:t>≡</a:t>
            </a:r>
            <a:r>
              <a:rPr lang="en-US" altLang="zh-CN" i="1" dirty="0">
                <a:solidFill>
                  <a:schemeClr val="tx1"/>
                </a:solidFill>
                <a:ea typeface="SimSun" pitchFamily="2" charset="-122"/>
              </a:rPr>
              <a:t> </a:t>
            </a:r>
            <a:r>
              <a:rPr lang="en-US" altLang="en-US" sz="2400" i="1" dirty="0">
                <a:solidFill>
                  <a:schemeClr val="tx1"/>
                </a:solidFill>
              </a:rPr>
              <a:t>(B &gt; A)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sz="2400" dirty="0">
                <a:solidFill>
                  <a:schemeClr val="tx1"/>
                </a:solidFill>
                <a:ea typeface="SimSun" pitchFamily="2" charset="-122"/>
              </a:rPr>
              <a:t>(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A = 5, B = 3</a:t>
            </a:r>
            <a:r>
              <a:rPr lang="en-US" altLang="zh-CN" sz="2400" dirty="0">
                <a:solidFill>
                  <a:schemeClr val="tx1"/>
                </a:solidFill>
                <a:ea typeface="SimSun" pitchFamily="2" charset="-122"/>
              </a:rPr>
              <a:t>) will weakly kill mutant 1, but not strongly</a:t>
            </a:r>
          </a:p>
        </p:txBody>
      </p:sp>
      <p:sp>
        <p:nvSpPr>
          <p:cNvPr id="276485" name="Rectangle 5"/>
          <p:cNvSpPr>
            <a:spLocks noChangeArrowheads="1"/>
          </p:cNvSpPr>
          <p:nvPr/>
        </p:nvSpPr>
        <p:spPr bwMode="auto">
          <a:xfrm>
            <a:off x="1187450" y="2057400"/>
            <a:ext cx="2357437" cy="1263650"/>
          </a:xfrm>
          <a:prstGeom prst="rect">
            <a:avLst/>
          </a:prstGeom>
          <a:solidFill>
            <a:schemeClr val="accent5">
              <a:lumMod val="90000"/>
            </a:schemeClr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= A;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1 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= B;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if (B &lt; A)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   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= B;</a:t>
            </a:r>
          </a:p>
        </p:txBody>
      </p:sp>
    </p:spTree>
    <p:extLst>
      <p:ext uri="{BB962C8B-B14F-4D97-AF65-F5344CB8AC3E}">
        <p14:creationId xmlns:p14="http://schemas.microsoft.com/office/powerpoint/2010/main" val="12158493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764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 nodeType="clickPar">
                      <p:stCondLst>
                        <p:cond delay="indefinite"/>
                      </p:stCondLst>
                      <p:childTnLst>
                        <p:par>
                          <p:cTn id="2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 nodeType="clickPar">
                      <p:stCondLst>
                        <p:cond delay="indefinite"/>
                      </p:stCondLst>
                      <p:childTnLst>
                        <p:par>
                          <p:cTn id="3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 nodeType="clickPar">
                      <p:stCondLst>
                        <p:cond delay="indefinite"/>
                      </p:stCondLst>
                      <p:childTnLst>
                        <p:par>
                          <p:cTn id="3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8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484" grpId="0" build="p"/>
      <p:bldP spid="276485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Equivalent Mutation Example</a:t>
            </a:r>
            <a:endParaRPr lang="en-US" altLang="en-US" dirty="0" smtClean="0">
              <a:ea typeface="SimSun" pitchFamily="2" charset="-122"/>
            </a:endParaRPr>
          </a:p>
        </p:txBody>
      </p:sp>
      <p:sp>
        <p:nvSpPr>
          <p:cNvPr id="13318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400" dirty="0" smtClean="0"/>
              <a:t>Mutant 3 in the Min() example is equivalent:</a:t>
            </a:r>
          </a:p>
        </p:txBody>
      </p:sp>
      <p:sp>
        <p:nvSpPr>
          <p:cNvPr id="278532" name="Rectangle 4"/>
          <p:cNvSpPr>
            <a:spLocks noChangeArrowheads="1"/>
          </p:cNvSpPr>
          <p:nvPr/>
        </p:nvSpPr>
        <p:spPr bwMode="auto">
          <a:xfrm>
            <a:off x="1397000" y="2089150"/>
            <a:ext cx="2357437" cy="958850"/>
          </a:xfrm>
          <a:prstGeom prst="rect">
            <a:avLst/>
          </a:prstGeom>
          <a:solidFill>
            <a:schemeClr val="accent5">
              <a:lumMod val="90000"/>
            </a:schemeClr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= A;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if (B &lt; A)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3  if (B &lt;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)</a:t>
            </a:r>
            <a:endParaRPr lang="en-US" altLang="zh-CN" dirty="0">
              <a:solidFill>
                <a:srgbClr val="FF5935"/>
              </a:solidFill>
              <a:latin typeface="Helvetica" pitchFamily="34" charset="0"/>
              <a:ea typeface="SimSun" pitchFamily="2" charset="-122"/>
            </a:endParaRPr>
          </a:p>
        </p:txBody>
      </p:sp>
      <p:sp>
        <p:nvSpPr>
          <p:cNvPr id="278533" name="Rectangle 5"/>
          <p:cNvSpPr>
            <a:spLocks noChangeArrowheads="1"/>
          </p:cNvSpPr>
          <p:nvPr/>
        </p:nvSpPr>
        <p:spPr bwMode="auto">
          <a:xfrm>
            <a:off x="914400" y="3163887"/>
            <a:ext cx="8867775" cy="3543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6858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400">
                <a:solidFill>
                  <a:schemeClr val="tx1"/>
                </a:solidFill>
              </a:rPr>
              <a:t>The infection condition is “</a:t>
            </a:r>
            <a:r>
              <a:rPr lang="en-US" altLang="en-US" sz="2400">
                <a:solidFill>
                  <a:schemeClr val="tx2"/>
                </a:solidFill>
              </a:rPr>
              <a:t>(B &lt; A) != (B &lt; minVal)</a:t>
            </a:r>
            <a:r>
              <a:rPr lang="en-US" altLang="en-US" sz="2400">
                <a:solidFill>
                  <a:schemeClr val="tx1"/>
                </a:solidFill>
              </a:rPr>
              <a:t>”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–"/>
            </a:pPr>
            <a:endParaRPr lang="en-US" altLang="en-US">
              <a:solidFill>
                <a:schemeClr val="tx1"/>
              </a:solidFill>
            </a:endParaRP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400">
                <a:solidFill>
                  <a:schemeClr val="tx1"/>
                </a:solidFill>
              </a:rPr>
              <a:t>However, the previous statement was “</a:t>
            </a:r>
            <a:r>
              <a:rPr lang="en-US" altLang="en-US" sz="2400">
                <a:solidFill>
                  <a:schemeClr val="tx2"/>
                </a:solidFill>
              </a:rPr>
              <a:t>minVal = A</a:t>
            </a:r>
            <a:r>
              <a:rPr lang="en-US" altLang="en-US" sz="2400">
                <a:solidFill>
                  <a:schemeClr val="tx1"/>
                </a:solidFill>
              </a:rPr>
              <a:t>”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–"/>
            </a:pPr>
            <a:r>
              <a:rPr lang="en-US" altLang="en-US">
                <a:solidFill>
                  <a:schemeClr val="tx1"/>
                </a:solidFill>
              </a:rPr>
              <a:t>Substituing, we get: “</a:t>
            </a:r>
            <a:r>
              <a:rPr lang="en-US" altLang="en-US">
                <a:solidFill>
                  <a:schemeClr val="tx2"/>
                </a:solidFill>
              </a:rPr>
              <a:t>(B &lt; A) != (B &lt; A)</a:t>
            </a:r>
            <a:r>
              <a:rPr lang="en-US" altLang="en-US">
                <a:solidFill>
                  <a:schemeClr val="tx1"/>
                </a:solidFill>
              </a:rPr>
              <a:t>”</a:t>
            </a:r>
          </a:p>
          <a:p>
            <a:pPr lvl="1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–"/>
            </a:pPr>
            <a:endParaRPr lang="en-US" altLang="en-US">
              <a:solidFill>
                <a:schemeClr val="tx1"/>
              </a:solidFill>
            </a:endParaRP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400" u="sng">
                <a:solidFill>
                  <a:schemeClr val="tx2"/>
                </a:solidFill>
              </a:rPr>
              <a:t>Thus no input can kill this mutant</a:t>
            </a:r>
          </a:p>
        </p:txBody>
      </p:sp>
    </p:spTree>
    <p:extLst>
      <p:ext uri="{BB962C8B-B14F-4D97-AF65-F5344CB8AC3E}">
        <p14:creationId xmlns:p14="http://schemas.microsoft.com/office/powerpoint/2010/main" val="12382355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8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785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85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2785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85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2785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85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1000"/>
                                        <p:tgtEl>
                                          <p:spTgt spid="2785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853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1000"/>
                                        <p:tgtEl>
                                          <p:spTgt spid="27853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8532" grpId="0" animBg="1"/>
      <p:bldP spid="27853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7337" y="1554162"/>
            <a:ext cx="4765675" cy="3884613"/>
          </a:xfrm>
          <a:solidFill>
            <a:schemeClr val="bg1"/>
          </a:solidFill>
          <a:ln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pPr>
              <a:buFontTx/>
              <a:buNone/>
            </a:pP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1     </a:t>
            </a:r>
            <a:r>
              <a:rPr lang="en-US" altLang="zh-CN" sz="2000" dirty="0" err="1" smtClean="0">
                <a:latin typeface="Helvetica" pitchFamily="34" charset="0"/>
                <a:ea typeface="SimSun" pitchFamily="2" charset="-122"/>
              </a:rPr>
              <a:t>boolean</a:t>
            </a: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 </a:t>
            </a:r>
            <a:r>
              <a:rPr lang="en-US" altLang="zh-CN" sz="2000" dirty="0" err="1" smtClean="0">
                <a:latin typeface="Helvetica" pitchFamily="34" charset="0"/>
                <a:ea typeface="SimSun" pitchFamily="2" charset="-122"/>
              </a:rPr>
              <a:t>isEven</a:t>
            </a: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 (</a:t>
            </a:r>
            <a:r>
              <a:rPr lang="en-US" altLang="zh-CN" sz="2000" dirty="0" err="1" smtClean="0"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 X)</a:t>
            </a:r>
          </a:p>
          <a:p>
            <a:pPr>
              <a:buFontTx/>
              <a:buNone/>
            </a:pP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2     {</a:t>
            </a:r>
          </a:p>
          <a:p>
            <a:pPr>
              <a:buFontTx/>
              <a:buNone/>
            </a:pP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3          if (X &lt; 0)</a:t>
            </a:r>
          </a:p>
          <a:p>
            <a:pPr>
              <a:buFontTx/>
              <a:buNone/>
            </a:pP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4               X = 0 - X;</a:t>
            </a:r>
          </a:p>
          <a:p>
            <a:pPr>
              <a:buFontTx/>
              <a:buNone/>
            </a:pPr>
            <a:r>
              <a:rPr lang="en-US" altLang="zh-CN" sz="2000" dirty="0" smtClean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 4            X = 0</a:t>
            </a:r>
            <a:r>
              <a:rPr lang="en-US" altLang="zh-CN" sz="2000" dirty="0" smtClean="0">
                <a:solidFill>
                  <a:schemeClr val="tx2"/>
                </a:solidFill>
                <a:latin typeface="Helvetica" pitchFamily="34" charset="0"/>
                <a:ea typeface="SimSun" pitchFamily="2" charset="-122"/>
              </a:rPr>
              <a:t>;</a:t>
            </a:r>
          </a:p>
          <a:p>
            <a:pPr>
              <a:buFontTx/>
              <a:buNone/>
            </a:pP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5           if (float) (X/2) == ((float) X) / 2.0</a:t>
            </a:r>
          </a:p>
          <a:p>
            <a:pPr>
              <a:buFontTx/>
              <a:buNone/>
            </a:pP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6               return (true);</a:t>
            </a:r>
          </a:p>
          <a:p>
            <a:pPr>
              <a:buFontTx/>
              <a:buNone/>
            </a:pP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7           else</a:t>
            </a:r>
          </a:p>
          <a:p>
            <a:pPr>
              <a:buFontTx/>
              <a:buNone/>
            </a:pP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8               return (false);</a:t>
            </a:r>
          </a:p>
          <a:p>
            <a:pPr>
              <a:buFontTx/>
              <a:buNone/>
            </a:pPr>
            <a:r>
              <a:rPr lang="en-US" altLang="zh-CN" sz="2000" dirty="0" smtClean="0">
                <a:latin typeface="Helvetica" pitchFamily="34" charset="0"/>
                <a:ea typeface="SimSun" pitchFamily="2" charset="-122"/>
              </a:rPr>
              <a:t>9           }</a:t>
            </a:r>
            <a:endParaRPr lang="zh-CN" altLang="en-US" sz="2000" dirty="0" smtClean="0">
              <a:latin typeface="Helvetica" pitchFamily="34" charset="0"/>
              <a:ea typeface="SimSun" pitchFamily="2" charset="-122"/>
            </a:endParaRPr>
          </a:p>
        </p:txBody>
      </p:sp>
      <p:sp>
        <p:nvSpPr>
          <p:cNvPr id="14342" name="Rectangle 4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Strong Versus Weak Mutation</a:t>
            </a:r>
          </a:p>
        </p:txBody>
      </p:sp>
      <p:grpSp>
        <p:nvGrpSpPr>
          <p:cNvPr id="2" name="Group 14"/>
          <p:cNvGrpSpPr>
            <a:grpSpLocks/>
          </p:cNvGrpSpPr>
          <p:nvPr/>
        </p:nvGrpSpPr>
        <p:grpSpPr bwMode="auto">
          <a:xfrm>
            <a:off x="2422525" y="1828800"/>
            <a:ext cx="5268912" cy="1341437"/>
            <a:chOff x="1461" y="897"/>
            <a:chExt cx="3319" cy="845"/>
          </a:xfrm>
        </p:grpSpPr>
        <p:sp>
          <p:nvSpPr>
            <p:cNvPr id="264199" name="Text Box 7"/>
            <p:cNvSpPr txBox="1">
              <a:spLocks noChangeArrowheads="1"/>
            </p:cNvSpPr>
            <p:nvPr/>
          </p:nvSpPr>
          <p:spPr bwMode="auto">
            <a:xfrm>
              <a:off x="3218" y="897"/>
              <a:ext cx="1562" cy="233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defRPr/>
              </a:pPr>
              <a:r>
                <a:rPr lang="en-US" u="sng" dirty="0" smtClean="0"/>
                <a:t>Reachability</a:t>
              </a:r>
              <a:r>
                <a:rPr lang="en-US" dirty="0" smtClean="0"/>
                <a:t>: </a:t>
              </a:r>
              <a:r>
                <a:rPr lang="en-US" dirty="0"/>
                <a:t>X &lt; 0</a:t>
              </a:r>
            </a:p>
          </p:txBody>
        </p:sp>
        <p:sp>
          <p:nvSpPr>
            <p:cNvPr id="14352" name="Line 8"/>
            <p:cNvSpPr>
              <a:spLocks noChangeShapeType="1"/>
            </p:cNvSpPr>
            <p:nvPr/>
          </p:nvSpPr>
          <p:spPr bwMode="auto">
            <a:xfrm flipH="1">
              <a:off x="1461" y="1044"/>
              <a:ext cx="1749" cy="698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3" name="Group 15"/>
          <p:cNvGrpSpPr>
            <a:grpSpLocks/>
          </p:cNvGrpSpPr>
          <p:nvPr/>
        </p:nvGrpSpPr>
        <p:grpSpPr bwMode="auto">
          <a:xfrm>
            <a:off x="2354262" y="2590800"/>
            <a:ext cx="5570538" cy="706437"/>
            <a:chOff x="1418" y="1377"/>
            <a:chExt cx="3509" cy="445"/>
          </a:xfrm>
        </p:grpSpPr>
        <p:sp>
          <p:nvSpPr>
            <p:cNvPr id="14349" name="Line 10"/>
            <p:cNvSpPr>
              <a:spLocks noChangeShapeType="1"/>
            </p:cNvSpPr>
            <p:nvPr/>
          </p:nvSpPr>
          <p:spPr bwMode="auto">
            <a:xfrm flipH="1">
              <a:off x="1418" y="1491"/>
              <a:ext cx="1944" cy="331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64203" name="Text Box 11"/>
            <p:cNvSpPr txBox="1">
              <a:spLocks noChangeArrowheads="1"/>
            </p:cNvSpPr>
            <p:nvPr/>
          </p:nvSpPr>
          <p:spPr bwMode="auto">
            <a:xfrm>
              <a:off x="3365" y="1377"/>
              <a:ext cx="1562" cy="233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defRPr/>
              </a:pPr>
              <a:r>
                <a:rPr lang="en-US" u="sng" dirty="0" smtClean="0"/>
                <a:t>Infection</a:t>
              </a:r>
              <a:r>
                <a:rPr lang="en-US" dirty="0" smtClean="0"/>
                <a:t>: </a:t>
              </a:r>
              <a:r>
                <a:rPr lang="en-US" dirty="0"/>
                <a:t>X != 0</a:t>
              </a:r>
            </a:p>
          </p:txBody>
        </p:sp>
      </p:grpSp>
      <p:sp>
        <p:nvSpPr>
          <p:cNvPr id="264204" name="Text Box 12"/>
          <p:cNvSpPr txBox="1">
            <a:spLocks noChangeArrowheads="1"/>
          </p:cNvSpPr>
          <p:nvPr/>
        </p:nvSpPr>
        <p:spPr bwMode="auto">
          <a:xfrm>
            <a:off x="5619750" y="3124200"/>
            <a:ext cx="2811462" cy="646331"/>
          </a:xfrm>
          <a:prstGeom prst="rect">
            <a:avLst/>
          </a:prstGeom>
          <a:solidFill>
            <a:schemeClr val="accent5">
              <a:lumMod val="90000"/>
            </a:schemeClr>
          </a:solidFill>
          <a:ln w="12700">
            <a:solidFill>
              <a:srgbClr val="000000"/>
            </a:solidFill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n-US" dirty="0"/>
              <a:t>(X = -6) will kill mutant 4 under </a:t>
            </a:r>
            <a:r>
              <a:rPr lang="en-US" u="sng" dirty="0"/>
              <a:t>weak mutation</a:t>
            </a:r>
          </a:p>
        </p:txBody>
      </p:sp>
      <p:grpSp>
        <p:nvGrpSpPr>
          <p:cNvPr id="4" name="Group 16"/>
          <p:cNvGrpSpPr>
            <a:grpSpLocks/>
          </p:cNvGrpSpPr>
          <p:nvPr/>
        </p:nvGrpSpPr>
        <p:grpSpPr bwMode="auto">
          <a:xfrm>
            <a:off x="3417887" y="3886200"/>
            <a:ext cx="5573713" cy="2900363"/>
            <a:chOff x="2088" y="2217"/>
            <a:chExt cx="3511" cy="1827"/>
          </a:xfrm>
        </p:grpSpPr>
        <p:sp>
          <p:nvSpPr>
            <p:cNvPr id="14347" name="Line 9"/>
            <p:cNvSpPr>
              <a:spLocks noChangeShapeType="1"/>
            </p:cNvSpPr>
            <p:nvPr/>
          </p:nvSpPr>
          <p:spPr bwMode="auto">
            <a:xfrm flipH="1" flipV="1">
              <a:off x="2088" y="2217"/>
              <a:ext cx="835" cy="511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64205" name="Text Box 13"/>
            <p:cNvSpPr txBox="1">
              <a:spLocks noChangeArrowheads="1"/>
            </p:cNvSpPr>
            <p:nvPr/>
          </p:nvSpPr>
          <p:spPr bwMode="auto">
            <a:xfrm>
              <a:off x="2920" y="2241"/>
              <a:ext cx="2679" cy="1803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defRPr/>
              </a:pPr>
              <a:r>
                <a:rPr lang="en-US" u="sng" dirty="0" smtClean="0">
                  <a:solidFill>
                    <a:schemeClr val="tx2"/>
                  </a:solidFill>
                </a:rPr>
                <a:t>Propagation</a:t>
              </a:r>
              <a:r>
                <a:rPr lang="en-US" dirty="0" smtClean="0">
                  <a:solidFill>
                    <a:schemeClr val="tx2"/>
                  </a:solidFill>
                </a:rPr>
                <a:t>:</a:t>
              </a:r>
              <a:endParaRPr lang="en-US" dirty="0">
                <a:solidFill>
                  <a:schemeClr val="tx2"/>
                </a:solidFill>
              </a:endParaRPr>
            </a:p>
            <a:p>
              <a:pPr>
                <a:spcBef>
                  <a:spcPct val="50000"/>
                </a:spcBef>
                <a:defRPr/>
              </a:pPr>
              <a:r>
                <a:rPr lang="en-US" altLang="zh-CN" dirty="0">
                  <a:solidFill>
                    <a:schemeClr val="tx2"/>
                  </a:solidFill>
                  <a:ea typeface="SimSun" pitchFamily="2" charset="-122"/>
                </a:rPr>
                <a:t>((float) ((0-X)/2) == ((float) </a:t>
              </a:r>
              <a:r>
                <a:rPr lang="en-US" altLang="zh-CN" dirty="0" smtClean="0">
                  <a:solidFill>
                    <a:schemeClr val="tx2"/>
                  </a:solidFill>
                  <a:ea typeface="SimSun" pitchFamily="2" charset="-122"/>
                </a:rPr>
                <a:t>(0-X)) </a:t>
              </a:r>
              <a:r>
                <a:rPr lang="en-US" altLang="zh-CN" dirty="0">
                  <a:solidFill>
                    <a:schemeClr val="tx2"/>
                  </a:solidFill>
                  <a:ea typeface="SimSun" pitchFamily="2" charset="-122"/>
                </a:rPr>
                <a:t>/ 2.0)</a:t>
              </a:r>
            </a:p>
            <a:p>
              <a:pPr>
                <a:spcBef>
                  <a:spcPct val="50000"/>
                </a:spcBef>
                <a:defRPr/>
              </a:pPr>
              <a:r>
                <a:rPr lang="en-US" altLang="zh-CN" dirty="0">
                  <a:solidFill>
                    <a:schemeClr val="tx2"/>
                  </a:solidFill>
                  <a:ea typeface="SimSun" pitchFamily="2" charset="-122"/>
                </a:rPr>
                <a:t>!=   ((float) (0/2) == ((float) 0) / 2.0)</a:t>
              </a:r>
            </a:p>
            <a:p>
              <a:pPr>
                <a:spcBef>
                  <a:spcPct val="50000"/>
                </a:spcBef>
                <a:defRPr/>
              </a:pPr>
              <a:r>
                <a:rPr lang="en-US" altLang="zh-CN" dirty="0">
                  <a:solidFill>
                    <a:schemeClr val="tx2"/>
                  </a:solidFill>
                  <a:ea typeface="SimSun" pitchFamily="2" charset="-122"/>
                </a:rPr>
                <a:t>That is, X is </a:t>
              </a:r>
              <a:r>
                <a:rPr lang="en-US" altLang="zh-CN" u="sng" dirty="0">
                  <a:solidFill>
                    <a:schemeClr val="tx2"/>
                  </a:solidFill>
                  <a:ea typeface="SimSun" pitchFamily="2" charset="-122"/>
                </a:rPr>
                <a:t>not</a:t>
              </a:r>
              <a:r>
                <a:rPr lang="en-US" altLang="zh-CN" dirty="0">
                  <a:solidFill>
                    <a:schemeClr val="tx2"/>
                  </a:solidFill>
                  <a:ea typeface="SimSun" pitchFamily="2" charset="-122"/>
                </a:rPr>
                <a:t> even …</a:t>
              </a:r>
            </a:p>
            <a:p>
              <a:pPr>
                <a:spcBef>
                  <a:spcPct val="50000"/>
                </a:spcBef>
                <a:defRPr/>
              </a:pPr>
              <a:r>
                <a:rPr lang="en-US" altLang="zh-CN" dirty="0">
                  <a:solidFill>
                    <a:schemeClr val="tx2"/>
                  </a:solidFill>
                  <a:ea typeface="SimSun" pitchFamily="2" charset="-122"/>
                </a:rPr>
                <a:t>Thus (X = -6) does </a:t>
              </a:r>
              <a:r>
                <a:rPr lang="en-US" altLang="zh-CN" i="1" u="sng" dirty="0">
                  <a:solidFill>
                    <a:schemeClr val="tx2"/>
                  </a:solidFill>
                  <a:ea typeface="SimSun" pitchFamily="2" charset="-122"/>
                </a:rPr>
                <a:t>not</a:t>
              </a:r>
              <a:r>
                <a:rPr lang="en-US" altLang="zh-CN" dirty="0">
                  <a:solidFill>
                    <a:schemeClr val="tx2"/>
                  </a:solidFill>
                  <a:ea typeface="SimSun" pitchFamily="2" charset="-122"/>
                </a:rPr>
                <a:t> kill the mutant under strong </a:t>
              </a:r>
              <a:r>
                <a:rPr lang="en-US" altLang="zh-CN" dirty="0" smtClean="0">
                  <a:solidFill>
                    <a:schemeClr val="tx2"/>
                  </a:solidFill>
                  <a:ea typeface="SimSun" pitchFamily="2" charset="-122"/>
                </a:rPr>
                <a:t>mutation .. </a:t>
              </a:r>
              <a:r>
                <a:rPr lang="en-US" dirty="0">
                  <a:solidFill>
                    <a:schemeClr val="tx2"/>
                  </a:solidFill>
                  <a:ea typeface="SimSun" pitchFamily="2" charset="-122"/>
                </a:rPr>
                <a:t>to satisfy the</a:t>
              </a:r>
            </a:p>
            <a:p>
              <a:r>
                <a:rPr lang="en-US" dirty="0">
                  <a:solidFill>
                    <a:schemeClr val="tx2"/>
                  </a:solidFill>
                  <a:ea typeface="SimSun" pitchFamily="2" charset="-122"/>
                </a:rPr>
                <a:t>strong mutation criterion, X must be an odd, negative integer.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4575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264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4204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57"/>
          <p:cNvGrpSpPr>
            <a:grpSpLocks/>
          </p:cNvGrpSpPr>
          <p:nvPr/>
        </p:nvGrpSpPr>
        <p:grpSpPr bwMode="auto">
          <a:xfrm>
            <a:off x="2776538" y="1066800"/>
            <a:ext cx="6264275" cy="4857750"/>
            <a:chOff x="1749" y="627"/>
            <a:chExt cx="3946" cy="3060"/>
          </a:xfrm>
          <a:solidFill>
            <a:schemeClr val="accent5"/>
          </a:solidFill>
        </p:grpSpPr>
        <p:sp>
          <p:nvSpPr>
            <p:cNvPr id="15416" name="AutoShape 42"/>
            <p:cNvSpPr>
              <a:spLocks noChangeArrowheads="1"/>
            </p:cNvSpPr>
            <p:nvPr/>
          </p:nvSpPr>
          <p:spPr bwMode="auto">
            <a:xfrm flipV="1">
              <a:off x="1749" y="627"/>
              <a:ext cx="3946" cy="3060"/>
            </a:xfrm>
            <a:prstGeom prst="flowChartPunchedCard">
              <a:avLst/>
            </a:prstGeom>
            <a:grpFill/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79595" name="Text Box 43"/>
            <p:cNvSpPr txBox="1">
              <a:spLocks noChangeArrowheads="1"/>
            </p:cNvSpPr>
            <p:nvPr/>
          </p:nvSpPr>
          <p:spPr bwMode="auto">
            <a:xfrm>
              <a:off x="2009" y="1829"/>
              <a:ext cx="908" cy="450"/>
            </a:xfrm>
            <a:prstGeom prst="rect">
              <a:avLst/>
            </a:prstGeom>
            <a:grpFill/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  <a:defRPr/>
              </a:pPr>
              <a:r>
                <a:rPr lang="en-US">
                  <a:solidFill>
                    <a:schemeClr val="tx2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Automated steps</a:t>
              </a:r>
            </a:p>
          </p:txBody>
        </p:sp>
      </p:grpSp>
      <p:sp>
        <p:nvSpPr>
          <p:cNvPr id="153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Testing Programs with Mutation</a:t>
            </a:r>
          </a:p>
        </p:txBody>
      </p:sp>
      <p:sp>
        <p:nvSpPr>
          <p:cNvPr id="15367" name="Text Box 4"/>
          <p:cNvSpPr txBox="1">
            <a:spLocks noChangeArrowheads="1"/>
          </p:cNvSpPr>
          <p:nvPr/>
        </p:nvSpPr>
        <p:spPr bwMode="auto">
          <a:xfrm>
            <a:off x="1328738" y="1293812"/>
            <a:ext cx="1279525" cy="707886"/>
          </a:xfrm>
          <a:prstGeom prst="rect">
            <a:avLst/>
          </a:prstGeom>
          <a:solidFill>
            <a:schemeClr val="accent5">
              <a:lumMod val="90000"/>
            </a:schemeClr>
          </a:solidFill>
          <a:ln w="28575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 dirty="0" smtClean="0">
                <a:solidFill>
                  <a:schemeClr val="tx1"/>
                </a:solidFill>
              </a:rPr>
              <a:t>Program under test</a:t>
            </a:r>
            <a:endParaRPr lang="en-US" altLang="en-US" dirty="0">
              <a:solidFill>
                <a:schemeClr val="tx1"/>
              </a:solidFill>
            </a:endParaRPr>
          </a:p>
        </p:txBody>
      </p:sp>
      <p:sp>
        <p:nvSpPr>
          <p:cNvPr id="15368" name="Text Box 5"/>
          <p:cNvSpPr txBox="1">
            <a:spLocks noChangeArrowheads="1"/>
          </p:cNvSpPr>
          <p:nvPr/>
        </p:nvSpPr>
        <p:spPr bwMode="auto">
          <a:xfrm>
            <a:off x="1" y="1293812"/>
            <a:ext cx="977900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dirty="0" err="1" smtClean="0">
                <a:solidFill>
                  <a:schemeClr val="tx1"/>
                </a:solidFill>
              </a:rPr>
              <a:t>Prog</a:t>
            </a:r>
            <a:r>
              <a:rPr lang="en-US" altLang="en-US" dirty="0" smtClean="0">
                <a:solidFill>
                  <a:schemeClr val="tx1"/>
                </a:solidFill>
              </a:rPr>
              <a:t> P</a:t>
            </a:r>
            <a:endParaRPr lang="en-US" altLang="en-US" dirty="0">
              <a:solidFill>
                <a:schemeClr val="tx1"/>
              </a:solidFill>
            </a:endParaRPr>
          </a:p>
        </p:txBody>
      </p:sp>
      <p:grpSp>
        <p:nvGrpSpPr>
          <p:cNvPr id="3" name="Group 46"/>
          <p:cNvGrpSpPr>
            <a:grpSpLocks/>
          </p:cNvGrpSpPr>
          <p:nvPr/>
        </p:nvGrpSpPr>
        <p:grpSpPr bwMode="auto">
          <a:xfrm>
            <a:off x="2608263" y="1293812"/>
            <a:ext cx="1473200" cy="730250"/>
            <a:chOff x="1643" y="770"/>
            <a:chExt cx="928" cy="460"/>
          </a:xfrm>
          <a:solidFill>
            <a:schemeClr val="accent5">
              <a:lumMod val="90000"/>
            </a:schemeClr>
          </a:solidFill>
        </p:grpSpPr>
        <p:sp>
          <p:nvSpPr>
            <p:cNvPr id="15414" name="Text Box 6"/>
            <p:cNvSpPr txBox="1">
              <a:spLocks noChangeArrowheads="1"/>
            </p:cNvSpPr>
            <p:nvPr/>
          </p:nvSpPr>
          <p:spPr bwMode="auto">
            <a:xfrm>
              <a:off x="1866" y="770"/>
              <a:ext cx="705" cy="460"/>
            </a:xfrm>
            <a:prstGeom prst="rect">
              <a:avLst/>
            </a:prstGeom>
            <a:grpFill/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tx1"/>
                  </a:solidFill>
                </a:rPr>
                <a:t>Create mutants</a:t>
              </a:r>
            </a:p>
          </p:txBody>
        </p:sp>
        <p:sp>
          <p:nvSpPr>
            <p:cNvPr id="15415" name="Line 26"/>
            <p:cNvSpPr>
              <a:spLocks noChangeShapeType="1"/>
            </p:cNvSpPr>
            <p:nvPr/>
          </p:nvSpPr>
          <p:spPr bwMode="auto">
            <a:xfrm>
              <a:off x="1643" y="1000"/>
              <a:ext cx="223" cy="0"/>
            </a:xfrm>
            <a:prstGeom prst="line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" name="Group 49"/>
          <p:cNvGrpSpPr>
            <a:grpSpLocks/>
          </p:cNvGrpSpPr>
          <p:nvPr/>
        </p:nvGrpSpPr>
        <p:grpSpPr bwMode="auto">
          <a:xfrm>
            <a:off x="7599363" y="1293812"/>
            <a:ext cx="1358900" cy="730250"/>
            <a:chOff x="4787" y="770"/>
            <a:chExt cx="856" cy="460"/>
          </a:xfrm>
          <a:solidFill>
            <a:schemeClr val="accent5">
              <a:lumMod val="90000"/>
            </a:schemeClr>
          </a:solidFill>
        </p:grpSpPr>
        <p:sp>
          <p:nvSpPr>
            <p:cNvPr id="15412" name="Text Box 9"/>
            <p:cNvSpPr txBox="1">
              <a:spLocks noChangeArrowheads="1"/>
            </p:cNvSpPr>
            <p:nvPr/>
          </p:nvSpPr>
          <p:spPr bwMode="auto">
            <a:xfrm>
              <a:off x="5010" y="770"/>
              <a:ext cx="633" cy="460"/>
            </a:xfrm>
            <a:prstGeom prst="rect">
              <a:avLst/>
            </a:prstGeom>
            <a:grpFill/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tx1"/>
                  </a:solidFill>
                </a:rPr>
                <a:t>Run T on P</a:t>
              </a:r>
            </a:p>
          </p:txBody>
        </p:sp>
        <p:sp>
          <p:nvSpPr>
            <p:cNvPr id="15413" name="Line 27"/>
            <p:cNvSpPr>
              <a:spLocks noChangeShapeType="1"/>
            </p:cNvSpPr>
            <p:nvPr/>
          </p:nvSpPr>
          <p:spPr bwMode="auto">
            <a:xfrm>
              <a:off x="4787" y="1000"/>
              <a:ext cx="223" cy="0"/>
            </a:xfrm>
            <a:prstGeom prst="line">
              <a:avLst/>
            </a:prstGeom>
            <a:grpFill/>
            <a:ln w="28575">
              <a:solidFill>
                <a:schemeClr val="tx2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" name="Group 50"/>
          <p:cNvGrpSpPr>
            <a:grpSpLocks/>
          </p:cNvGrpSpPr>
          <p:nvPr/>
        </p:nvGrpSpPr>
        <p:grpSpPr bwMode="auto">
          <a:xfrm>
            <a:off x="7085013" y="2014538"/>
            <a:ext cx="1873250" cy="1490663"/>
            <a:chOff x="4463" y="1224"/>
            <a:chExt cx="1180" cy="939"/>
          </a:xfrm>
          <a:solidFill>
            <a:schemeClr val="accent5">
              <a:lumMod val="90000"/>
            </a:schemeClr>
          </a:solidFill>
        </p:grpSpPr>
        <p:sp>
          <p:nvSpPr>
            <p:cNvPr id="15410" name="Text Box 10"/>
            <p:cNvSpPr txBox="1">
              <a:spLocks noChangeArrowheads="1"/>
            </p:cNvSpPr>
            <p:nvPr/>
          </p:nvSpPr>
          <p:spPr bwMode="auto">
            <a:xfrm>
              <a:off x="4463" y="1829"/>
              <a:ext cx="1180" cy="334"/>
            </a:xfrm>
            <a:prstGeom prst="rect">
              <a:avLst/>
            </a:prstGeom>
            <a:grpFill/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lnSpc>
                  <a:spcPct val="70000"/>
                </a:lnSpc>
                <a:spcBef>
                  <a:spcPct val="50000"/>
                </a:spcBef>
              </a:pPr>
              <a:r>
                <a:rPr lang="en-US" altLang="en-US" dirty="0">
                  <a:solidFill>
                    <a:schemeClr val="tx1"/>
                  </a:solidFill>
                </a:rPr>
                <a:t>Run </a:t>
              </a:r>
              <a:r>
                <a:rPr lang="en-US" altLang="en-US" dirty="0" smtClean="0">
                  <a:solidFill>
                    <a:schemeClr val="tx1"/>
                  </a:solidFill>
                </a:rPr>
                <a:t>T on mutants</a:t>
              </a:r>
              <a:endParaRPr lang="en-US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15411" name="Line 30"/>
            <p:cNvSpPr>
              <a:spLocks noChangeShapeType="1"/>
            </p:cNvSpPr>
            <p:nvPr/>
          </p:nvSpPr>
          <p:spPr bwMode="auto">
            <a:xfrm flipH="1">
              <a:off x="5010" y="1224"/>
              <a:ext cx="275" cy="591"/>
            </a:xfrm>
            <a:prstGeom prst="line">
              <a:avLst/>
            </a:prstGeom>
            <a:grpFill/>
            <a:ln w="28575">
              <a:solidFill>
                <a:schemeClr val="tx2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" name="Group 51"/>
          <p:cNvGrpSpPr>
            <a:grpSpLocks/>
          </p:cNvGrpSpPr>
          <p:nvPr/>
        </p:nvGrpSpPr>
        <p:grpSpPr bwMode="auto">
          <a:xfrm>
            <a:off x="7348538" y="3505200"/>
            <a:ext cx="1382712" cy="1887537"/>
            <a:chOff x="4629" y="2163"/>
            <a:chExt cx="871" cy="1189"/>
          </a:xfrm>
          <a:solidFill>
            <a:schemeClr val="accent5">
              <a:lumMod val="90000"/>
            </a:schemeClr>
          </a:solidFill>
        </p:grpSpPr>
        <p:sp>
          <p:nvSpPr>
            <p:cNvPr id="15408" name="Text Box 11"/>
            <p:cNvSpPr txBox="1">
              <a:spLocks noChangeArrowheads="1"/>
            </p:cNvSpPr>
            <p:nvPr/>
          </p:nvSpPr>
          <p:spPr bwMode="auto">
            <a:xfrm>
              <a:off x="4629" y="2700"/>
              <a:ext cx="871" cy="652"/>
            </a:xfrm>
            <a:prstGeom prst="rect">
              <a:avLst/>
            </a:prstGeom>
            <a:grpFill/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tx1"/>
                  </a:solidFill>
                </a:rPr>
                <a:t>Eliminate ineffective TCs</a:t>
              </a:r>
            </a:p>
          </p:txBody>
        </p:sp>
        <p:sp>
          <p:nvSpPr>
            <p:cNvPr id="15409" name="Line 31"/>
            <p:cNvSpPr>
              <a:spLocks noChangeShapeType="1"/>
            </p:cNvSpPr>
            <p:nvPr/>
          </p:nvSpPr>
          <p:spPr bwMode="auto">
            <a:xfrm>
              <a:off x="5064" y="2163"/>
              <a:ext cx="5" cy="537"/>
            </a:xfrm>
            <a:prstGeom prst="line">
              <a:avLst/>
            </a:prstGeom>
            <a:grpFill/>
            <a:ln w="28575">
              <a:solidFill>
                <a:schemeClr val="tx2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" name="Group 59"/>
          <p:cNvGrpSpPr>
            <a:grpSpLocks/>
          </p:cNvGrpSpPr>
          <p:nvPr/>
        </p:nvGrpSpPr>
        <p:grpSpPr bwMode="auto">
          <a:xfrm>
            <a:off x="6000750" y="1293812"/>
            <a:ext cx="1598613" cy="730250"/>
            <a:chOff x="3780" y="770"/>
            <a:chExt cx="1007" cy="460"/>
          </a:xfrm>
          <a:solidFill>
            <a:schemeClr val="accent5">
              <a:lumMod val="90000"/>
            </a:schemeClr>
          </a:solidFill>
        </p:grpSpPr>
        <p:sp>
          <p:nvSpPr>
            <p:cNvPr id="15406" name="Text Box 8"/>
            <p:cNvSpPr txBox="1">
              <a:spLocks noChangeArrowheads="1"/>
            </p:cNvSpPr>
            <p:nvPr/>
          </p:nvSpPr>
          <p:spPr bwMode="auto">
            <a:xfrm>
              <a:off x="4002" y="770"/>
              <a:ext cx="785" cy="460"/>
            </a:xfrm>
            <a:prstGeom prst="rect">
              <a:avLst/>
            </a:prstGeom>
            <a:grpFill/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tx1"/>
                  </a:solidFill>
                </a:rPr>
                <a:t>Generate test cases</a:t>
              </a:r>
            </a:p>
          </p:txBody>
        </p:sp>
        <p:sp>
          <p:nvSpPr>
            <p:cNvPr id="15407" name="Line 28"/>
            <p:cNvSpPr>
              <a:spLocks noChangeShapeType="1"/>
            </p:cNvSpPr>
            <p:nvPr/>
          </p:nvSpPr>
          <p:spPr bwMode="auto">
            <a:xfrm>
              <a:off x="3780" y="1000"/>
              <a:ext cx="223" cy="0"/>
            </a:xfrm>
            <a:prstGeom prst="line">
              <a:avLst/>
            </a:prstGeom>
            <a:grpFill/>
            <a:ln w="28575">
              <a:solidFill>
                <a:schemeClr val="tx2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8" name="Group 58"/>
          <p:cNvGrpSpPr>
            <a:grpSpLocks/>
          </p:cNvGrpSpPr>
          <p:nvPr/>
        </p:nvGrpSpPr>
        <p:grpSpPr bwMode="auto">
          <a:xfrm>
            <a:off x="4081463" y="1293812"/>
            <a:ext cx="1920875" cy="1035050"/>
            <a:chOff x="2571" y="770"/>
            <a:chExt cx="1210" cy="652"/>
          </a:xfrm>
          <a:solidFill>
            <a:schemeClr val="accent5">
              <a:lumMod val="90000"/>
            </a:schemeClr>
          </a:solidFill>
        </p:grpSpPr>
        <p:sp>
          <p:nvSpPr>
            <p:cNvPr id="15404" name="Line 29"/>
            <p:cNvSpPr>
              <a:spLocks noChangeShapeType="1"/>
            </p:cNvSpPr>
            <p:nvPr/>
          </p:nvSpPr>
          <p:spPr bwMode="auto">
            <a:xfrm>
              <a:off x="2571" y="1000"/>
              <a:ext cx="223" cy="0"/>
            </a:xfrm>
            <a:prstGeom prst="line">
              <a:avLst/>
            </a:prstGeom>
            <a:grpFill/>
            <a:ln w="28575">
              <a:solidFill>
                <a:schemeClr val="tx2"/>
              </a:solidFill>
              <a:round/>
              <a:headEnd type="none" w="sm" len="sm"/>
              <a:tailEnd type="triangle" w="med" len="med"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15405" name="Text Box 7"/>
            <p:cNvSpPr txBox="1">
              <a:spLocks noChangeArrowheads="1"/>
            </p:cNvSpPr>
            <p:nvPr/>
          </p:nvSpPr>
          <p:spPr bwMode="auto">
            <a:xfrm>
              <a:off x="2795" y="770"/>
              <a:ext cx="986" cy="652"/>
            </a:xfrm>
            <a:prstGeom prst="rect">
              <a:avLst/>
            </a:prstGeom>
            <a:grpFill/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dirty="0">
                  <a:solidFill>
                    <a:schemeClr val="tx1"/>
                  </a:solidFill>
                </a:rPr>
                <a:t>Run equivalence </a:t>
              </a:r>
              <a:r>
                <a:rPr lang="en-US" altLang="en-US" dirty="0" smtClean="0">
                  <a:solidFill>
                    <a:schemeClr val="tx1"/>
                  </a:solidFill>
                </a:rPr>
                <a:t>detector</a:t>
              </a:r>
              <a:endParaRPr lang="en-US" alt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9" name="Group 52"/>
          <p:cNvGrpSpPr>
            <a:grpSpLocks/>
          </p:cNvGrpSpPr>
          <p:nvPr/>
        </p:nvGrpSpPr>
        <p:grpSpPr bwMode="auto">
          <a:xfrm>
            <a:off x="4397375" y="4017962"/>
            <a:ext cx="2936875" cy="1714500"/>
            <a:chOff x="2770" y="2486"/>
            <a:chExt cx="1850" cy="1080"/>
          </a:xfrm>
          <a:solidFill>
            <a:schemeClr val="accent5">
              <a:lumMod val="90000"/>
            </a:schemeClr>
          </a:solidFill>
        </p:grpSpPr>
        <p:sp>
          <p:nvSpPr>
            <p:cNvPr id="15400" name="Line 32"/>
            <p:cNvSpPr>
              <a:spLocks noChangeShapeType="1"/>
            </p:cNvSpPr>
            <p:nvPr/>
          </p:nvSpPr>
          <p:spPr bwMode="auto">
            <a:xfrm>
              <a:off x="3815" y="3026"/>
              <a:ext cx="805" cy="0"/>
            </a:xfrm>
            <a:prstGeom prst="line">
              <a:avLst/>
            </a:prstGeom>
            <a:grpFill/>
            <a:ln w="28575">
              <a:solidFill>
                <a:schemeClr val="tx2"/>
              </a:solidFill>
              <a:round/>
              <a:headEnd type="triangle" w="med" len="med"/>
              <a:tailEnd/>
            </a:ln>
            <a:ex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15401" name="Group 25"/>
            <p:cNvGrpSpPr>
              <a:grpSpLocks/>
            </p:cNvGrpSpPr>
            <p:nvPr/>
          </p:nvGrpSpPr>
          <p:grpSpPr bwMode="auto">
            <a:xfrm>
              <a:off x="2770" y="2486"/>
              <a:ext cx="1037" cy="1080"/>
              <a:chOff x="3110" y="2486"/>
              <a:chExt cx="1037" cy="1080"/>
            </a:xfrm>
            <a:grpFill/>
          </p:grpSpPr>
          <p:sp>
            <p:nvSpPr>
              <p:cNvPr id="15402" name="AutoShape 19"/>
              <p:cNvSpPr>
                <a:spLocks noChangeArrowheads="1"/>
              </p:cNvSpPr>
              <p:nvPr/>
            </p:nvSpPr>
            <p:spPr bwMode="auto">
              <a:xfrm>
                <a:off x="3110" y="2486"/>
                <a:ext cx="1037" cy="1080"/>
              </a:xfrm>
              <a:prstGeom prst="diamond">
                <a:avLst/>
              </a:prstGeom>
              <a:grpFill/>
              <a:ln w="28575">
                <a:solidFill>
                  <a:schemeClr val="tx2"/>
                </a:solidFill>
                <a:miter lim="800000"/>
                <a:headEnd type="none" w="sm" len="sm"/>
                <a:tailEnd type="none" w="sm" len="sm"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15403" name="Text Box 16"/>
              <p:cNvSpPr txBox="1">
                <a:spLocks noChangeArrowheads="1"/>
              </p:cNvSpPr>
              <p:nvPr/>
            </p:nvSpPr>
            <p:spPr bwMode="auto">
              <a:xfrm>
                <a:off x="3212" y="2793"/>
                <a:ext cx="834" cy="634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>
                    <a:solidFill>
                      <a:schemeClr val="tx1"/>
                    </a:solidFill>
                  </a:rPr>
                  <a:t>Threshold   reached   ?</a:t>
                </a:r>
              </a:p>
            </p:txBody>
          </p:sp>
        </p:grpSp>
      </p:grpSp>
      <p:grpSp>
        <p:nvGrpSpPr>
          <p:cNvPr id="11" name="Group 55"/>
          <p:cNvGrpSpPr>
            <a:grpSpLocks/>
          </p:cNvGrpSpPr>
          <p:nvPr/>
        </p:nvGrpSpPr>
        <p:grpSpPr bwMode="auto">
          <a:xfrm>
            <a:off x="857250" y="1774825"/>
            <a:ext cx="468313" cy="3875087"/>
            <a:chOff x="540" y="1073"/>
            <a:chExt cx="295" cy="2441"/>
          </a:xfrm>
        </p:grpSpPr>
        <p:sp>
          <p:nvSpPr>
            <p:cNvPr id="15398" name="Line 37"/>
            <p:cNvSpPr>
              <a:spLocks noChangeShapeType="1"/>
            </p:cNvSpPr>
            <p:nvPr/>
          </p:nvSpPr>
          <p:spPr bwMode="auto">
            <a:xfrm>
              <a:off x="545" y="1073"/>
              <a:ext cx="0" cy="244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99" name="Line 38"/>
            <p:cNvSpPr>
              <a:spLocks noChangeShapeType="1"/>
            </p:cNvSpPr>
            <p:nvPr/>
          </p:nvSpPr>
          <p:spPr bwMode="auto">
            <a:xfrm>
              <a:off x="540" y="1073"/>
              <a:ext cx="295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5377" name="Line 39"/>
          <p:cNvSpPr>
            <a:spLocks noChangeShapeType="1"/>
          </p:cNvSpPr>
          <p:nvPr/>
        </p:nvSpPr>
        <p:spPr bwMode="auto">
          <a:xfrm>
            <a:off x="857250" y="1527175"/>
            <a:ext cx="468313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12" name="Group 56"/>
          <p:cNvGrpSpPr>
            <a:grpSpLocks/>
          </p:cNvGrpSpPr>
          <p:nvPr/>
        </p:nvGrpSpPr>
        <p:grpSpPr bwMode="auto">
          <a:xfrm>
            <a:off x="1327150" y="2587625"/>
            <a:ext cx="3049588" cy="2287587"/>
            <a:chOff x="836" y="1585"/>
            <a:chExt cx="1921" cy="1441"/>
          </a:xfrm>
        </p:grpSpPr>
        <p:sp>
          <p:nvSpPr>
            <p:cNvPr id="15395" name="Text Box 12"/>
            <p:cNvSpPr txBox="1">
              <a:spLocks noChangeArrowheads="1"/>
            </p:cNvSpPr>
            <p:nvPr/>
          </p:nvSpPr>
          <p:spPr bwMode="auto">
            <a:xfrm>
              <a:off x="836" y="1585"/>
              <a:ext cx="806" cy="460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chemeClr val="tx1"/>
                  </a:solidFill>
                </a:rPr>
                <a:t>Define threshold</a:t>
              </a:r>
            </a:p>
          </p:txBody>
        </p:sp>
        <p:sp>
          <p:nvSpPr>
            <p:cNvPr id="15396" name="Line 44"/>
            <p:cNvSpPr>
              <a:spLocks noChangeShapeType="1"/>
            </p:cNvSpPr>
            <p:nvPr/>
          </p:nvSpPr>
          <p:spPr bwMode="auto">
            <a:xfrm flipH="1">
              <a:off x="1238" y="3026"/>
              <a:ext cx="1519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triangle" w="med" len="med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97" name="Line 45"/>
            <p:cNvSpPr>
              <a:spLocks noChangeShapeType="1"/>
            </p:cNvSpPr>
            <p:nvPr/>
          </p:nvSpPr>
          <p:spPr bwMode="auto">
            <a:xfrm flipV="1">
              <a:off x="1239" y="2040"/>
              <a:ext cx="0" cy="986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3" name="Group 66"/>
          <p:cNvGrpSpPr>
            <a:grpSpLocks/>
          </p:cNvGrpSpPr>
          <p:nvPr/>
        </p:nvGrpSpPr>
        <p:grpSpPr bwMode="auto">
          <a:xfrm>
            <a:off x="5221288" y="2054225"/>
            <a:ext cx="1481137" cy="1958975"/>
            <a:chOff x="3289" y="1249"/>
            <a:chExt cx="933" cy="1234"/>
          </a:xfrm>
        </p:grpSpPr>
        <p:sp>
          <p:nvSpPr>
            <p:cNvPr id="15393" name="Line 33"/>
            <p:cNvSpPr>
              <a:spLocks noChangeShapeType="1"/>
            </p:cNvSpPr>
            <p:nvPr/>
          </p:nvSpPr>
          <p:spPr bwMode="auto">
            <a:xfrm flipV="1">
              <a:off x="3289" y="1249"/>
              <a:ext cx="933" cy="1234"/>
            </a:xfrm>
            <a:prstGeom prst="line">
              <a:avLst/>
            </a:prstGeom>
            <a:noFill/>
            <a:ln w="28575">
              <a:solidFill>
                <a:schemeClr val="tx2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94" name="Text Box 60"/>
            <p:cNvSpPr txBox="1">
              <a:spLocks noChangeArrowheads="1"/>
            </p:cNvSpPr>
            <p:nvPr/>
          </p:nvSpPr>
          <p:spPr bwMode="auto">
            <a:xfrm>
              <a:off x="3325" y="2218"/>
              <a:ext cx="374" cy="250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i="1" dirty="0">
                  <a:solidFill>
                    <a:schemeClr val="tx1"/>
                  </a:solidFill>
                </a:rPr>
                <a:t>no</a:t>
              </a:r>
            </a:p>
          </p:txBody>
        </p:sp>
      </p:grpSp>
      <p:grpSp>
        <p:nvGrpSpPr>
          <p:cNvPr id="14" name="Group 64"/>
          <p:cNvGrpSpPr>
            <a:grpSpLocks/>
          </p:cNvGrpSpPr>
          <p:nvPr/>
        </p:nvGrpSpPr>
        <p:grpSpPr bwMode="auto">
          <a:xfrm>
            <a:off x="2390775" y="5289550"/>
            <a:ext cx="3387725" cy="1485900"/>
            <a:chOff x="1506" y="3287"/>
            <a:chExt cx="2134" cy="936"/>
          </a:xfrm>
        </p:grpSpPr>
        <p:grpSp>
          <p:nvGrpSpPr>
            <p:cNvPr id="15386" name="Group 53"/>
            <p:cNvGrpSpPr>
              <a:grpSpLocks/>
            </p:cNvGrpSpPr>
            <p:nvPr/>
          </p:nvGrpSpPr>
          <p:grpSpPr bwMode="auto">
            <a:xfrm>
              <a:off x="1506" y="3287"/>
              <a:ext cx="1785" cy="936"/>
              <a:chOff x="1506" y="3287"/>
              <a:chExt cx="1785" cy="936"/>
            </a:xfrm>
          </p:grpSpPr>
          <p:grpSp>
            <p:nvGrpSpPr>
              <p:cNvPr id="15388" name="Group 23"/>
              <p:cNvGrpSpPr>
                <a:grpSpLocks/>
              </p:cNvGrpSpPr>
              <p:nvPr/>
            </p:nvGrpSpPr>
            <p:grpSpPr bwMode="auto">
              <a:xfrm>
                <a:off x="1506" y="3287"/>
                <a:ext cx="878" cy="936"/>
                <a:chOff x="2520" y="2681"/>
                <a:chExt cx="878" cy="936"/>
              </a:xfrm>
            </p:grpSpPr>
            <p:sp>
              <p:nvSpPr>
                <p:cNvPr id="15391" name="AutoShape 20"/>
                <p:cNvSpPr>
                  <a:spLocks noChangeArrowheads="1"/>
                </p:cNvSpPr>
                <p:nvPr/>
              </p:nvSpPr>
              <p:spPr bwMode="auto">
                <a:xfrm>
                  <a:off x="2520" y="2681"/>
                  <a:ext cx="878" cy="936"/>
                </a:xfrm>
                <a:prstGeom prst="diamond">
                  <a:avLst/>
                </a:prstGeom>
                <a:solidFill>
                  <a:schemeClr val="accent5">
                    <a:lumMod val="90000"/>
                  </a:schemeClr>
                </a:solidFill>
                <a:ln w="28575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:ln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15392" name="Text Box 17"/>
                <p:cNvSpPr txBox="1">
                  <a:spLocks noChangeArrowheads="1"/>
                </p:cNvSpPr>
                <p:nvPr/>
              </p:nvSpPr>
              <p:spPr bwMode="auto">
                <a:xfrm>
                  <a:off x="2650" y="2825"/>
                  <a:ext cx="618" cy="634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ctr">
                    <a:spcBef>
                      <a:spcPct val="50000"/>
                    </a:spcBef>
                  </a:pPr>
                  <a:r>
                    <a:rPr lang="en-US" altLang="en-US" dirty="0">
                      <a:solidFill>
                        <a:schemeClr val="tx1"/>
                      </a:solidFill>
                    </a:rPr>
                    <a:t>P (T) correct ?</a:t>
                  </a:r>
                </a:p>
              </p:txBody>
            </p:sp>
          </p:grpSp>
          <p:sp>
            <p:nvSpPr>
              <p:cNvPr id="15389" name="Line 34"/>
              <p:cNvSpPr>
                <a:spLocks noChangeShapeType="1"/>
              </p:cNvSpPr>
              <p:nvPr/>
            </p:nvSpPr>
            <p:spPr bwMode="auto">
              <a:xfrm>
                <a:off x="2391" y="3755"/>
                <a:ext cx="900" cy="0"/>
              </a:xfrm>
              <a:prstGeom prst="line">
                <a:avLst/>
              </a:prstGeom>
              <a:noFill/>
              <a:ln w="28575">
                <a:solidFill>
                  <a:schemeClr val="tx1"/>
                </a:solidFill>
                <a:round/>
                <a:headEnd type="triangle" w="med" len="med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90" name="Line 35"/>
              <p:cNvSpPr>
                <a:spLocks noChangeShapeType="1"/>
              </p:cNvSpPr>
              <p:nvPr/>
            </p:nvSpPr>
            <p:spPr bwMode="auto">
              <a:xfrm flipV="1">
                <a:off x="3291" y="3564"/>
                <a:ext cx="0" cy="194"/>
              </a:xfrm>
              <a:prstGeom prst="line">
                <a:avLst/>
              </a:prstGeom>
              <a:noFill/>
              <a:ln w="28575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15387" name="Text Box 61"/>
            <p:cNvSpPr txBox="1">
              <a:spLocks noChangeArrowheads="1"/>
            </p:cNvSpPr>
            <p:nvPr/>
          </p:nvSpPr>
          <p:spPr bwMode="auto">
            <a:xfrm>
              <a:off x="3266" y="3593"/>
              <a:ext cx="374" cy="250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i="1" dirty="0">
                  <a:solidFill>
                    <a:schemeClr val="tx1"/>
                  </a:solidFill>
                </a:rPr>
                <a:t>yes</a:t>
              </a:r>
            </a:p>
          </p:txBody>
        </p:sp>
      </p:grpSp>
      <p:grpSp>
        <p:nvGrpSpPr>
          <p:cNvPr id="17" name="Group 65"/>
          <p:cNvGrpSpPr>
            <a:grpSpLocks/>
          </p:cNvGrpSpPr>
          <p:nvPr/>
        </p:nvGrpSpPr>
        <p:grpSpPr bwMode="auto">
          <a:xfrm>
            <a:off x="550863" y="5667375"/>
            <a:ext cx="1955800" cy="730250"/>
            <a:chOff x="347" y="3525"/>
            <a:chExt cx="1232" cy="460"/>
          </a:xfrm>
          <a:solidFill>
            <a:schemeClr val="accent5">
              <a:lumMod val="90000"/>
            </a:schemeClr>
          </a:solidFill>
        </p:grpSpPr>
        <p:grpSp>
          <p:nvGrpSpPr>
            <p:cNvPr id="15382" name="Group 54"/>
            <p:cNvGrpSpPr>
              <a:grpSpLocks/>
            </p:cNvGrpSpPr>
            <p:nvPr/>
          </p:nvGrpSpPr>
          <p:grpSpPr bwMode="auto">
            <a:xfrm>
              <a:off x="347" y="3525"/>
              <a:ext cx="1152" cy="460"/>
              <a:chOff x="347" y="3525"/>
              <a:chExt cx="1152" cy="460"/>
            </a:xfrm>
            <a:grpFill/>
          </p:grpSpPr>
          <p:sp>
            <p:nvSpPr>
              <p:cNvPr id="15384" name="Text Box 13"/>
              <p:cNvSpPr txBox="1">
                <a:spLocks noChangeArrowheads="1"/>
              </p:cNvSpPr>
              <p:nvPr/>
            </p:nvSpPr>
            <p:spPr bwMode="auto">
              <a:xfrm>
                <a:off x="347" y="3525"/>
                <a:ext cx="396" cy="460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>
                    <a:solidFill>
                      <a:schemeClr val="tx1"/>
                    </a:solidFill>
                  </a:rPr>
                  <a:t>Fix P</a:t>
                </a:r>
              </a:p>
            </p:txBody>
          </p:sp>
          <p:sp>
            <p:nvSpPr>
              <p:cNvPr id="15385" name="Line 36"/>
              <p:cNvSpPr>
                <a:spLocks noChangeShapeType="1"/>
              </p:cNvSpPr>
              <p:nvPr/>
            </p:nvSpPr>
            <p:spPr bwMode="auto">
              <a:xfrm>
                <a:off x="750" y="3755"/>
                <a:ext cx="749" cy="0"/>
              </a:xfrm>
              <a:prstGeom prst="line">
                <a:avLst/>
              </a:prstGeom>
              <a:grpFill/>
              <a:ln w="28575">
                <a:solidFill>
                  <a:schemeClr val="tx1"/>
                </a:solidFill>
                <a:round/>
                <a:headEnd type="triangle" w="med" len="med"/>
                <a:tailEnd type="none" w="sm" len="sm"/>
              </a:ln>
              <a:extLst/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15383" name="Text Box 62"/>
            <p:cNvSpPr txBox="1">
              <a:spLocks noChangeArrowheads="1"/>
            </p:cNvSpPr>
            <p:nvPr/>
          </p:nvSpPr>
          <p:spPr bwMode="auto">
            <a:xfrm>
              <a:off x="1205" y="3532"/>
              <a:ext cx="374" cy="250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i="1" dirty="0">
                  <a:solidFill>
                    <a:schemeClr val="tx1"/>
                  </a:solidFill>
                </a:rPr>
                <a:t>no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502836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 nodeType="clickPar">
                      <p:stCondLst>
                        <p:cond delay="indefinite"/>
                      </p:stCondLst>
                      <p:childTnLst>
                        <p:par>
                          <p:cTn id="3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2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7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52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 nodeType="clickPar">
                      <p:stCondLst>
                        <p:cond delay="indefinite"/>
                      </p:stCondLst>
                      <p:childTnLst>
                        <p:par>
                          <p:cTn id="5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5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 nodeType="clickPar">
                      <p:stCondLst>
                        <p:cond delay="indefinite"/>
                      </p:stCondLst>
                      <p:childTnLst>
                        <p:par>
                          <p:cTn id="5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2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 nodeType="clickPar">
                      <p:stCondLst>
                        <p:cond delay="indefinite"/>
                      </p:stCondLst>
                      <p:childTnLst>
                        <p:par>
                          <p:cTn id="6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Why Mutation Works</a:t>
            </a:r>
          </a:p>
        </p:txBody>
      </p:sp>
      <p:sp>
        <p:nvSpPr>
          <p:cNvPr id="280579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3581400"/>
            <a:ext cx="7772400" cy="3200400"/>
          </a:xfrm>
        </p:spPr>
        <p:txBody>
          <a:bodyPr/>
          <a:lstStyle/>
          <a:p>
            <a:r>
              <a:rPr lang="en-US" altLang="en-US" sz="2400" dirty="0" smtClean="0"/>
              <a:t>This is not an absolute!</a:t>
            </a:r>
          </a:p>
          <a:p>
            <a:r>
              <a:rPr lang="en-US" altLang="en-US" sz="2400" dirty="0" smtClean="0"/>
              <a:t>The mutants guide the tester to a very effective set of tests</a:t>
            </a:r>
          </a:p>
          <a:p>
            <a:r>
              <a:rPr lang="en-US" altLang="en-US" sz="2400" dirty="0" smtClean="0"/>
              <a:t>Of course, this depends on the mutation operators … </a:t>
            </a:r>
          </a:p>
        </p:txBody>
      </p:sp>
      <p:sp>
        <p:nvSpPr>
          <p:cNvPr id="280581" name="Text Box 5"/>
          <p:cNvSpPr txBox="1">
            <a:spLocks noChangeArrowheads="1"/>
          </p:cNvSpPr>
          <p:nvPr/>
        </p:nvSpPr>
        <p:spPr bwMode="auto">
          <a:xfrm>
            <a:off x="914400" y="1676399"/>
            <a:ext cx="7405688" cy="1754326"/>
          </a:xfrm>
          <a:prstGeom prst="rect">
            <a:avLst/>
          </a:prstGeom>
          <a:solidFill>
            <a:schemeClr val="accent5"/>
          </a:solidFill>
          <a:ln w="19050">
            <a:solidFill>
              <a:srgbClr val="000000"/>
            </a:solidFill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sz="2400" u="sng" dirty="0"/>
              <a:t>Fundamental Premise of Mutation Testing</a:t>
            </a:r>
            <a:endParaRPr lang="en-US" sz="2400" dirty="0"/>
          </a:p>
          <a:p>
            <a:pPr algn="just">
              <a:spcBef>
                <a:spcPct val="50000"/>
              </a:spcBef>
              <a:defRPr/>
            </a:pPr>
            <a:r>
              <a:rPr lang="en-US" sz="2400" dirty="0"/>
              <a:t>If the software contains a fault, there will usually be a set of mutants that can only be killed by a test case that also detects that fault</a:t>
            </a:r>
          </a:p>
        </p:txBody>
      </p:sp>
    </p:spTree>
    <p:extLst>
      <p:ext uri="{BB962C8B-B14F-4D97-AF65-F5344CB8AC3E}">
        <p14:creationId xmlns:p14="http://schemas.microsoft.com/office/powerpoint/2010/main" val="690412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5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2805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57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57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0579" grpId="0" build="p"/>
      <p:bldP spid="280581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Designing Mutation Operators</a:t>
            </a:r>
          </a:p>
        </p:txBody>
      </p:sp>
      <p:sp>
        <p:nvSpPr>
          <p:cNvPr id="17414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382000" cy="4530725"/>
          </a:xfrm>
        </p:spPr>
        <p:txBody>
          <a:bodyPr/>
          <a:lstStyle/>
          <a:p>
            <a:r>
              <a:rPr lang="en-US" altLang="en-US" sz="2000" dirty="0" smtClean="0"/>
              <a:t>At the method level, mutation operators for different programming languages are similar</a:t>
            </a:r>
          </a:p>
          <a:p>
            <a:r>
              <a:rPr lang="en-US" altLang="en-US" sz="2000" dirty="0" smtClean="0"/>
              <a:t>Mutation operators do one of two things:</a:t>
            </a:r>
          </a:p>
          <a:p>
            <a:pPr lvl="1"/>
            <a:r>
              <a:rPr lang="en-US" altLang="en-US" sz="2000" dirty="0" smtClean="0"/>
              <a:t>Mimic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typical programmer mistakes </a:t>
            </a:r>
            <a:r>
              <a:rPr lang="en-US" altLang="en-US" sz="1800" dirty="0" smtClean="0"/>
              <a:t>(e.g., incorrect variable name)</a:t>
            </a:r>
          </a:p>
          <a:p>
            <a:pPr lvl="1"/>
            <a:r>
              <a:rPr lang="en-US" altLang="en-US" sz="2000" dirty="0" smtClean="0"/>
              <a:t>Encourage </a:t>
            </a:r>
            <a:r>
              <a:rPr lang="en-US" altLang="en-US" sz="2000" i="1" dirty="0">
                <a:solidFill>
                  <a:srgbClr val="FF5935"/>
                </a:solidFill>
              </a:rPr>
              <a:t>common test heuristics  </a:t>
            </a:r>
            <a:r>
              <a:rPr lang="en-US" altLang="en-US" sz="1800" dirty="0" smtClean="0"/>
              <a:t>(e.g., cause expressions to be 0)</a:t>
            </a:r>
          </a:p>
          <a:p>
            <a:r>
              <a:rPr lang="en-US" altLang="en-US" sz="2000" dirty="0" smtClean="0"/>
              <a:t>Researchers design lots of operators, then experimentally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select</a:t>
            </a:r>
            <a:r>
              <a:rPr lang="en-US" altLang="en-US" sz="2000" dirty="0" smtClean="0">
                <a:solidFill>
                  <a:srgbClr val="FF5935"/>
                </a:solidFill>
              </a:rPr>
              <a:t> </a:t>
            </a:r>
            <a:r>
              <a:rPr lang="en-US" altLang="en-US" sz="2000" dirty="0" smtClean="0"/>
              <a:t>the most useful</a:t>
            </a:r>
          </a:p>
          <a:p>
            <a:r>
              <a:rPr lang="en-US" sz="2000" dirty="0" smtClean="0"/>
              <a:t>For example, researchers </a:t>
            </a:r>
            <a:r>
              <a:rPr lang="en-US" sz="2000" dirty="0"/>
              <a:t>have concluded that a collection of mutation operators that </a:t>
            </a:r>
            <a:r>
              <a:rPr lang="en-US" sz="2000" i="1" dirty="0">
                <a:solidFill>
                  <a:srgbClr val="FF5935"/>
                </a:solidFill>
              </a:rPr>
              <a:t>insert</a:t>
            </a:r>
            <a:r>
              <a:rPr lang="en-US" sz="2000" dirty="0"/>
              <a:t> </a:t>
            </a:r>
            <a:r>
              <a:rPr lang="en-US" sz="2000" i="1" dirty="0" smtClean="0">
                <a:solidFill>
                  <a:srgbClr val="FF5935"/>
                </a:solidFill>
              </a:rPr>
              <a:t>unary operators </a:t>
            </a:r>
            <a:r>
              <a:rPr lang="en-US" sz="2000" dirty="0"/>
              <a:t>and that </a:t>
            </a:r>
            <a:r>
              <a:rPr lang="en-US" sz="2000" i="1" dirty="0">
                <a:solidFill>
                  <a:srgbClr val="FF5935"/>
                </a:solidFill>
              </a:rPr>
              <a:t>modify</a:t>
            </a:r>
            <a:r>
              <a:rPr lang="en-US" sz="2000" dirty="0"/>
              <a:t> </a:t>
            </a:r>
            <a:r>
              <a:rPr lang="en-US" sz="2000" i="1" dirty="0">
                <a:solidFill>
                  <a:srgbClr val="FF5935"/>
                </a:solidFill>
              </a:rPr>
              <a:t>unary and binary operators</a:t>
            </a:r>
            <a:r>
              <a:rPr lang="en-US" sz="2000" dirty="0"/>
              <a:t> will be </a:t>
            </a:r>
            <a:r>
              <a:rPr lang="en-US" sz="2000" i="1" dirty="0">
                <a:solidFill>
                  <a:srgbClr val="FF5935"/>
                </a:solidFill>
              </a:rPr>
              <a:t>effective</a:t>
            </a:r>
            <a:r>
              <a:rPr lang="en-US" sz="2000" dirty="0"/>
              <a:t>.</a:t>
            </a:r>
            <a:endParaRPr lang="en-US" altLang="en-US" sz="2000" dirty="0" smtClean="0"/>
          </a:p>
        </p:txBody>
      </p:sp>
      <p:sp>
        <p:nvSpPr>
          <p:cNvPr id="281604" name="Text Box 4"/>
          <p:cNvSpPr txBox="1">
            <a:spLocks noChangeArrowheads="1"/>
          </p:cNvSpPr>
          <p:nvPr/>
        </p:nvSpPr>
        <p:spPr bwMode="auto">
          <a:xfrm>
            <a:off x="912812" y="5074384"/>
            <a:ext cx="8078788" cy="1631216"/>
          </a:xfrm>
          <a:prstGeom prst="rect">
            <a:avLst/>
          </a:prstGeom>
          <a:solidFill>
            <a:schemeClr val="accent5"/>
          </a:solidFill>
          <a:ln w="19050">
            <a:solidFill>
              <a:srgbClr val="000000"/>
            </a:solidFill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altLang="zh-CN" sz="2000" u="sng">
                <a:solidFill>
                  <a:schemeClr val="tx2"/>
                </a:solidFill>
                <a:ea typeface="SimSun" pitchFamily="2" charset="-122"/>
              </a:rPr>
              <a:t>Effective Mutation Operators</a:t>
            </a:r>
            <a:endParaRPr lang="en-US" sz="2000" u="sng">
              <a:solidFill>
                <a:schemeClr val="tx2"/>
              </a:solidFill>
            </a:endParaRPr>
          </a:p>
          <a:p>
            <a:pPr algn="just">
              <a:defRPr/>
            </a:pPr>
            <a:r>
              <a:rPr lang="en-US" altLang="zh-CN" sz="2000">
                <a:solidFill>
                  <a:schemeClr val="tx2"/>
                </a:solidFill>
                <a:ea typeface="SimSun" pitchFamily="2" charset="-122"/>
              </a:rPr>
              <a:t>If tests that are created specifically to kill mutants created by a collection of mutation operators </a:t>
            </a:r>
            <a:r>
              <a:rPr lang="en-US" altLang="zh-CN" sz="2000" i="1">
                <a:solidFill>
                  <a:schemeClr val="tx2"/>
                </a:solidFill>
                <a:ea typeface="SimSun" pitchFamily="2" charset="-122"/>
              </a:rPr>
              <a:t>O</a:t>
            </a:r>
            <a:r>
              <a:rPr lang="en-US" altLang="zh-CN" sz="2000">
                <a:solidFill>
                  <a:schemeClr val="tx2"/>
                </a:solidFill>
                <a:ea typeface="SimSun" pitchFamily="2" charset="-122"/>
              </a:rPr>
              <a:t> = {</a:t>
            </a:r>
            <a:r>
              <a:rPr lang="en-US" altLang="zh-CN" sz="2000" i="1">
                <a:solidFill>
                  <a:schemeClr val="tx2"/>
                </a:solidFill>
                <a:ea typeface="SimSun" pitchFamily="2" charset="-122"/>
              </a:rPr>
              <a:t>o1, o2,</a:t>
            </a:r>
            <a:r>
              <a:rPr lang="en-US" altLang="zh-CN" sz="2000">
                <a:solidFill>
                  <a:schemeClr val="tx2"/>
                </a:solidFill>
                <a:ea typeface="SimSun" pitchFamily="2" charset="-122"/>
              </a:rPr>
              <a:t> …}  also kill mutants created by all remaining mutation operators with very high probability, then </a:t>
            </a:r>
            <a:r>
              <a:rPr lang="en-US" altLang="zh-CN" sz="2000" i="1">
                <a:solidFill>
                  <a:schemeClr val="tx2"/>
                </a:solidFill>
                <a:ea typeface="SimSun" pitchFamily="2" charset="-122"/>
              </a:rPr>
              <a:t>O</a:t>
            </a:r>
            <a:r>
              <a:rPr lang="en-US" altLang="zh-CN" sz="2000">
                <a:solidFill>
                  <a:schemeClr val="tx2"/>
                </a:solidFill>
                <a:ea typeface="SimSun" pitchFamily="2" charset="-122"/>
              </a:rPr>
              <a:t> defines an effective set of mutation operators</a:t>
            </a:r>
            <a:endParaRPr lang="en-US" sz="200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0262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6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2816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1604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Mutation Operators for Java</a:t>
            </a:r>
            <a:r>
              <a:rPr lang="en-US" altLang="en-US" sz="2800" dirty="0" smtClean="0"/>
              <a:t> (1/4)</a:t>
            </a:r>
          </a:p>
        </p:txBody>
      </p:sp>
      <p:grpSp>
        <p:nvGrpSpPr>
          <p:cNvPr id="2" name="Group 13"/>
          <p:cNvGrpSpPr>
            <a:grpSpLocks/>
          </p:cNvGrpSpPr>
          <p:nvPr/>
        </p:nvGrpSpPr>
        <p:grpSpPr bwMode="auto">
          <a:xfrm>
            <a:off x="990600" y="3249612"/>
            <a:ext cx="7696200" cy="1662113"/>
            <a:chOff x="174" y="1665"/>
            <a:chExt cx="5449" cy="1047"/>
          </a:xfrm>
        </p:grpSpPr>
        <p:sp>
          <p:nvSpPr>
            <p:cNvPr id="18445" name="Text Box 5"/>
            <p:cNvSpPr txBox="1">
              <a:spLocks noChangeArrowheads="1"/>
            </p:cNvSpPr>
            <p:nvPr/>
          </p:nvSpPr>
          <p:spPr bwMode="auto">
            <a:xfrm>
              <a:off x="174" y="2066"/>
              <a:ext cx="5449" cy="646"/>
            </a:xfrm>
            <a:prstGeom prst="rect">
              <a:avLst/>
            </a:prstGeom>
            <a:solidFill>
              <a:schemeClr val="accent5"/>
            </a:solidFill>
            <a:ln w="19050" algn="ctr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Each occurrence of one of the arithmetic operators +</a:t>
              </a:r>
              <a:r>
                <a:rPr lang="en-US" altLang="zh-CN" b="0" i="1" dirty="0">
                  <a:solidFill>
                    <a:schemeClr val="tx1"/>
                  </a:solidFill>
                  <a:ea typeface="SimSun" pitchFamily="2" charset="-122"/>
                </a:rPr>
                <a:t>,</a:t>
              </a:r>
              <a:r>
                <a:rPr lang="zh-CN" altLang="en-US" b="0" i="1" dirty="0">
                  <a:solidFill>
                    <a:schemeClr val="tx1"/>
                  </a:solidFill>
                  <a:ea typeface="SimSun" pitchFamily="2" charset="-122"/>
                </a:rPr>
                <a:t>－</a:t>
              </a:r>
              <a:r>
                <a:rPr lang="en-US" altLang="zh-CN" b="0" i="1" dirty="0">
                  <a:solidFill>
                    <a:schemeClr val="tx1"/>
                  </a:solidFill>
                  <a:ea typeface="SimSun" pitchFamily="2" charset="-122"/>
                </a:rPr>
                <a:t>,*,</a:t>
              </a:r>
              <a:r>
                <a:rPr lang="zh-CN" altLang="en-US" b="0" i="1" dirty="0">
                  <a:solidFill>
                    <a:schemeClr val="tx1"/>
                  </a:solidFill>
                  <a:ea typeface="SimSun" pitchFamily="2" charset="-122"/>
                </a:rPr>
                <a:t>／</a:t>
              </a:r>
              <a:r>
                <a:rPr lang="en-US" altLang="zh-CN" b="0" i="1" dirty="0">
                  <a:solidFill>
                    <a:schemeClr val="tx1"/>
                  </a:solidFill>
                  <a:ea typeface="SimSun" pitchFamily="2" charset="-122"/>
                </a:rPr>
                <a:t>,</a:t>
              </a:r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 and % is replaced by each of the other operators. In addition, each is replaced by the special mutation operators </a:t>
              </a:r>
              <a:r>
                <a:rPr lang="en-US" altLang="zh-CN" b="0" i="1" dirty="0" err="1">
                  <a:solidFill>
                    <a:schemeClr val="tx1"/>
                  </a:solidFill>
                  <a:ea typeface="SimSun" pitchFamily="2" charset="-122"/>
                </a:rPr>
                <a:t>leftOp</a:t>
              </a:r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, and </a:t>
              </a:r>
              <a:r>
                <a:rPr lang="en-US" altLang="zh-CN" b="0" i="1" dirty="0" err="1">
                  <a:solidFill>
                    <a:schemeClr val="tx1"/>
                  </a:solidFill>
                  <a:ea typeface="SimSun" pitchFamily="2" charset="-122"/>
                </a:rPr>
                <a:t>rightOp</a:t>
              </a:r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.</a:t>
              </a:r>
            </a:p>
          </p:txBody>
        </p:sp>
        <p:sp>
          <p:nvSpPr>
            <p:cNvPr id="18446" name="Rectangle 6"/>
            <p:cNvSpPr>
              <a:spLocks noChangeArrowheads="1"/>
            </p:cNvSpPr>
            <p:nvPr/>
          </p:nvSpPr>
          <p:spPr bwMode="auto">
            <a:xfrm>
              <a:off x="174" y="1665"/>
              <a:ext cx="5449" cy="3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2075" tIns="46038" rIns="92075" bIns="46038"/>
            <a:lstStyle>
              <a:lvl1pPr marL="2857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buSzPct val="85000"/>
              </a:pP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2. AOR 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––</a:t>
              </a:r>
              <a:r>
                <a:rPr lang="en-US" altLang="zh-CN" sz="2400" dirty="0">
                  <a:solidFill>
                    <a:schemeClr val="tx1"/>
                  </a:solidFill>
                  <a:ea typeface="SimSun" pitchFamily="2" charset="-122"/>
                </a:rPr>
                <a:t> </a:t>
              </a: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Arithmetic Operator Replacement</a:t>
              </a:r>
              <a:r>
                <a:rPr lang="en-US" altLang="zh-CN" sz="2400" b="0" dirty="0">
                  <a:solidFill>
                    <a:schemeClr val="tx2"/>
                  </a:solidFill>
                  <a:ea typeface="SimSun" pitchFamily="2" charset="-122"/>
                </a:rPr>
                <a:t>:</a:t>
              </a:r>
            </a:p>
          </p:txBody>
        </p:sp>
      </p:grpSp>
      <p:grpSp>
        <p:nvGrpSpPr>
          <p:cNvPr id="18439" name="Group 12"/>
          <p:cNvGrpSpPr>
            <a:grpSpLocks/>
          </p:cNvGrpSpPr>
          <p:nvPr/>
        </p:nvGrpSpPr>
        <p:grpSpPr bwMode="auto">
          <a:xfrm>
            <a:off x="990600" y="1762125"/>
            <a:ext cx="7696200" cy="1265237"/>
            <a:chOff x="174" y="705"/>
            <a:chExt cx="5205" cy="797"/>
          </a:xfrm>
        </p:grpSpPr>
        <p:sp>
          <p:nvSpPr>
            <p:cNvPr id="282628" name="Text Box 4"/>
            <p:cNvSpPr txBox="1">
              <a:spLocks noChangeArrowheads="1"/>
            </p:cNvSpPr>
            <p:nvPr/>
          </p:nvSpPr>
          <p:spPr bwMode="auto">
            <a:xfrm>
              <a:off x="174" y="1048"/>
              <a:ext cx="5205" cy="454"/>
            </a:xfrm>
            <a:prstGeom prst="rect">
              <a:avLst/>
            </a:prstGeom>
            <a:solidFill>
              <a:schemeClr val="accent5"/>
            </a:solidFill>
            <a:ln w="19050" algn="ctr">
              <a:solidFill>
                <a:schemeClr val="tx1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en-US" altLang="zh-CN" b="0">
                  <a:solidFill>
                    <a:schemeClr val="tx1"/>
                  </a:solidFill>
                  <a:ea typeface="SimSun" pitchFamily="2" charset="-122"/>
                </a:rPr>
                <a:t>Each arithmetic expression (and subexpression) is modified by the functions </a:t>
              </a:r>
              <a:r>
                <a:rPr lang="en-US" altLang="zh-CN" b="0" i="1">
                  <a:solidFill>
                    <a:schemeClr val="tx1"/>
                  </a:solidFill>
                  <a:ea typeface="SimSun" pitchFamily="2" charset="-122"/>
                </a:rPr>
                <a:t>abs()</a:t>
              </a:r>
              <a:r>
                <a:rPr lang="en-US" altLang="zh-CN" b="0">
                  <a:solidFill>
                    <a:schemeClr val="tx1"/>
                  </a:solidFill>
                  <a:ea typeface="SimSun" pitchFamily="2" charset="-122"/>
                </a:rPr>
                <a:t>, </a:t>
              </a:r>
              <a:r>
                <a:rPr lang="en-US" altLang="zh-CN" b="0" i="1">
                  <a:solidFill>
                    <a:schemeClr val="tx1"/>
                  </a:solidFill>
                  <a:ea typeface="SimSun" pitchFamily="2" charset="-122"/>
                </a:rPr>
                <a:t>negAbs()</a:t>
              </a:r>
              <a:r>
                <a:rPr lang="en-US" altLang="zh-CN" b="0">
                  <a:solidFill>
                    <a:schemeClr val="tx1"/>
                  </a:solidFill>
                  <a:ea typeface="SimSun" pitchFamily="2" charset="-122"/>
                </a:rPr>
                <a:t>, and </a:t>
              </a:r>
              <a:r>
                <a:rPr lang="en-US" altLang="zh-CN" b="0" i="1">
                  <a:solidFill>
                    <a:schemeClr val="tx1"/>
                  </a:solidFill>
                  <a:ea typeface="SimSun" pitchFamily="2" charset="-122"/>
                </a:rPr>
                <a:t>failOnZero()</a:t>
              </a:r>
              <a:r>
                <a:rPr lang="en-US" altLang="zh-CN" b="0">
                  <a:solidFill>
                    <a:schemeClr val="tx1"/>
                  </a:solidFill>
                  <a:ea typeface="SimSun" pitchFamily="2" charset="-122"/>
                </a:rPr>
                <a:t>.</a:t>
              </a:r>
              <a:endParaRPr lang="en-US" altLang="zh-CN" i="1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SimSun" pitchFamily="2" charset="-122"/>
              </a:endParaRPr>
            </a:p>
          </p:txBody>
        </p:sp>
        <p:sp>
          <p:nvSpPr>
            <p:cNvPr id="18444" name="Text Box 7"/>
            <p:cNvSpPr txBox="1">
              <a:spLocks noChangeArrowheads="1"/>
            </p:cNvSpPr>
            <p:nvPr/>
          </p:nvSpPr>
          <p:spPr bwMode="auto">
            <a:xfrm>
              <a:off x="174" y="705"/>
              <a:ext cx="368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marL="457200" indent="-4572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1. </a:t>
              </a:r>
              <a:r>
                <a:rPr lang="en-US" altLang="zh-CN" sz="2400" b="0" i="1" dirty="0" smtClean="0">
                  <a:solidFill>
                    <a:schemeClr val="tx2"/>
                  </a:solidFill>
                  <a:ea typeface="SimSun" pitchFamily="2" charset="-122"/>
                </a:rPr>
                <a:t>AVI</a:t>
              </a:r>
              <a:r>
                <a:rPr lang="en-US" altLang="zh-CN" sz="2400" b="0" i="1" dirty="0" smtClean="0">
                  <a:ea typeface="SimSun" pitchFamily="2" charset="-122"/>
                </a:rPr>
                <a:t> 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–– A</a:t>
              </a: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bsolute Value Insertion:</a:t>
              </a:r>
              <a:endParaRPr lang="zh-CN" altLang="en-US" sz="2400" b="0" i="1" dirty="0">
                <a:solidFill>
                  <a:schemeClr val="tx2"/>
                </a:solidFill>
                <a:ea typeface="SimSun" pitchFamily="2" charset="-122"/>
              </a:endParaRPr>
            </a:p>
          </p:txBody>
        </p:sp>
      </p:grpSp>
      <p:grpSp>
        <p:nvGrpSpPr>
          <p:cNvPr id="4" name="Group 14"/>
          <p:cNvGrpSpPr>
            <a:grpSpLocks/>
          </p:cNvGrpSpPr>
          <p:nvPr/>
        </p:nvGrpSpPr>
        <p:grpSpPr bwMode="auto">
          <a:xfrm>
            <a:off x="990600" y="5135562"/>
            <a:ext cx="7696200" cy="1265238"/>
            <a:chOff x="174" y="2830"/>
            <a:chExt cx="5205" cy="797"/>
          </a:xfrm>
        </p:grpSpPr>
        <p:sp>
          <p:nvSpPr>
            <p:cNvPr id="18441" name="Text Box 10"/>
            <p:cNvSpPr txBox="1">
              <a:spLocks noChangeArrowheads="1"/>
            </p:cNvSpPr>
            <p:nvPr/>
          </p:nvSpPr>
          <p:spPr bwMode="auto">
            <a:xfrm>
              <a:off x="174" y="3173"/>
              <a:ext cx="5205" cy="454"/>
            </a:xfrm>
            <a:prstGeom prst="rect">
              <a:avLst/>
            </a:prstGeom>
            <a:solidFill>
              <a:schemeClr val="accent5"/>
            </a:solidFill>
            <a:ln w="19050" algn="ctr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Each occurrence of one of the relational operators (&lt;, ≤, &gt;, ≥, =, ≠) is replaced by each of the other operators and by </a:t>
              </a:r>
              <a:r>
                <a:rPr lang="en-US" altLang="zh-CN" b="0" dirty="0" err="1">
                  <a:solidFill>
                    <a:schemeClr val="tx1"/>
                  </a:solidFill>
                  <a:ea typeface="SimSun" pitchFamily="2" charset="-122"/>
                </a:rPr>
                <a:t>falseOp</a:t>
              </a:r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 and </a:t>
              </a:r>
              <a:r>
                <a:rPr lang="en-US" altLang="zh-CN" b="0" dirty="0" err="1">
                  <a:solidFill>
                    <a:schemeClr val="tx1"/>
                  </a:solidFill>
                  <a:ea typeface="SimSun" pitchFamily="2" charset="-122"/>
                </a:rPr>
                <a:t>trueOp</a:t>
              </a:r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.</a:t>
              </a:r>
            </a:p>
          </p:txBody>
        </p:sp>
        <p:sp>
          <p:nvSpPr>
            <p:cNvPr id="18442" name="Text Box 11"/>
            <p:cNvSpPr txBox="1">
              <a:spLocks noChangeArrowheads="1"/>
            </p:cNvSpPr>
            <p:nvPr/>
          </p:nvSpPr>
          <p:spPr bwMode="auto">
            <a:xfrm>
              <a:off x="174" y="2830"/>
              <a:ext cx="4020" cy="29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3. </a:t>
              </a:r>
              <a:r>
                <a:rPr lang="en-US" altLang="en-US" sz="2400" b="0" i="1" dirty="0">
                  <a:solidFill>
                    <a:schemeClr val="tx1"/>
                  </a:solidFill>
                </a:rPr>
                <a:t>ROR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 </a:t>
              </a:r>
              <a:r>
                <a:rPr lang="en-US" altLang="zh-CN" b="0" i="1" dirty="0">
                  <a:solidFill>
                    <a:schemeClr val="tx1"/>
                  </a:solidFill>
                  <a:ea typeface="SimSun" pitchFamily="2" charset="-122"/>
                </a:rPr>
                <a:t>––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 </a:t>
              </a:r>
              <a:r>
                <a:rPr lang="en-US" altLang="en-US" sz="2400" b="0" i="1" dirty="0">
                  <a:solidFill>
                    <a:schemeClr val="tx1"/>
                  </a:solidFill>
                </a:rPr>
                <a:t>Relational </a:t>
              </a:r>
              <a:r>
                <a:rPr lang="en-US" altLang="en-US" sz="2400" b="0" i="1" dirty="0" smtClean="0">
                  <a:solidFill>
                    <a:schemeClr val="tx2"/>
                  </a:solidFill>
                </a:rPr>
                <a:t>Operator Replacement</a:t>
              </a:r>
              <a:r>
                <a:rPr lang="en-US" altLang="en-US" sz="2400" b="0" i="1" dirty="0">
                  <a:solidFill>
                    <a:schemeClr val="tx2"/>
                  </a:solidFill>
                </a:rPr>
                <a:t>: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068869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Mutation Operators for Java</a:t>
            </a:r>
            <a:r>
              <a:rPr lang="en-US" altLang="en-US" sz="2800" dirty="0"/>
              <a:t> </a:t>
            </a:r>
            <a:r>
              <a:rPr lang="en-US" altLang="en-US" sz="2800" dirty="0" smtClean="0"/>
              <a:t>(2/4</a:t>
            </a:r>
            <a:r>
              <a:rPr lang="en-US" altLang="en-US" sz="2800" dirty="0"/>
              <a:t>)</a:t>
            </a:r>
            <a:endParaRPr lang="en-US" altLang="en-US" dirty="0" smtClean="0"/>
          </a:p>
        </p:txBody>
      </p:sp>
      <p:grpSp>
        <p:nvGrpSpPr>
          <p:cNvPr id="19462" name="Group 3"/>
          <p:cNvGrpSpPr>
            <a:grpSpLocks/>
          </p:cNvGrpSpPr>
          <p:nvPr/>
        </p:nvGrpSpPr>
        <p:grpSpPr bwMode="auto">
          <a:xfrm>
            <a:off x="990600" y="1447800"/>
            <a:ext cx="8650287" cy="1752600"/>
            <a:chOff x="181" y="1390"/>
            <a:chExt cx="5449" cy="1104"/>
          </a:xfrm>
        </p:grpSpPr>
        <p:sp>
          <p:nvSpPr>
            <p:cNvPr id="19469" name="Text Box 4"/>
            <p:cNvSpPr txBox="1">
              <a:spLocks noChangeArrowheads="1"/>
            </p:cNvSpPr>
            <p:nvPr/>
          </p:nvSpPr>
          <p:spPr bwMode="auto">
            <a:xfrm>
              <a:off x="181" y="1656"/>
              <a:ext cx="4848" cy="838"/>
            </a:xfrm>
            <a:prstGeom prst="rect">
              <a:avLst/>
            </a:prstGeom>
            <a:solidFill>
              <a:schemeClr val="accent5"/>
            </a:solidFill>
            <a:ln w="19050" algn="ctr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Each occurrence of one of the logical operators (and - &amp;&amp;, or - || , and with no conditional evaluation - &amp;, or with no conditional evaluation - |, not equivalent - ^) is replaced by each of the other operators; in addition, each is replaced by </a:t>
              </a:r>
              <a:r>
                <a:rPr lang="en-US" altLang="zh-CN" b="0" dirty="0" err="1">
                  <a:solidFill>
                    <a:schemeClr val="tx1"/>
                  </a:solidFill>
                  <a:ea typeface="SimSun" pitchFamily="2" charset="-122"/>
                </a:rPr>
                <a:t>falseOp</a:t>
              </a:r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, </a:t>
              </a:r>
              <a:r>
                <a:rPr lang="en-US" altLang="zh-CN" b="0" dirty="0" err="1">
                  <a:solidFill>
                    <a:schemeClr val="tx1"/>
                  </a:solidFill>
                  <a:ea typeface="SimSun" pitchFamily="2" charset="-122"/>
                </a:rPr>
                <a:t>trueOp</a:t>
              </a:r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, </a:t>
              </a:r>
              <a:r>
                <a:rPr lang="en-US" altLang="zh-CN" b="0" dirty="0" err="1">
                  <a:solidFill>
                    <a:schemeClr val="tx1"/>
                  </a:solidFill>
                  <a:ea typeface="SimSun" pitchFamily="2" charset="-122"/>
                </a:rPr>
                <a:t>leftOp</a:t>
              </a:r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, and </a:t>
              </a:r>
              <a:r>
                <a:rPr lang="en-US" altLang="zh-CN" b="0" dirty="0" err="1">
                  <a:solidFill>
                    <a:schemeClr val="tx1"/>
                  </a:solidFill>
                  <a:ea typeface="SimSun" pitchFamily="2" charset="-122"/>
                </a:rPr>
                <a:t>rightOp</a:t>
              </a:r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.</a:t>
              </a:r>
            </a:p>
          </p:txBody>
        </p:sp>
        <p:sp>
          <p:nvSpPr>
            <p:cNvPr id="19470" name="Rectangle 5"/>
            <p:cNvSpPr>
              <a:spLocks noChangeArrowheads="1"/>
            </p:cNvSpPr>
            <p:nvPr/>
          </p:nvSpPr>
          <p:spPr bwMode="auto">
            <a:xfrm>
              <a:off x="181" y="1390"/>
              <a:ext cx="5449" cy="3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2075" tIns="46038" rIns="92075" bIns="46038"/>
            <a:lstStyle>
              <a:lvl1pPr marL="2857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buSzPct val="85000"/>
              </a:pP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4. 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COR –– Conditional </a:t>
              </a: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Operator Replacement:</a:t>
              </a:r>
            </a:p>
          </p:txBody>
        </p:sp>
      </p:grpSp>
      <p:grpSp>
        <p:nvGrpSpPr>
          <p:cNvPr id="3" name="Group 6"/>
          <p:cNvGrpSpPr>
            <a:grpSpLocks/>
          </p:cNvGrpSpPr>
          <p:nvPr/>
        </p:nvGrpSpPr>
        <p:grpSpPr bwMode="auto">
          <a:xfrm>
            <a:off x="990600" y="3276601"/>
            <a:ext cx="7907337" cy="1495425"/>
            <a:chOff x="181" y="2869"/>
            <a:chExt cx="4981" cy="942"/>
          </a:xfrm>
        </p:grpSpPr>
        <p:sp>
          <p:nvSpPr>
            <p:cNvPr id="19467" name="Rectangle 7"/>
            <p:cNvSpPr>
              <a:spLocks noChangeArrowheads="1"/>
            </p:cNvSpPr>
            <p:nvPr/>
          </p:nvSpPr>
          <p:spPr bwMode="auto">
            <a:xfrm>
              <a:off x="181" y="2869"/>
              <a:ext cx="4981" cy="3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2075" tIns="46038" rIns="92075" bIns="46038"/>
            <a:lstStyle>
              <a:lvl1pPr marL="2857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buSzPct val="85000"/>
              </a:pP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5. 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SOR –– Shift </a:t>
              </a: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Operator Replacement:</a:t>
              </a:r>
            </a:p>
          </p:txBody>
        </p:sp>
        <p:sp>
          <p:nvSpPr>
            <p:cNvPr id="19468" name="Text Box 8"/>
            <p:cNvSpPr txBox="1">
              <a:spLocks noChangeArrowheads="1"/>
            </p:cNvSpPr>
            <p:nvPr/>
          </p:nvSpPr>
          <p:spPr bwMode="auto">
            <a:xfrm>
              <a:off x="181" y="3165"/>
              <a:ext cx="4848" cy="646"/>
            </a:xfrm>
            <a:prstGeom prst="rect">
              <a:avLst/>
            </a:prstGeom>
            <a:solidFill>
              <a:schemeClr val="accent5"/>
            </a:solidFill>
            <a:ln w="19050" algn="ctr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Each occurrence of one of the shift operators &lt;&lt;, &gt;&gt;, and &gt;&gt;&gt; is replaced by each of the other operators. In addition, each is replaced by the special mutation operator </a:t>
              </a:r>
              <a:r>
                <a:rPr lang="en-US" altLang="zh-CN" b="0" dirty="0" err="1">
                  <a:solidFill>
                    <a:schemeClr val="tx1"/>
                  </a:solidFill>
                  <a:ea typeface="SimSun" pitchFamily="2" charset="-122"/>
                </a:rPr>
                <a:t>leftOp</a:t>
              </a:r>
              <a:r>
                <a:rPr lang="en-US" altLang="zh-CN" b="0" dirty="0">
                  <a:solidFill>
                    <a:schemeClr val="tx1"/>
                  </a:solidFill>
                  <a:ea typeface="SimSun" pitchFamily="2" charset="-122"/>
                </a:rPr>
                <a:t>.</a:t>
              </a:r>
            </a:p>
          </p:txBody>
        </p:sp>
      </p:grpSp>
      <p:grpSp>
        <p:nvGrpSpPr>
          <p:cNvPr id="4" name="Group 9"/>
          <p:cNvGrpSpPr>
            <a:grpSpLocks/>
          </p:cNvGrpSpPr>
          <p:nvPr/>
        </p:nvGrpSpPr>
        <p:grpSpPr bwMode="auto">
          <a:xfrm>
            <a:off x="990600" y="4953001"/>
            <a:ext cx="7696200" cy="1804988"/>
            <a:chOff x="203" y="448"/>
            <a:chExt cx="4848" cy="1137"/>
          </a:xfrm>
        </p:grpSpPr>
        <p:sp>
          <p:nvSpPr>
            <p:cNvPr id="19465" name="Text Box 10"/>
            <p:cNvSpPr txBox="1">
              <a:spLocks noChangeArrowheads="1"/>
            </p:cNvSpPr>
            <p:nvPr/>
          </p:nvSpPr>
          <p:spPr bwMode="auto">
            <a:xfrm>
              <a:off x="203" y="751"/>
              <a:ext cx="4848" cy="834"/>
            </a:xfrm>
            <a:prstGeom prst="rect">
              <a:avLst/>
            </a:prstGeom>
            <a:solidFill>
              <a:schemeClr val="accent5"/>
            </a:solidFill>
            <a:ln w="19050" algn="ctr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b="0">
                  <a:solidFill>
                    <a:schemeClr val="tx1"/>
                  </a:solidFill>
                  <a:ea typeface="SimSun" pitchFamily="2" charset="-122"/>
                </a:rPr>
                <a:t>Each occurrence of one of the logical operators (bitwise and - &amp;, bitwise or</a:t>
              </a:r>
            </a:p>
            <a:p>
              <a:r>
                <a:rPr lang="en-US" altLang="zh-CN" b="0">
                  <a:solidFill>
                    <a:schemeClr val="tx1"/>
                  </a:solidFill>
                  <a:ea typeface="SimSun" pitchFamily="2" charset="-122"/>
                </a:rPr>
                <a:t> - |, exclusive or - ^) is replaced by each of the other operators; in addition, each is replaced by leftOp and rightOp.</a:t>
              </a:r>
            </a:p>
          </p:txBody>
        </p:sp>
        <p:sp>
          <p:nvSpPr>
            <p:cNvPr id="19466" name="Text Box 11"/>
            <p:cNvSpPr txBox="1">
              <a:spLocks noChangeArrowheads="1"/>
            </p:cNvSpPr>
            <p:nvPr/>
          </p:nvSpPr>
          <p:spPr bwMode="auto">
            <a:xfrm>
              <a:off x="203" y="448"/>
              <a:ext cx="4416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6. </a:t>
              </a:r>
              <a:r>
                <a:rPr lang="en-US" altLang="en-US" sz="2400" b="0" i="1" dirty="0">
                  <a:solidFill>
                    <a:schemeClr val="tx1"/>
                  </a:solidFill>
                </a:rPr>
                <a:t>LOR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 </a:t>
              </a:r>
              <a:r>
                <a:rPr lang="en-US" altLang="zh-CN" b="0" i="1" dirty="0">
                  <a:solidFill>
                    <a:schemeClr val="tx1"/>
                  </a:solidFill>
                  <a:ea typeface="SimSun" pitchFamily="2" charset="-122"/>
                </a:rPr>
                <a:t>––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 </a:t>
              </a:r>
              <a:r>
                <a:rPr lang="en-US" altLang="en-US" sz="2400" b="0" i="1" dirty="0">
                  <a:solidFill>
                    <a:schemeClr val="tx1"/>
                  </a:solidFill>
                </a:rPr>
                <a:t>Logical </a:t>
              </a:r>
              <a:r>
                <a:rPr lang="en-US" altLang="en-US" sz="2400" b="0" i="1" dirty="0">
                  <a:solidFill>
                    <a:schemeClr val="tx2"/>
                  </a:solidFill>
                </a:rPr>
                <a:t>Operator Replacement: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791490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Mutation Operators for Java</a:t>
            </a:r>
            <a:r>
              <a:rPr lang="en-US" altLang="en-US" sz="2800" dirty="0"/>
              <a:t> </a:t>
            </a:r>
            <a:r>
              <a:rPr lang="en-US" altLang="en-US" sz="2800" dirty="0" smtClean="0"/>
              <a:t>(3/4</a:t>
            </a:r>
            <a:r>
              <a:rPr lang="en-US" altLang="en-US" sz="2800" dirty="0"/>
              <a:t>)</a:t>
            </a:r>
            <a:endParaRPr lang="en-US" altLang="en-US" dirty="0" smtClean="0"/>
          </a:p>
        </p:txBody>
      </p:sp>
      <p:grpSp>
        <p:nvGrpSpPr>
          <p:cNvPr id="20486" name="Group 3"/>
          <p:cNvGrpSpPr>
            <a:grpSpLocks/>
          </p:cNvGrpSpPr>
          <p:nvPr/>
        </p:nvGrpSpPr>
        <p:grpSpPr bwMode="auto">
          <a:xfrm>
            <a:off x="1027113" y="1706563"/>
            <a:ext cx="8650287" cy="1354137"/>
            <a:chOff x="203" y="1509"/>
            <a:chExt cx="5449" cy="853"/>
          </a:xfrm>
        </p:grpSpPr>
        <p:sp>
          <p:nvSpPr>
            <p:cNvPr id="20493" name="Text Box 4"/>
            <p:cNvSpPr txBox="1">
              <a:spLocks noChangeArrowheads="1"/>
            </p:cNvSpPr>
            <p:nvPr/>
          </p:nvSpPr>
          <p:spPr bwMode="auto">
            <a:xfrm>
              <a:off x="203" y="1908"/>
              <a:ext cx="4825" cy="454"/>
            </a:xfrm>
            <a:prstGeom prst="rect">
              <a:avLst/>
            </a:prstGeom>
            <a:solidFill>
              <a:schemeClr val="accent5"/>
            </a:solidFill>
            <a:ln w="19050" algn="ctr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b="0">
                  <a:solidFill>
                    <a:schemeClr val="tx1"/>
                  </a:solidFill>
                  <a:ea typeface="SimSun" pitchFamily="2" charset="-122"/>
                </a:rPr>
                <a:t>Each occurrence of one of the assignment operators (+=, -=, *=, /=, %=, &amp;=, |=, ^=, &lt;&lt;=, &gt;&gt;=, &gt;&gt;&gt;=) is replaced by each of the other operators.</a:t>
              </a:r>
            </a:p>
          </p:txBody>
        </p:sp>
        <p:sp>
          <p:nvSpPr>
            <p:cNvPr id="20494" name="Rectangle 5"/>
            <p:cNvSpPr>
              <a:spLocks noChangeArrowheads="1"/>
            </p:cNvSpPr>
            <p:nvPr/>
          </p:nvSpPr>
          <p:spPr bwMode="auto">
            <a:xfrm>
              <a:off x="203" y="1509"/>
              <a:ext cx="5449" cy="3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2075" tIns="46038" rIns="92075" bIns="46038"/>
            <a:lstStyle>
              <a:lvl1pPr marL="2857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buSzPct val="85000"/>
              </a:pP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7. 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ASR –– Assignment </a:t>
              </a: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Operator Replacement:</a:t>
              </a:r>
            </a:p>
          </p:txBody>
        </p:sp>
      </p:grpSp>
      <p:grpSp>
        <p:nvGrpSpPr>
          <p:cNvPr id="3" name="Group 6"/>
          <p:cNvGrpSpPr>
            <a:grpSpLocks/>
          </p:cNvGrpSpPr>
          <p:nvPr/>
        </p:nvGrpSpPr>
        <p:grpSpPr bwMode="auto">
          <a:xfrm>
            <a:off x="1027113" y="3298825"/>
            <a:ext cx="7907337" cy="1355725"/>
            <a:chOff x="203" y="2555"/>
            <a:chExt cx="4981" cy="854"/>
          </a:xfrm>
        </p:grpSpPr>
        <p:sp>
          <p:nvSpPr>
            <p:cNvPr id="20491" name="Rectangle 7"/>
            <p:cNvSpPr>
              <a:spLocks noChangeArrowheads="1"/>
            </p:cNvSpPr>
            <p:nvPr/>
          </p:nvSpPr>
          <p:spPr bwMode="auto">
            <a:xfrm>
              <a:off x="203" y="2555"/>
              <a:ext cx="4981" cy="3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2075" tIns="46038" rIns="92075" bIns="46038"/>
            <a:lstStyle>
              <a:lvl1pPr marL="2857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buSzPct val="85000"/>
              </a:pP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8. 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UOI ––</a:t>
              </a:r>
              <a:r>
                <a:rPr lang="en-US" altLang="zh-CN" sz="2400" dirty="0">
                  <a:solidFill>
                    <a:schemeClr val="tx1"/>
                  </a:solidFill>
                  <a:ea typeface="SimSun" pitchFamily="2" charset="-122"/>
                </a:rPr>
                <a:t> 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Unary </a:t>
              </a: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Operator Insertion:</a:t>
              </a:r>
            </a:p>
          </p:txBody>
        </p:sp>
        <p:sp>
          <p:nvSpPr>
            <p:cNvPr id="20492" name="Text Box 8"/>
            <p:cNvSpPr txBox="1">
              <a:spLocks noChangeArrowheads="1"/>
            </p:cNvSpPr>
            <p:nvPr/>
          </p:nvSpPr>
          <p:spPr bwMode="auto">
            <a:xfrm>
              <a:off x="203" y="2955"/>
              <a:ext cx="4825" cy="454"/>
            </a:xfrm>
            <a:prstGeom prst="rect">
              <a:avLst/>
            </a:prstGeom>
            <a:solidFill>
              <a:schemeClr val="accent5"/>
            </a:solidFill>
            <a:ln w="19050" algn="ctr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b="0">
                  <a:solidFill>
                    <a:schemeClr val="tx1"/>
                  </a:solidFill>
                  <a:ea typeface="SimSun" pitchFamily="2" charset="-122"/>
                </a:rPr>
                <a:t>Each unary operator (arithmetic +, arithmetic -, conditional !, logical ~) is inserted in front of each expression of the correct type.</a:t>
              </a:r>
            </a:p>
          </p:txBody>
        </p:sp>
      </p:grpSp>
      <p:grpSp>
        <p:nvGrpSpPr>
          <p:cNvPr id="4" name="Group 9"/>
          <p:cNvGrpSpPr>
            <a:grpSpLocks/>
          </p:cNvGrpSpPr>
          <p:nvPr/>
        </p:nvGrpSpPr>
        <p:grpSpPr bwMode="auto">
          <a:xfrm>
            <a:off x="993775" y="4894263"/>
            <a:ext cx="7693025" cy="1277937"/>
            <a:chOff x="182" y="400"/>
            <a:chExt cx="4846" cy="805"/>
          </a:xfrm>
        </p:grpSpPr>
        <p:sp>
          <p:nvSpPr>
            <p:cNvPr id="20489" name="Text Box 10"/>
            <p:cNvSpPr txBox="1">
              <a:spLocks noChangeArrowheads="1"/>
            </p:cNvSpPr>
            <p:nvPr/>
          </p:nvSpPr>
          <p:spPr bwMode="auto">
            <a:xfrm>
              <a:off x="182" y="751"/>
              <a:ext cx="4846" cy="454"/>
            </a:xfrm>
            <a:prstGeom prst="rect">
              <a:avLst/>
            </a:prstGeom>
            <a:solidFill>
              <a:schemeClr val="accent5"/>
            </a:solidFill>
            <a:ln w="19050" algn="ctr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b="0">
                  <a:solidFill>
                    <a:schemeClr val="tx1"/>
                  </a:solidFill>
                  <a:ea typeface="SimSun" pitchFamily="2" charset="-122"/>
                </a:rPr>
                <a:t>Each unary operator (arithmetic +, arithmetic -, conditional !, logical~) is deleted.</a:t>
              </a:r>
            </a:p>
          </p:txBody>
        </p:sp>
        <p:sp>
          <p:nvSpPr>
            <p:cNvPr id="20490" name="Text Box 11"/>
            <p:cNvSpPr txBox="1">
              <a:spLocks noChangeArrowheads="1"/>
            </p:cNvSpPr>
            <p:nvPr/>
          </p:nvSpPr>
          <p:spPr bwMode="auto">
            <a:xfrm>
              <a:off x="182" y="400"/>
              <a:ext cx="4416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9. 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UOD </a:t>
              </a:r>
              <a:r>
                <a:rPr lang="en-US" altLang="zh-CN" b="0" i="1" dirty="0">
                  <a:solidFill>
                    <a:schemeClr val="tx1"/>
                  </a:solidFill>
                  <a:ea typeface="SimSun" pitchFamily="2" charset="-122"/>
                </a:rPr>
                <a:t>––</a:t>
              </a:r>
              <a:r>
                <a:rPr lang="en-US" altLang="zh-CN" dirty="0">
                  <a:solidFill>
                    <a:schemeClr val="tx1"/>
                  </a:solidFill>
                  <a:ea typeface="SimSun" pitchFamily="2" charset="-122"/>
                </a:rPr>
                <a:t> 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Unary </a:t>
              </a: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Operator Deletion: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898724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7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277813"/>
            <a:ext cx="8382000" cy="1143000"/>
          </a:xfrm>
        </p:spPr>
        <p:txBody>
          <a:bodyPr/>
          <a:lstStyle/>
          <a:p>
            <a:r>
              <a:rPr lang="en-US" altLang="en-US" sz="3500" dirty="0" smtClean="0"/>
              <a:t>Applying Syntax-based Testing to Programs</a:t>
            </a:r>
          </a:p>
        </p:txBody>
      </p:sp>
      <p:sp>
        <p:nvSpPr>
          <p:cNvPr id="3078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Syntax-based criteria </a:t>
            </a:r>
            <a:r>
              <a:rPr lang="en-US" altLang="en-US" i="1" dirty="0" smtClean="0">
                <a:solidFill>
                  <a:srgbClr val="FF5935"/>
                </a:solidFill>
              </a:rPr>
              <a:t>originated</a:t>
            </a:r>
            <a:r>
              <a:rPr lang="en-US" altLang="en-US" dirty="0" smtClean="0">
                <a:solidFill>
                  <a:srgbClr val="FF5935"/>
                </a:solidFill>
              </a:rPr>
              <a:t> </a:t>
            </a:r>
            <a:r>
              <a:rPr lang="en-US" altLang="en-US" dirty="0" smtClean="0"/>
              <a:t>with programs and have been used most with programs</a:t>
            </a:r>
          </a:p>
          <a:p>
            <a:endParaRPr lang="en-US" altLang="en-US" dirty="0" smtClean="0"/>
          </a:p>
          <a:p>
            <a:r>
              <a:rPr lang="en-US" altLang="en-US" u="sng" dirty="0" smtClean="0">
                <a:solidFill>
                  <a:srgbClr val="FF5935"/>
                </a:solidFill>
              </a:rPr>
              <a:t>BNF criteria</a:t>
            </a:r>
            <a:r>
              <a:rPr lang="en-US" altLang="en-US" dirty="0" smtClean="0">
                <a:solidFill>
                  <a:srgbClr val="FF5935"/>
                </a:solidFill>
              </a:rPr>
              <a:t> </a:t>
            </a:r>
            <a:r>
              <a:rPr lang="en-US" altLang="en-US" dirty="0" smtClean="0"/>
              <a:t>are most commonly used to test </a:t>
            </a:r>
            <a:r>
              <a:rPr lang="en-US" altLang="en-US" i="1" dirty="0" smtClean="0">
                <a:solidFill>
                  <a:srgbClr val="FF5935"/>
                </a:solidFill>
              </a:rPr>
              <a:t>compilers</a:t>
            </a:r>
          </a:p>
          <a:p>
            <a:endParaRPr lang="en-US" altLang="en-US" u="sng" dirty="0" smtClean="0"/>
          </a:p>
          <a:p>
            <a:r>
              <a:rPr lang="en-US" altLang="en-US" u="sng" dirty="0" smtClean="0">
                <a:solidFill>
                  <a:srgbClr val="FF5935"/>
                </a:solidFill>
              </a:rPr>
              <a:t>Mutation testing</a:t>
            </a:r>
            <a:r>
              <a:rPr lang="en-US" altLang="en-US" dirty="0" smtClean="0">
                <a:solidFill>
                  <a:srgbClr val="FF5935"/>
                </a:solidFill>
              </a:rPr>
              <a:t> </a:t>
            </a:r>
            <a:r>
              <a:rPr lang="en-US" altLang="en-US" dirty="0" smtClean="0"/>
              <a:t>criteria are most commonly used for </a:t>
            </a:r>
            <a:r>
              <a:rPr lang="en-US" altLang="en-US" i="1" dirty="0">
                <a:solidFill>
                  <a:srgbClr val="FF5935"/>
                </a:solidFill>
              </a:rPr>
              <a:t>unit</a:t>
            </a:r>
            <a:r>
              <a:rPr lang="en-US" altLang="en-US" dirty="0" smtClean="0">
                <a:solidFill>
                  <a:srgbClr val="FF5935"/>
                </a:solidFill>
              </a:rPr>
              <a:t> </a:t>
            </a:r>
            <a:r>
              <a:rPr lang="en-US" altLang="en-US" dirty="0" smtClean="0"/>
              <a:t>testing and </a:t>
            </a:r>
            <a:r>
              <a:rPr lang="en-US" altLang="en-US" i="1" dirty="0" smtClean="0">
                <a:solidFill>
                  <a:srgbClr val="FF5935"/>
                </a:solidFill>
              </a:rPr>
              <a:t>integration</a:t>
            </a:r>
            <a:r>
              <a:rPr lang="en-US" altLang="en-US" dirty="0" smtClean="0">
                <a:solidFill>
                  <a:srgbClr val="FF5935"/>
                </a:solidFill>
              </a:rPr>
              <a:t> </a:t>
            </a:r>
            <a:r>
              <a:rPr lang="en-US" altLang="en-US" dirty="0" smtClean="0"/>
              <a:t>testing of classes</a:t>
            </a:r>
          </a:p>
        </p:txBody>
      </p:sp>
    </p:spTree>
    <p:extLst>
      <p:ext uri="{BB962C8B-B14F-4D97-AF65-F5344CB8AC3E}">
        <p14:creationId xmlns:p14="http://schemas.microsoft.com/office/powerpoint/2010/main" val="1409038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Mutation Operators for Java</a:t>
            </a:r>
            <a:r>
              <a:rPr lang="en-US" altLang="en-US" sz="2800" dirty="0"/>
              <a:t> </a:t>
            </a:r>
            <a:r>
              <a:rPr lang="en-US" altLang="en-US" sz="2800" dirty="0" smtClean="0"/>
              <a:t>(4/4</a:t>
            </a:r>
            <a:r>
              <a:rPr lang="en-US" altLang="en-US" sz="2800" dirty="0"/>
              <a:t>)</a:t>
            </a:r>
            <a:endParaRPr lang="en-US" altLang="en-US" dirty="0" smtClean="0"/>
          </a:p>
        </p:txBody>
      </p:sp>
      <p:grpSp>
        <p:nvGrpSpPr>
          <p:cNvPr id="21510" name="Group 4"/>
          <p:cNvGrpSpPr>
            <a:grpSpLocks/>
          </p:cNvGrpSpPr>
          <p:nvPr/>
        </p:nvGrpSpPr>
        <p:grpSpPr bwMode="auto">
          <a:xfrm>
            <a:off x="1027112" y="1752600"/>
            <a:ext cx="8650288" cy="1350963"/>
            <a:chOff x="182" y="1444"/>
            <a:chExt cx="5449" cy="851"/>
          </a:xfrm>
        </p:grpSpPr>
        <p:sp>
          <p:nvSpPr>
            <p:cNvPr id="21514" name="Text Box 5"/>
            <p:cNvSpPr txBox="1">
              <a:spLocks noChangeArrowheads="1"/>
            </p:cNvSpPr>
            <p:nvPr/>
          </p:nvSpPr>
          <p:spPr bwMode="auto">
            <a:xfrm>
              <a:off x="182" y="1841"/>
              <a:ext cx="4825" cy="454"/>
            </a:xfrm>
            <a:prstGeom prst="rect">
              <a:avLst/>
            </a:prstGeom>
            <a:solidFill>
              <a:schemeClr val="accent5"/>
            </a:solidFill>
            <a:ln w="19050" algn="ctr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b="0">
                  <a:solidFill>
                    <a:schemeClr val="tx1"/>
                  </a:solidFill>
                  <a:ea typeface="SimSun" pitchFamily="2" charset="-122"/>
                </a:rPr>
                <a:t>Each variable reference is replaced by every other variable of the appropriate type that is declared in the current scope.</a:t>
              </a:r>
            </a:p>
          </p:txBody>
        </p:sp>
        <p:sp>
          <p:nvSpPr>
            <p:cNvPr id="21515" name="Rectangle 6"/>
            <p:cNvSpPr>
              <a:spLocks noChangeArrowheads="1"/>
            </p:cNvSpPr>
            <p:nvPr/>
          </p:nvSpPr>
          <p:spPr bwMode="auto">
            <a:xfrm>
              <a:off x="182" y="1444"/>
              <a:ext cx="5449" cy="3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2075" tIns="46038" rIns="92075" bIns="46038"/>
            <a:lstStyle>
              <a:lvl1pPr marL="2857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buSzPct val="85000"/>
              </a:pP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10. 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SVR –– Scalar </a:t>
              </a: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Variable Replacement:</a:t>
              </a:r>
            </a:p>
          </p:txBody>
        </p:sp>
      </p:grpSp>
      <p:grpSp>
        <p:nvGrpSpPr>
          <p:cNvPr id="3" name="Group 7"/>
          <p:cNvGrpSpPr>
            <a:grpSpLocks/>
          </p:cNvGrpSpPr>
          <p:nvPr/>
        </p:nvGrpSpPr>
        <p:grpSpPr bwMode="auto">
          <a:xfrm>
            <a:off x="1027112" y="3516313"/>
            <a:ext cx="7907338" cy="1050925"/>
            <a:chOff x="182" y="2555"/>
            <a:chExt cx="4981" cy="662"/>
          </a:xfrm>
        </p:grpSpPr>
        <p:sp>
          <p:nvSpPr>
            <p:cNvPr id="21512" name="Rectangle 8"/>
            <p:cNvSpPr>
              <a:spLocks noChangeArrowheads="1"/>
            </p:cNvSpPr>
            <p:nvPr/>
          </p:nvSpPr>
          <p:spPr bwMode="auto">
            <a:xfrm>
              <a:off x="182" y="2555"/>
              <a:ext cx="4981" cy="3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2075" tIns="46038" rIns="92075" bIns="46038"/>
            <a:lstStyle>
              <a:lvl1pPr marL="2857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buSzPct val="85000"/>
              </a:pP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11. </a:t>
              </a:r>
              <a:r>
                <a:rPr lang="en-US" altLang="zh-CN" sz="2400" b="0" i="1" dirty="0">
                  <a:solidFill>
                    <a:schemeClr val="tx1"/>
                  </a:solidFill>
                  <a:ea typeface="SimSun" pitchFamily="2" charset="-122"/>
                </a:rPr>
                <a:t>BSR –– Bomb </a:t>
              </a:r>
              <a:r>
                <a:rPr lang="en-US" altLang="zh-CN" sz="2400" b="0" i="1" dirty="0">
                  <a:solidFill>
                    <a:schemeClr val="tx2"/>
                  </a:solidFill>
                  <a:ea typeface="SimSun" pitchFamily="2" charset="-122"/>
                </a:rPr>
                <a:t>Statement Replacement:</a:t>
              </a:r>
            </a:p>
          </p:txBody>
        </p:sp>
        <p:sp>
          <p:nvSpPr>
            <p:cNvPr id="21513" name="Text Box 9"/>
            <p:cNvSpPr txBox="1">
              <a:spLocks noChangeArrowheads="1"/>
            </p:cNvSpPr>
            <p:nvPr/>
          </p:nvSpPr>
          <p:spPr bwMode="auto">
            <a:xfrm>
              <a:off x="182" y="2955"/>
              <a:ext cx="4825" cy="262"/>
            </a:xfrm>
            <a:prstGeom prst="rect">
              <a:avLst/>
            </a:prstGeom>
            <a:solidFill>
              <a:schemeClr val="accent5"/>
            </a:solidFill>
            <a:ln w="19050" algn="ctr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squar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zh-CN" b="0">
                  <a:solidFill>
                    <a:schemeClr val="tx1"/>
                  </a:solidFill>
                  <a:ea typeface="SimSun" pitchFamily="2" charset="-122"/>
                </a:rPr>
                <a:t>Each statement is replaced by a special Bomb() function.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790860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Subsumption of Other Criteria</a:t>
            </a:r>
          </a:p>
        </p:txBody>
      </p:sp>
      <p:sp>
        <p:nvSpPr>
          <p:cNvPr id="2253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1600200"/>
            <a:ext cx="8229600" cy="4530725"/>
          </a:xfrm>
        </p:spPr>
        <p:txBody>
          <a:bodyPr/>
          <a:lstStyle/>
          <a:p>
            <a:r>
              <a:rPr lang="en-US" altLang="en-US" sz="2400" dirty="0" smtClean="0"/>
              <a:t>Mutation is widely considered the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strongest test </a:t>
            </a:r>
            <a:r>
              <a:rPr lang="en-US" altLang="en-US" sz="2400" dirty="0" smtClean="0"/>
              <a:t>criterion</a:t>
            </a:r>
            <a:endParaRPr lang="en-US" altLang="en-US" sz="2000" dirty="0" smtClean="0"/>
          </a:p>
          <a:p>
            <a:pPr lvl="1"/>
            <a:r>
              <a:rPr lang="en-US" altLang="en-US" sz="2000" dirty="0" smtClean="0"/>
              <a:t>And </a:t>
            </a:r>
            <a:r>
              <a:rPr lang="en-US" altLang="en-US" sz="2000" smtClean="0"/>
              <a:t>most </a:t>
            </a:r>
            <a:r>
              <a:rPr lang="en-US" altLang="en-US" sz="2000" smtClean="0">
                <a:solidFill>
                  <a:schemeClr val="tx2"/>
                </a:solidFill>
              </a:rPr>
              <a:t>expensive</a:t>
            </a:r>
            <a:r>
              <a:rPr lang="en-US" altLang="en-US" sz="2000" smtClean="0"/>
              <a:t>!</a:t>
            </a:r>
            <a:endParaRPr lang="en-US" altLang="en-US" sz="2000" dirty="0" smtClean="0"/>
          </a:p>
          <a:p>
            <a:r>
              <a:rPr lang="en-US" altLang="en-US" sz="2400" dirty="0" smtClean="0"/>
              <a:t>Mutation </a:t>
            </a:r>
            <a:r>
              <a:rPr lang="en-US" altLang="en-US" sz="2400" dirty="0" smtClean="0">
                <a:solidFill>
                  <a:schemeClr val="tx2"/>
                </a:solidFill>
              </a:rPr>
              <a:t>subsumes</a:t>
            </a:r>
            <a:r>
              <a:rPr lang="en-US" altLang="en-US" sz="2400" dirty="0" smtClean="0"/>
              <a:t> other criteria by including specific mutation operators</a:t>
            </a:r>
          </a:p>
          <a:p>
            <a:r>
              <a:rPr lang="en-US" altLang="en-US" sz="2400" dirty="0" err="1" smtClean="0"/>
              <a:t>Subsumption</a:t>
            </a:r>
            <a:r>
              <a:rPr lang="en-US" altLang="en-US" sz="2400" dirty="0" smtClean="0"/>
              <a:t> actually only makes sense for </a:t>
            </a:r>
            <a:r>
              <a:rPr lang="en-US" altLang="en-US" sz="2400" dirty="0" smtClean="0">
                <a:solidFill>
                  <a:schemeClr val="tx2"/>
                </a:solidFill>
              </a:rPr>
              <a:t>weak mutation</a:t>
            </a:r>
            <a:r>
              <a:rPr lang="en-US" altLang="en-US" sz="2400" dirty="0" smtClean="0"/>
              <a:t> – other criteria impose local requirements, like weak mutation</a:t>
            </a:r>
          </a:p>
          <a:p>
            <a:pPr lvl="1"/>
            <a:r>
              <a:rPr lang="en-US" altLang="en-US" sz="2000" dirty="0" smtClean="0"/>
              <a:t>Node coverage</a:t>
            </a:r>
          </a:p>
          <a:p>
            <a:pPr lvl="1"/>
            <a:r>
              <a:rPr lang="en-US" altLang="en-US" sz="2000" dirty="0" smtClean="0"/>
              <a:t>Edge coverage</a:t>
            </a:r>
          </a:p>
          <a:p>
            <a:pPr lvl="1"/>
            <a:r>
              <a:rPr lang="en-US" altLang="en-US" sz="2000" dirty="0" smtClean="0"/>
              <a:t>Clause coverage</a:t>
            </a:r>
          </a:p>
          <a:p>
            <a:pPr lvl="1"/>
            <a:r>
              <a:rPr lang="en-US" altLang="en-US" sz="2000" dirty="0" smtClean="0"/>
              <a:t>General active clause coverage</a:t>
            </a:r>
          </a:p>
          <a:p>
            <a:pPr lvl="1"/>
            <a:r>
              <a:rPr lang="en-US" altLang="en-US" sz="2000" dirty="0" smtClean="0"/>
              <a:t>Correlated active clause coverage</a:t>
            </a:r>
          </a:p>
          <a:p>
            <a:pPr lvl="1"/>
            <a:r>
              <a:rPr lang="en-US" altLang="en-US" sz="2000" dirty="0" smtClean="0"/>
              <a:t>All-</a:t>
            </a:r>
            <a:r>
              <a:rPr lang="en-US" altLang="en-US" sz="2000" dirty="0" err="1" smtClean="0"/>
              <a:t>defs</a:t>
            </a:r>
            <a:r>
              <a:rPr lang="en-US" altLang="en-US" sz="2000" dirty="0" smtClean="0"/>
              <a:t> data flow coverage</a:t>
            </a:r>
          </a:p>
        </p:txBody>
      </p:sp>
    </p:spTree>
    <p:extLst>
      <p:ext uri="{BB962C8B-B14F-4D97-AF65-F5344CB8AC3E}">
        <p14:creationId xmlns:p14="http://schemas.microsoft.com/office/powerpoint/2010/main" val="5682430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1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277813"/>
            <a:ext cx="8229600" cy="1143000"/>
          </a:xfrm>
        </p:spPr>
        <p:txBody>
          <a:bodyPr/>
          <a:lstStyle/>
          <a:p>
            <a:r>
              <a:rPr lang="en-US" altLang="en-US" sz="4000" dirty="0" smtClean="0"/>
              <a:t>Instantiating Grammar-Based Testing</a:t>
            </a:r>
          </a:p>
        </p:txBody>
      </p:sp>
      <p:sp>
        <p:nvSpPr>
          <p:cNvPr id="4102" name="Text Box 3"/>
          <p:cNvSpPr txBox="1">
            <a:spLocks noChangeArrowheads="1"/>
          </p:cNvSpPr>
          <p:nvPr/>
        </p:nvSpPr>
        <p:spPr bwMode="auto">
          <a:xfrm>
            <a:off x="2533650" y="1295400"/>
            <a:ext cx="4076700" cy="485775"/>
          </a:xfrm>
          <a:prstGeom prst="rect">
            <a:avLst/>
          </a:prstGeom>
          <a:solidFill>
            <a:schemeClr val="accent5">
              <a:lumMod val="90000"/>
            </a:schemeClr>
          </a:solidFill>
          <a:ln w="28575">
            <a:solidFill>
              <a:schemeClr val="tx2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zh-CN" sz="2400">
                <a:solidFill>
                  <a:schemeClr val="tx1"/>
                </a:solidFill>
                <a:ea typeface="SimSun" pitchFamily="2" charset="-122"/>
              </a:rPr>
              <a:t>Grammar-Based Testing</a:t>
            </a:r>
            <a:endParaRPr lang="en-US" altLang="en-US" sz="2400">
              <a:solidFill>
                <a:schemeClr val="tx1"/>
              </a:solidFill>
              <a:ea typeface="SimSun" pitchFamily="2" charset="-122"/>
            </a:endParaRP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228600" y="1781176"/>
            <a:ext cx="8686800" cy="1219200"/>
            <a:chOff x="144" y="930"/>
            <a:chExt cx="5472" cy="768"/>
          </a:xfrm>
        </p:grpSpPr>
        <p:sp>
          <p:nvSpPr>
            <p:cNvPr id="4135" name="Text Box 5"/>
            <p:cNvSpPr txBox="1">
              <a:spLocks noChangeArrowheads="1"/>
            </p:cNvSpPr>
            <p:nvPr/>
          </p:nvSpPr>
          <p:spPr bwMode="auto">
            <a:xfrm>
              <a:off x="144" y="1392"/>
              <a:ext cx="1488" cy="306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zh-CN" sz="2400" dirty="0">
                  <a:solidFill>
                    <a:schemeClr val="tx1"/>
                  </a:solidFill>
                  <a:ea typeface="SimSun" pitchFamily="2" charset="-122"/>
                </a:rPr>
                <a:t>Program-based</a:t>
              </a:r>
              <a:endParaRPr lang="en-US" altLang="en-US" sz="2400" dirty="0">
                <a:solidFill>
                  <a:schemeClr val="tx1"/>
                </a:solidFill>
                <a:ea typeface="SimSun" pitchFamily="2" charset="-122"/>
              </a:endParaRPr>
            </a:p>
          </p:txBody>
        </p:sp>
        <p:sp>
          <p:nvSpPr>
            <p:cNvPr id="4136" name="Text Box 6"/>
            <p:cNvSpPr txBox="1">
              <a:spLocks noChangeArrowheads="1"/>
            </p:cNvSpPr>
            <p:nvPr/>
          </p:nvSpPr>
          <p:spPr bwMode="auto">
            <a:xfrm>
              <a:off x="1776" y="1392"/>
              <a:ext cx="1104" cy="306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zh-CN" sz="2400">
                  <a:solidFill>
                    <a:schemeClr val="tx1"/>
                  </a:solidFill>
                  <a:ea typeface="SimSun" pitchFamily="2" charset="-122"/>
                </a:rPr>
                <a:t>Integration</a:t>
              </a:r>
              <a:endParaRPr lang="en-US" altLang="en-US" sz="2400">
                <a:solidFill>
                  <a:schemeClr val="tx1"/>
                </a:solidFill>
                <a:ea typeface="SimSun" pitchFamily="2" charset="-122"/>
              </a:endParaRPr>
            </a:p>
          </p:txBody>
        </p:sp>
        <p:sp>
          <p:nvSpPr>
            <p:cNvPr id="4137" name="Text Box 7"/>
            <p:cNvSpPr txBox="1">
              <a:spLocks noChangeArrowheads="1"/>
            </p:cNvSpPr>
            <p:nvPr/>
          </p:nvSpPr>
          <p:spPr bwMode="auto">
            <a:xfrm>
              <a:off x="3024" y="1392"/>
              <a:ext cx="1248" cy="306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zh-CN" sz="2400">
                  <a:solidFill>
                    <a:schemeClr val="tx1"/>
                  </a:solidFill>
                  <a:ea typeface="SimSun" pitchFamily="2" charset="-122"/>
                </a:rPr>
                <a:t>Model-Based</a:t>
              </a:r>
              <a:endParaRPr lang="en-US" altLang="en-US" sz="2400">
                <a:solidFill>
                  <a:schemeClr val="tx1"/>
                </a:solidFill>
                <a:ea typeface="SimSun" pitchFamily="2" charset="-122"/>
              </a:endParaRPr>
            </a:p>
          </p:txBody>
        </p:sp>
        <p:sp>
          <p:nvSpPr>
            <p:cNvPr id="4138" name="Text Box 8"/>
            <p:cNvSpPr txBox="1">
              <a:spLocks noChangeArrowheads="1"/>
            </p:cNvSpPr>
            <p:nvPr/>
          </p:nvSpPr>
          <p:spPr bwMode="auto">
            <a:xfrm>
              <a:off x="4416" y="1392"/>
              <a:ext cx="1200" cy="306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zh-CN" sz="2400" dirty="0">
                  <a:solidFill>
                    <a:schemeClr val="tx1"/>
                  </a:solidFill>
                  <a:ea typeface="SimSun" pitchFamily="2" charset="-122"/>
                </a:rPr>
                <a:t>Input-Based</a:t>
              </a:r>
              <a:endParaRPr lang="en-US" altLang="en-US" sz="2400" dirty="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4139" name="AutoShape 9"/>
            <p:cNvCxnSpPr>
              <a:cxnSpLocks noChangeShapeType="1"/>
              <a:stCxn id="4102" idx="2"/>
              <a:endCxn id="4135" idx="0"/>
            </p:cNvCxnSpPr>
            <p:nvPr/>
          </p:nvCxnSpPr>
          <p:spPr bwMode="auto">
            <a:xfrm rot="5400000">
              <a:off x="1653" y="165"/>
              <a:ext cx="462" cy="1992"/>
            </a:xfrm>
            <a:prstGeom prst="bentConnector3">
              <a:avLst>
                <a:gd name="adj1" fmla="val 50000"/>
              </a:avLst>
            </a:prstGeom>
            <a:noFill/>
            <a:ln w="28575">
              <a:solidFill>
                <a:schemeClr val="tx2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4140" name="AutoShape 10"/>
            <p:cNvCxnSpPr>
              <a:cxnSpLocks noChangeShapeType="1"/>
              <a:stCxn id="4102" idx="2"/>
              <a:endCxn id="4138" idx="0"/>
            </p:cNvCxnSpPr>
            <p:nvPr/>
          </p:nvCxnSpPr>
          <p:spPr bwMode="auto">
            <a:xfrm rot="16200000" flipH="1">
              <a:off x="3717" y="93"/>
              <a:ext cx="462" cy="2136"/>
            </a:xfrm>
            <a:prstGeom prst="bentConnector3">
              <a:avLst>
                <a:gd name="adj1" fmla="val 50000"/>
              </a:avLst>
            </a:prstGeom>
            <a:noFill/>
            <a:ln w="28575">
              <a:solidFill>
                <a:schemeClr val="tx2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4141" name="AutoShape 11"/>
            <p:cNvCxnSpPr>
              <a:cxnSpLocks noChangeShapeType="1"/>
              <a:stCxn id="4102" idx="2"/>
              <a:endCxn id="4137" idx="0"/>
            </p:cNvCxnSpPr>
            <p:nvPr/>
          </p:nvCxnSpPr>
          <p:spPr bwMode="auto">
            <a:xfrm rot="16200000" flipH="1">
              <a:off x="3033" y="777"/>
              <a:ext cx="462" cy="768"/>
            </a:xfrm>
            <a:prstGeom prst="bentConnector3">
              <a:avLst>
                <a:gd name="adj1" fmla="val 50000"/>
              </a:avLst>
            </a:prstGeom>
            <a:noFill/>
            <a:ln w="28575">
              <a:solidFill>
                <a:schemeClr val="tx2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4142" name="AutoShape 12"/>
            <p:cNvCxnSpPr>
              <a:cxnSpLocks noChangeShapeType="1"/>
              <a:stCxn id="4102" idx="2"/>
              <a:endCxn id="4136" idx="0"/>
            </p:cNvCxnSpPr>
            <p:nvPr/>
          </p:nvCxnSpPr>
          <p:spPr bwMode="auto">
            <a:xfrm rot="5400000">
              <a:off x="2373" y="885"/>
              <a:ext cx="462" cy="552"/>
            </a:xfrm>
            <a:prstGeom prst="bentConnector3">
              <a:avLst>
                <a:gd name="adj1" fmla="val 50000"/>
              </a:avLst>
            </a:prstGeom>
            <a:noFill/>
            <a:ln w="28575">
              <a:solidFill>
                <a:schemeClr val="tx2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grpSp>
        <p:nvGrpSpPr>
          <p:cNvPr id="3" name="Group 13"/>
          <p:cNvGrpSpPr>
            <a:grpSpLocks/>
          </p:cNvGrpSpPr>
          <p:nvPr/>
        </p:nvGrpSpPr>
        <p:grpSpPr bwMode="auto">
          <a:xfrm>
            <a:off x="0" y="2938463"/>
            <a:ext cx="2514600" cy="2709862"/>
            <a:chOff x="0" y="1659"/>
            <a:chExt cx="1584" cy="1707"/>
          </a:xfrm>
        </p:grpSpPr>
        <p:sp>
          <p:nvSpPr>
            <p:cNvPr id="4132" name="Text Box 14"/>
            <p:cNvSpPr txBox="1">
              <a:spLocks noChangeArrowheads="1"/>
            </p:cNvSpPr>
            <p:nvPr/>
          </p:nvSpPr>
          <p:spPr bwMode="auto">
            <a:xfrm>
              <a:off x="0" y="2951"/>
              <a:ext cx="1584" cy="415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Compiler testing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Valid and invalid strings</a:t>
              </a:r>
              <a:endParaRPr lang="en-US" altLang="en-US" sz="1600" dirty="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4133" name="AutoShape 15"/>
            <p:cNvCxnSpPr>
              <a:cxnSpLocks noChangeShapeType="1"/>
              <a:stCxn id="4135" idx="2"/>
              <a:endCxn id="4132" idx="0"/>
            </p:cNvCxnSpPr>
            <p:nvPr/>
          </p:nvCxnSpPr>
          <p:spPr bwMode="auto">
            <a:xfrm rot="5400000">
              <a:off x="194" y="2257"/>
              <a:ext cx="1292" cy="96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4134" name="Text Box 16"/>
            <p:cNvSpPr txBox="1">
              <a:spLocks noChangeArrowheads="1"/>
            </p:cNvSpPr>
            <p:nvPr/>
          </p:nvSpPr>
          <p:spPr bwMode="auto">
            <a:xfrm>
              <a:off x="240" y="2256"/>
              <a:ext cx="960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Grammar</a:t>
              </a:r>
            </a:p>
          </p:txBody>
        </p:sp>
      </p:grpSp>
      <p:grpSp>
        <p:nvGrpSpPr>
          <p:cNvPr id="4" name="Group 17"/>
          <p:cNvGrpSpPr>
            <a:grpSpLocks/>
          </p:cNvGrpSpPr>
          <p:nvPr/>
        </p:nvGrpSpPr>
        <p:grpSpPr bwMode="auto">
          <a:xfrm>
            <a:off x="1409701" y="2938463"/>
            <a:ext cx="2552701" cy="1849438"/>
            <a:chOff x="888" y="1659"/>
            <a:chExt cx="1608" cy="1165"/>
          </a:xfrm>
        </p:grpSpPr>
        <p:sp>
          <p:nvSpPr>
            <p:cNvPr id="4129" name="Text Box 18"/>
            <p:cNvSpPr txBox="1">
              <a:spLocks noChangeArrowheads="1"/>
            </p:cNvSpPr>
            <p:nvPr/>
          </p:nvSpPr>
          <p:spPr bwMode="auto">
            <a:xfrm>
              <a:off x="960" y="1660"/>
              <a:ext cx="76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String mutation</a:t>
              </a:r>
            </a:p>
          </p:txBody>
        </p:sp>
        <p:sp>
          <p:nvSpPr>
            <p:cNvPr id="4130" name="Text Box 19"/>
            <p:cNvSpPr txBox="1">
              <a:spLocks noChangeArrowheads="1"/>
            </p:cNvSpPr>
            <p:nvPr/>
          </p:nvSpPr>
          <p:spPr bwMode="auto">
            <a:xfrm>
              <a:off x="1104" y="2039"/>
              <a:ext cx="1392" cy="785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Program mutation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Valid strings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Mutants are not tests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Must kill mutants</a:t>
              </a:r>
              <a:endParaRPr lang="en-US" altLang="en-US" sz="1600" dirty="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4131" name="AutoShape 20"/>
            <p:cNvCxnSpPr>
              <a:cxnSpLocks noChangeShapeType="1"/>
              <a:stCxn id="4135" idx="2"/>
              <a:endCxn id="4130" idx="0"/>
            </p:cNvCxnSpPr>
            <p:nvPr/>
          </p:nvCxnSpPr>
          <p:spPr bwMode="auto">
            <a:xfrm rot="16200000" flipH="1">
              <a:off x="1154" y="1393"/>
              <a:ext cx="380" cy="912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grpSp>
        <p:nvGrpSpPr>
          <p:cNvPr id="5" name="Group 21"/>
          <p:cNvGrpSpPr>
            <a:grpSpLocks/>
          </p:cNvGrpSpPr>
          <p:nvPr/>
        </p:nvGrpSpPr>
        <p:grpSpPr bwMode="auto">
          <a:xfrm>
            <a:off x="5562600" y="2936876"/>
            <a:ext cx="2438400" cy="3883025"/>
            <a:chOff x="3504" y="1658"/>
            <a:chExt cx="1536" cy="2446"/>
          </a:xfrm>
        </p:grpSpPr>
        <p:sp>
          <p:nvSpPr>
            <p:cNvPr id="4126" name="Text Box 22"/>
            <p:cNvSpPr txBox="1">
              <a:spLocks noChangeArrowheads="1"/>
            </p:cNvSpPr>
            <p:nvPr/>
          </p:nvSpPr>
          <p:spPr bwMode="auto">
            <a:xfrm>
              <a:off x="3504" y="3504"/>
              <a:ext cx="1536" cy="600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Input validation testing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XML and others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Valid strings</a:t>
              </a:r>
              <a:endParaRPr lang="en-US" altLang="en-US" sz="1600" dirty="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4127" name="AutoShape 23"/>
            <p:cNvCxnSpPr>
              <a:cxnSpLocks noChangeShapeType="1"/>
              <a:stCxn id="4138" idx="2"/>
              <a:endCxn id="4126" idx="0"/>
            </p:cNvCxnSpPr>
            <p:nvPr/>
          </p:nvCxnSpPr>
          <p:spPr bwMode="auto">
            <a:xfrm rot="5400000">
              <a:off x="3722" y="2209"/>
              <a:ext cx="1845" cy="744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4128" name="Text Box 24"/>
            <p:cNvSpPr txBox="1">
              <a:spLocks noChangeArrowheads="1"/>
            </p:cNvSpPr>
            <p:nvPr/>
          </p:nvSpPr>
          <p:spPr bwMode="auto">
            <a:xfrm>
              <a:off x="3648" y="3129"/>
              <a:ext cx="960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Grammar</a:t>
              </a:r>
            </a:p>
          </p:txBody>
        </p:sp>
      </p:grpSp>
      <p:grpSp>
        <p:nvGrpSpPr>
          <p:cNvPr id="6" name="Group 25"/>
          <p:cNvGrpSpPr>
            <a:grpSpLocks/>
          </p:cNvGrpSpPr>
          <p:nvPr/>
        </p:nvGrpSpPr>
        <p:grpSpPr bwMode="auto">
          <a:xfrm>
            <a:off x="2971800" y="2938463"/>
            <a:ext cx="2514600" cy="3783013"/>
            <a:chOff x="1872" y="1659"/>
            <a:chExt cx="1584" cy="2383"/>
          </a:xfrm>
        </p:grpSpPr>
        <p:sp>
          <p:nvSpPr>
            <p:cNvPr id="4123" name="Text Box 26"/>
            <p:cNvSpPr txBox="1">
              <a:spLocks noChangeArrowheads="1"/>
            </p:cNvSpPr>
            <p:nvPr/>
          </p:nvSpPr>
          <p:spPr bwMode="auto">
            <a:xfrm>
              <a:off x="1872" y="3072"/>
              <a:ext cx="1584" cy="970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Test how classes interact 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Valid strings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Mutants are not tests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Must kill mutants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Includes OO</a:t>
              </a:r>
              <a:endParaRPr lang="en-US" altLang="en-US" sz="1600" dirty="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4124" name="AutoShape 27"/>
            <p:cNvCxnSpPr>
              <a:cxnSpLocks noChangeShapeType="1"/>
              <a:stCxn id="4136" idx="2"/>
              <a:endCxn id="4123" idx="0"/>
            </p:cNvCxnSpPr>
            <p:nvPr/>
          </p:nvCxnSpPr>
          <p:spPr bwMode="auto">
            <a:xfrm rot="16200000" flipH="1">
              <a:off x="1790" y="2198"/>
              <a:ext cx="1413" cy="336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4125" name="Text Box 28"/>
            <p:cNvSpPr txBox="1">
              <a:spLocks noChangeArrowheads="1"/>
            </p:cNvSpPr>
            <p:nvPr/>
          </p:nvSpPr>
          <p:spPr bwMode="auto">
            <a:xfrm>
              <a:off x="2304" y="1680"/>
              <a:ext cx="76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String mutation</a:t>
              </a:r>
            </a:p>
          </p:txBody>
        </p:sp>
      </p:grpSp>
      <p:grpSp>
        <p:nvGrpSpPr>
          <p:cNvPr id="7" name="Group 29"/>
          <p:cNvGrpSpPr>
            <a:grpSpLocks/>
          </p:cNvGrpSpPr>
          <p:nvPr/>
        </p:nvGrpSpPr>
        <p:grpSpPr bwMode="auto">
          <a:xfrm>
            <a:off x="4572000" y="2938464"/>
            <a:ext cx="1905000" cy="2014538"/>
            <a:chOff x="2880" y="1659"/>
            <a:chExt cx="1200" cy="1269"/>
          </a:xfrm>
        </p:grpSpPr>
        <p:sp>
          <p:nvSpPr>
            <p:cNvPr id="4120" name="Text Box 30"/>
            <p:cNvSpPr txBox="1">
              <a:spLocks noChangeArrowheads="1"/>
            </p:cNvSpPr>
            <p:nvPr/>
          </p:nvSpPr>
          <p:spPr bwMode="auto">
            <a:xfrm>
              <a:off x="2880" y="2143"/>
              <a:ext cx="1200" cy="785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FSMs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Model checking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Valid strings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Traces are tests</a:t>
              </a:r>
              <a:endParaRPr lang="en-US" altLang="en-US" sz="1600" dirty="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4121" name="AutoShape 31"/>
            <p:cNvCxnSpPr>
              <a:cxnSpLocks noChangeShapeType="1"/>
              <a:stCxn id="4137" idx="2"/>
              <a:endCxn id="4120" idx="0"/>
            </p:cNvCxnSpPr>
            <p:nvPr/>
          </p:nvCxnSpPr>
          <p:spPr bwMode="auto">
            <a:xfrm rot="5400000">
              <a:off x="3322" y="1817"/>
              <a:ext cx="484" cy="168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4122" name="Text Box 32"/>
            <p:cNvSpPr txBox="1">
              <a:spLocks noChangeArrowheads="1"/>
            </p:cNvSpPr>
            <p:nvPr/>
          </p:nvSpPr>
          <p:spPr bwMode="auto">
            <a:xfrm>
              <a:off x="3120" y="1728"/>
              <a:ext cx="76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String mutation</a:t>
              </a:r>
            </a:p>
          </p:txBody>
        </p:sp>
      </p:grpSp>
      <p:grpSp>
        <p:nvGrpSpPr>
          <p:cNvPr id="8" name="Group 33"/>
          <p:cNvGrpSpPr>
            <a:grpSpLocks/>
          </p:cNvGrpSpPr>
          <p:nvPr/>
        </p:nvGrpSpPr>
        <p:grpSpPr bwMode="auto">
          <a:xfrm>
            <a:off x="7239000" y="2936876"/>
            <a:ext cx="1905000" cy="2782888"/>
            <a:chOff x="4560" y="1658"/>
            <a:chExt cx="1200" cy="1753"/>
          </a:xfrm>
        </p:grpSpPr>
        <p:sp>
          <p:nvSpPr>
            <p:cNvPr id="4117" name="Text Box 34"/>
            <p:cNvSpPr txBox="1">
              <a:spLocks noChangeArrowheads="1"/>
            </p:cNvSpPr>
            <p:nvPr/>
          </p:nvSpPr>
          <p:spPr bwMode="auto">
            <a:xfrm>
              <a:off x="4560" y="2256"/>
              <a:ext cx="1200" cy="1155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solidFill>
                <a:schemeClr val="tx2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Input validation</a:t>
              </a:r>
            </a:p>
            <a:p>
              <a:pPr>
                <a:spcBef>
                  <a:spcPct val="20000"/>
                </a:spcBef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  testing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XML and others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Invalid strings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No ground strings</a:t>
              </a:r>
            </a:p>
            <a:p>
              <a:pPr>
                <a:spcBef>
                  <a:spcPct val="20000"/>
                </a:spcBef>
                <a:buFontTx/>
                <a:buChar char="•"/>
              </a:pPr>
              <a:r>
                <a:rPr lang="en-US" altLang="zh-CN" sz="1600" dirty="0">
                  <a:solidFill>
                    <a:schemeClr val="tx1"/>
                  </a:solidFill>
                  <a:ea typeface="SimSun" pitchFamily="2" charset="-122"/>
                </a:rPr>
                <a:t> Mutants are tests</a:t>
              </a:r>
              <a:endParaRPr lang="en-US" altLang="en-US" sz="1600" dirty="0">
                <a:solidFill>
                  <a:schemeClr val="tx1"/>
                </a:solidFill>
                <a:ea typeface="SimSun" pitchFamily="2" charset="-122"/>
              </a:endParaRPr>
            </a:p>
          </p:txBody>
        </p:sp>
        <p:cxnSp>
          <p:nvCxnSpPr>
            <p:cNvPr id="4118" name="AutoShape 35"/>
            <p:cNvCxnSpPr>
              <a:cxnSpLocks noChangeShapeType="1"/>
              <a:stCxn id="4138" idx="2"/>
              <a:endCxn id="4117" idx="0"/>
            </p:cNvCxnSpPr>
            <p:nvPr/>
          </p:nvCxnSpPr>
          <p:spPr bwMode="auto">
            <a:xfrm rot="16200000" flipH="1">
              <a:off x="4790" y="1885"/>
              <a:ext cx="597" cy="144"/>
            </a:xfrm>
            <a:prstGeom prst="bentConnector3">
              <a:avLst>
                <a:gd name="adj1" fmla="val 50000"/>
              </a:avLst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4119" name="Text Box 36"/>
            <p:cNvSpPr txBox="1">
              <a:spLocks noChangeArrowheads="1"/>
            </p:cNvSpPr>
            <p:nvPr/>
          </p:nvSpPr>
          <p:spPr bwMode="auto">
            <a:xfrm>
              <a:off x="4944" y="1824"/>
              <a:ext cx="768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n-US" altLang="en-US" sz="1800" b="0">
                  <a:solidFill>
                    <a:schemeClr val="tx2"/>
                  </a:solidFill>
                  <a:latin typeface="Comic Sans MS" pitchFamily="66" charset="0"/>
                </a:rPr>
                <a:t>String mutation</a:t>
              </a:r>
            </a:p>
          </p:txBody>
        </p:sp>
      </p:grpSp>
      <p:sp>
        <p:nvSpPr>
          <p:cNvPr id="288805" name="Rectangle 37"/>
          <p:cNvSpPr>
            <a:spLocks noChangeArrowheads="1"/>
          </p:cNvSpPr>
          <p:nvPr/>
        </p:nvSpPr>
        <p:spPr bwMode="auto">
          <a:xfrm>
            <a:off x="2720975" y="2176463"/>
            <a:ext cx="6372225" cy="1100137"/>
          </a:xfrm>
          <a:prstGeom prst="rect">
            <a:avLst/>
          </a:prstGeom>
          <a:solidFill>
            <a:srgbClr val="C0C0C0">
              <a:alpha val="43921"/>
            </a:srgbClr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endParaRPr lang="en-US" altLang="en-US"/>
          </a:p>
        </p:txBody>
      </p:sp>
      <p:sp>
        <p:nvSpPr>
          <p:cNvPr id="288806" name="Rectangle 38"/>
          <p:cNvSpPr>
            <a:spLocks noChangeArrowheads="1"/>
          </p:cNvSpPr>
          <p:nvPr/>
        </p:nvSpPr>
        <p:spPr bwMode="auto">
          <a:xfrm>
            <a:off x="4087813" y="3124200"/>
            <a:ext cx="5005387" cy="3752850"/>
          </a:xfrm>
          <a:prstGeom prst="rect">
            <a:avLst/>
          </a:prstGeom>
          <a:solidFill>
            <a:srgbClr val="C0C0C0">
              <a:alpha val="43921"/>
            </a:srgbClr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endParaRPr lang="en-US" altLang="en-US"/>
          </a:p>
        </p:txBody>
      </p:sp>
      <p:sp>
        <p:nvSpPr>
          <p:cNvPr id="288813" name="Rectangle 45"/>
          <p:cNvSpPr>
            <a:spLocks noChangeArrowheads="1"/>
          </p:cNvSpPr>
          <p:nvPr/>
        </p:nvSpPr>
        <p:spPr bwMode="auto">
          <a:xfrm>
            <a:off x="3046413" y="3195638"/>
            <a:ext cx="1042987" cy="254000"/>
          </a:xfrm>
          <a:prstGeom prst="rect">
            <a:avLst/>
          </a:prstGeom>
          <a:solidFill>
            <a:srgbClr val="C0C0C0">
              <a:alpha val="43921"/>
            </a:srgbClr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endParaRPr lang="en-US" altLang="en-US"/>
          </a:p>
        </p:txBody>
      </p:sp>
      <p:sp>
        <p:nvSpPr>
          <p:cNvPr id="288814" name="Rectangle 46"/>
          <p:cNvSpPr>
            <a:spLocks noChangeArrowheads="1"/>
          </p:cNvSpPr>
          <p:nvPr/>
        </p:nvSpPr>
        <p:spPr bwMode="auto">
          <a:xfrm>
            <a:off x="2743200" y="4954588"/>
            <a:ext cx="1344613" cy="1993900"/>
          </a:xfrm>
          <a:prstGeom prst="rect">
            <a:avLst/>
          </a:prstGeom>
          <a:solidFill>
            <a:srgbClr val="C0C0C0">
              <a:alpha val="43921"/>
            </a:srgbClr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endParaRPr lang="en-US" altLang="en-US"/>
          </a:p>
        </p:txBody>
      </p:sp>
      <p:grpSp>
        <p:nvGrpSpPr>
          <p:cNvPr id="9" name="Group 49"/>
          <p:cNvGrpSpPr>
            <a:grpSpLocks/>
          </p:cNvGrpSpPr>
          <p:nvPr/>
        </p:nvGrpSpPr>
        <p:grpSpPr bwMode="auto">
          <a:xfrm>
            <a:off x="398463" y="3246438"/>
            <a:ext cx="604837" cy="515937"/>
            <a:chOff x="511" y="3486"/>
            <a:chExt cx="381" cy="325"/>
          </a:xfrm>
        </p:grpSpPr>
        <p:sp>
          <p:nvSpPr>
            <p:cNvPr id="4115" name="Oval 48"/>
            <p:cNvSpPr>
              <a:spLocks noChangeArrowheads="1"/>
            </p:cNvSpPr>
            <p:nvPr/>
          </p:nvSpPr>
          <p:spPr bwMode="auto">
            <a:xfrm>
              <a:off x="511" y="3486"/>
              <a:ext cx="381" cy="325"/>
            </a:xfrm>
            <a:prstGeom prst="ellipse">
              <a:avLst/>
            </a:prstGeom>
            <a:solidFill>
              <a:schemeClr val="accent2"/>
            </a:solidFill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endParaRPr lang="en-US" altLang="en-US">
                <a:solidFill>
                  <a:schemeClr val="hlink"/>
                </a:solidFill>
              </a:endParaRPr>
            </a:p>
          </p:txBody>
        </p:sp>
        <p:sp>
          <p:nvSpPr>
            <p:cNvPr id="4116" name="Text Box 47"/>
            <p:cNvSpPr txBox="1">
              <a:spLocks noChangeArrowheads="1"/>
            </p:cNvSpPr>
            <p:nvPr/>
          </p:nvSpPr>
          <p:spPr bwMode="auto">
            <a:xfrm>
              <a:off x="543" y="3523"/>
              <a:ext cx="318" cy="25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dirty="0"/>
                <a:t>9</a:t>
              </a:r>
              <a:r>
                <a:rPr lang="en-US" altLang="en-US" dirty="0" smtClean="0"/>
                <a:t>.2</a:t>
              </a:r>
              <a:endParaRPr lang="en-US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3497215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9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1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4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0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3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6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8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1" dur="500"/>
                                        <p:tgtEl>
                                          <p:spTgt spid="2888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8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4" dur="500"/>
                                        <p:tgtEl>
                                          <p:spTgt spid="2888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8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7" dur="500"/>
                                        <p:tgtEl>
                                          <p:spTgt spid="2888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8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0" dur="500"/>
                                        <p:tgtEl>
                                          <p:spTgt spid="2888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42" presetID="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8805" grpId="0" animBg="1"/>
      <p:bldP spid="288806" grpId="0" animBg="1"/>
      <p:bldP spid="288813" grpId="0" animBg="1"/>
      <p:bldP spid="28881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BNF Testing for Compilers</a:t>
            </a:r>
            <a:endParaRPr lang="en-US" altLang="en-US" sz="3200" dirty="0" smtClean="0">
              <a:ea typeface="SimSun" pitchFamily="2" charset="-122"/>
            </a:endParaRPr>
          </a:p>
        </p:txBody>
      </p:sp>
      <p:sp>
        <p:nvSpPr>
          <p:cNvPr id="512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Testing compilers is very complicated </a:t>
            </a:r>
          </a:p>
          <a:p>
            <a:pPr lvl="1"/>
            <a:r>
              <a:rPr lang="en-US" altLang="en-US" dirty="0" smtClean="0"/>
              <a:t>Millions of correct programs!</a:t>
            </a:r>
          </a:p>
          <a:p>
            <a:pPr lvl="1"/>
            <a:r>
              <a:rPr lang="en-US" altLang="en-US" dirty="0" smtClean="0"/>
              <a:t>Compilers must recognize and reject incorrect programs</a:t>
            </a:r>
          </a:p>
          <a:p>
            <a:pPr lvl="1"/>
            <a:endParaRPr lang="en-US" altLang="en-US" dirty="0" smtClean="0"/>
          </a:p>
          <a:p>
            <a:r>
              <a:rPr lang="en-US" altLang="en-US" dirty="0" smtClean="0"/>
              <a:t>BNF criteria can be used to generate programs to test all language features that compilers must process</a:t>
            </a:r>
          </a:p>
          <a:p>
            <a:pPr lvl="1"/>
            <a:endParaRPr lang="en-US" altLang="en-US" dirty="0" smtClean="0"/>
          </a:p>
          <a:p>
            <a:r>
              <a:rPr lang="en-US" altLang="en-US" dirty="0" smtClean="0"/>
              <a:t>This is a very specialized application and not discussed in detail</a:t>
            </a:r>
          </a:p>
        </p:txBody>
      </p:sp>
    </p:spTree>
    <p:extLst>
      <p:ext uri="{BB962C8B-B14F-4D97-AF65-F5344CB8AC3E}">
        <p14:creationId xmlns:p14="http://schemas.microsoft.com/office/powerpoint/2010/main" val="32470131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Program-based Grammars</a:t>
            </a:r>
            <a:endParaRPr lang="en-US" altLang="zh-CN" sz="3200" dirty="0" smtClean="0">
              <a:ea typeface="SimSun" pitchFamily="2" charset="-122"/>
            </a:endParaRPr>
          </a:p>
        </p:txBody>
      </p:sp>
      <p:sp>
        <p:nvSpPr>
          <p:cNvPr id="6150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The original and most widely known application of syntax-based testing is to </a:t>
            </a:r>
            <a:r>
              <a:rPr lang="en-US" altLang="zh-CN" i="1" dirty="0" smtClean="0">
                <a:solidFill>
                  <a:srgbClr val="FF5935"/>
                </a:solidFill>
                <a:ea typeface="SimSun" pitchFamily="2" charset="-122"/>
              </a:rPr>
              <a:t>modify programs</a:t>
            </a:r>
            <a:r>
              <a:rPr lang="en-US" altLang="zh-CN" i="1" dirty="0" smtClean="0">
                <a:ea typeface="SimSun" pitchFamily="2" charset="-122"/>
              </a:rPr>
              <a:t>.</a:t>
            </a:r>
          </a:p>
          <a:p>
            <a:r>
              <a:rPr lang="en-US" altLang="zh-CN" u="sng" dirty="0" smtClean="0">
                <a:solidFill>
                  <a:srgbClr val="FF5935"/>
                </a:solidFill>
                <a:ea typeface="SimSun" pitchFamily="2" charset="-122"/>
              </a:rPr>
              <a:t>Operators</a:t>
            </a:r>
            <a:r>
              <a:rPr lang="en-US" altLang="zh-CN" dirty="0" smtClean="0">
                <a:solidFill>
                  <a:srgbClr val="FF5935"/>
                </a:solidFill>
                <a:ea typeface="SimSun" pitchFamily="2" charset="-122"/>
              </a:rPr>
              <a:t> </a:t>
            </a:r>
            <a:r>
              <a:rPr lang="en-US" altLang="zh-CN" dirty="0" smtClean="0">
                <a:ea typeface="SimSun" pitchFamily="2" charset="-122"/>
              </a:rPr>
              <a:t>modify a </a:t>
            </a:r>
            <a:r>
              <a:rPr lang="en-US" altLang="zh-CN" i="1" dirty="0" smtClean="0">
                <a:solidFill>
                  <a:srgbClr val="FF5935"/>
                </a:solidFill>
                <a:ea typeface="SimSun" pitchFamily="2" charset="-122"/>
              </a:rPr>
              <a:t>ground string </a:t>
            </a:r>
            <a:r>
              <a:rPr lang="en-US" altLang="zh-CN" dirty="0" smtClean="0">
                <a:ea typeface="SimSun" pitchFamily="2" charset="-122"/>
              </a:rPr>
              <a:t>(program under test) to create </a:t>
            </a:r>
            <a:r>
              <a:rPr lang="en-US" altLang="zh-CN" i="1" dirty="0">
                <a:solidFill>
                  <a:srgbClr val="FF5935"/>
                </a:solidFill>
                <a:ea typeface="SimSun" pitchFamily="2" charset="-122"/>
              </a:rPr>
              <a:t>mutant programs</a:t>
            </a:r>
          </a:p>
          <a:p>
            <a:r>
              <a:rPr lang="en-US" altLang="zh-CN" dirty="0" smtClean="0">
                <a:ea typeface="SimSun" pitchFamily="2" charset="-122"/>
              </a:rPr>
              <a:t>Mutant programs must compile correctly (</a:t>
            </a:r>
            <a:r>
              <a:rPr lang="en-US" altLang="zh-CN" i="1" dirty="0">
                <a:solidFill>
                  <a:srgbClr val="FF5935"/>
                </a:solidFill>
                <a:ea typeface="SimSun" pitchFamily="2" charset="-122"/>
              </a:rPr>
              <a:t>valid strings</a:t>
            </a:r>
            <a:r>
              <a:rPr lang="en-US" altLang="zh-CN" dirty="0" smtClean="0">
                <a:ea typeface="SimSun" pitchFamily="2" charset="-122"/>
              </a:rPr>
              <a:t>)</a:t>
            </a:r>
          </a:p>
          <a:p>
            <a:r>
              <a:rPr lang="en-US" altLang="zh-CN" dirty="0" smtClean="0">
                <a:ea typeface="SimSun" pitchFamily="2" charset="-122"/>
              </a:rPr>
              <a:t>Mutants are </a:t>
            </a:r>
            <a:r>
              <a:rPr lang="en-US" altLang="zh-CN" i="1" dirty="0">
                <a:solidFill>
                  <a:srgbClr val="FF5935"/>
                </a:solidFill>
                <a:ea typeface="SimSun" pitchFamily="2" charset="-122"/>
              </a:rPr>
              <a:t>not tests</a:t>
            </a:r>
            <a:r>
              <a:rPr lang="en-US" altLang="zh-CN" dirty="0" smtClean="0">
                <a:ea typeface="SimSun" pitchFamily="2" charset="-122"/>
              </a:rPr>
              <a:t>, but used to </a:t>
            </a:r>
            <a:r>
              <a:rPr lang="en-US" altLang="zh-CN" i="1" dirty="0" smtClean="0">
                <a:solidFill>
                  <a:srgbClr val="FF5935"/>
                </a:solidFill>
                <a:ea typeface="SimSun" pitchFamily="2" charset="-122"/>
              </a:rPr>
              <a:t>find tests</a:t>
            </a:r>
          </a:p>
          <a:p>
            <a:r>
              <a:rPr lang="en-US" altLang="zh-CN" dirty="0" smtClean="0">
                <a:ea typeface="SimSun" pitchFamily="2" charset="-122"/>
              </a:rPr>
              <a:t>Once mutants are defined, </a:t>
            </a:r>
            <a:r>
              <a:rPr lang="en-US" altLang="zh-CN" i="1" dirty="0">
                <a:solidFill>
                  <a:srgbClr val="FF5935"/>
                </a:solidFill>
                <a:ea typeface="SimSun" pitchFamily="2" charset="-122"/>
              </a:rPr>
              <a:t>tests</a:t>
            </a:r>
            <a:r>
              <a:rPr lang="en-US" altLang="zh-CN" dirty="0" smtClean="0">
                <a:ea typeface="SimSun" pitchFamily="2" charset="-122"/>
              </a:rPr>
              <a:t> must be found to cause mutants to fail when executed</a:t>
            </a:r>
          </a:p>
          <a:p>
            <a:r>
              <a:rPr lang="en-US" altLang="zh-CN" dirty="0" smtClean="0">
                <a:ea typeface="SimSun" pitchFamily="2" charset="-122"/>
              </a:rPr>
              <a:t>This is called “</a:t>
            </a:r>
            <a:r>
              <a:rPr lang="en-US" altLang="zh-CN" i="1" dirty="0">
                <a:solidFill>
                  <a:srgbClr val="FF5935"/>
                </a:solidFill>
                <a:ea typeface="SimSun" pitchFamily="2" charset="-122"/>
              </a:rPr>
              <a:t>killing mutants</a:t>
            </a:r>
            <a:r>
              <a:rPr lang="en-US" altLang="zh-CN" dirty="0" smtClean="0">
                <a:ea typeface="SimSun" pitchFamily="2" charset="-122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8120296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>
                <a:ea typeface="SimSun" pitchFamily="2" charset="-122"/>
              </a:rPr>
              <a:t>Killing Mutants</a:t>
            </a:r>
            <a:endParaRPr lang="en-US" altLang="zh-CN" sz="3200" smtClean="0">
              <a:ea typeface="SimSun" pitchFamily="2" charset="-122"/>
            </a:endParaRPr>
          </a:p>
        </p:txBody>
      </p:sp>
      <p:sp>
        <p:nvSpPr>
          <p:cNvPr id="7174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2667000"/>
            <a:ext cx="7996454" cy="4530725"/>
          </a:xfrm>
        </p:spPr>
        <p:txBody>
          <a:bodyPr/>
          <a:lstStyle/>
          <a:p>
            <a:r>
              <a:rPr lang="en-US" altLang="zh-CN" sz="2200" dirty="0" smtClean="0">
                <a:ea typeface="SimSun" pitchFamily="2" charset="-122"/>
              </a:rPr>
              <a:t>If mutation operators are designed well, the resulting tests will be very powerful</a:t>
            </a:r>
          </a:p>
          <a:p>
            <a:r>
              <a:rPr lang="en-US" altLang="zh-CN" sz="2200" dirty="0" smtClean="0">
                <a:ea typeface="SimSun" pitchFamily="2" charset="-122"/>
              </a:rPr>
              <a:t>Different operators must be defined for different programming languages and goals</a:t>
            </a:r>
          </a:p>
          <a:p>
            <a:r>
              <a:rPr lang="en-US" altLang="zh-CN" sz="2200" dirty="0" smtClean="0">
                <a:ea typeface="SimSun" pitchFamily="2" charset="-122"/>
              </a:rPr>
              <a:t>Testers can keep adding tests until all mutants have been killed</a:t>
            </a:r>
          </a:p>
          <a:p>
            <a:pPr lvl="1"/>
            <a:r>
              <a:rPr lang="en-US" altLang="zh-CN" sz="2200" u="sng" dirty="0" smtClean="0">
                <a:solidFill>
                  <a:srgbClr val="FF5935"/>
                </a:solidFill>
                <a:ea typeface="SimSun" pitchFamily="2" charset="-122"/>
              </a:rPr>
              <a:t>Dead mutant</a:t>
            </a:r>
            <a:r>
              <a:rPr lang="en-US" altLang="zh-CN" sz="2200" dirty="0" smtClean="0">
                <a:ea typeface="SimSun" pitchFamily="2" charset="-122"/>
              </a:rPr>
              <a:t>: A test case has killed it</a:t>
            </a:r>
          </a:p>
          <a:p>
            <a:pPr lvl="1"/>
            <a:r>
              <a:rPr lang="en-US" altLang="zh-CN" sz="2200" u="sng" dirty="0" smtClean="0">
                <a:solidFill>
                  <a:srgbClr val="FF5935"/>
                </a:solidFill>
                <a:ea typeface="SimSun" pitchFamily="2" charset="-122"/>
              </a:rPr>
              <a:t>Stillborn mutant</a:t>
            </a:r>
            <a:r>
              <a:rPr lang="en-US" altLang="zh-CN" sz="2200" dirty="0" smtClean="0">
                <a:ea typeface="SimSun" pitchFamily="2" charset="-122"/>
              </a:rPr>
              <a:t>: Syntactically illegal</a:t>
            </a:r>
          </a:p>
          <a:p>
            <a:pPr lvl="1"/>
            <a:r>
              <a:rPr lang="en-US" altLang="zh-CN" sz="2200" u="sng" dirty="0" smtClean="0">
                <a:solidFill>
                  <a:srgbClr val="FF5935"/>
                </a:solidFill>
                <a:ea typeface="SimSun" pitchFamily="2" charset="-122"/>
              </a:rPr>
              <a:t>Trivial mutant</a:t>
            </a:r>
            <a:r>
              <a:rPr lang="en-US" altLang="zh-CN" sz="2200" dirty="0" smtClean="0">
                <a:ea typeface="SimSun" pitchFamily="2" charset="-122"/>
              </a:rPr>
              <a:t>: Almost every test can kill it</a:t>
            </a:r>
          </a:p>
          <a:p>
            <a:pPr lvl="1"/>
            <a:r>
              <a:rPr lang="en-US" altLang="zh-CN" sz="2200" u="sng" dirty="0" smtClean="0">
                <a:solidFill>
                  <a:srgbClr val="FF5935"/>
                </a:solidFill>
                <a:ea typeface="SimSun" pitchFamily="2" charset="-122"/>
              </a:rPr>
              <a:t>Equivalent mutant</a:t>
            </a:r>
            <a:r>
              <a:rPr lang="en-US" altLang="zh-CN" sz="2200" dirty="0" smtClean="0">
                <a:ea typeface="SimSun" pitchFamily="2" charset="-122"/>
              </a:rPr>
              <a:t>: No test can kill it (equivalent to original program)</a:t>
            </a:r>
          </a:p>
        </p:txBody>
      </p:sp>
      <p:sp>
        <p:nvSpPr>
          <p:cNvPr id="7175" name="Text Box 4"/>
          <p:cNvSpPr txBox="1">
            <a:spLocks noChangeArrowheads="1"/>
          </p:cNvSpPr>
          <p:nvPr/>
        </p:nvSpPr>
        <p:spPr bwMode="auto">
          <a:xfrm>
            <a:off x="942974" y="1670050"/>
            <a:ext cx="7967880" cy="955646"/>
          </a:xfrm>
          <a:prstGeom prst="rect">
            <a:avLst/>
          </a:prstGeom>
          <a:solidFill>
            <a:schemeClr val="accent5">
              <a:lumMod val="90000"/>
            </a:schemeClr>
          </a:solidFill>
          <a:ln>
            <a:noFill/>
          </a:ln>
        </p:spPr>
        <p:txBody>
          <a:bodyPr wrap="square"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5000"/>
              </a:lnSpc>
              <a:spcBef>
                <a:spcPct val="30000"/>
              </a:spcBef>
              <a:buSzPct val="85000"/>
            </a:pP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Given a mutant </a:t>
            </a:r>
            <a:r>
              <a:rPr lang="en-US" altLang="zh-CN" sz="2200" i="1" dirty="0">
                <a:solidFill>
                  <a:schemeClr val="tx1"/>
                </a:solidFill>
                <a:ea typeface="SimSun" pitchFamily="2" charset="-122"/>
              </a:rPr>
              <a:t>m </a:t>
            </a:r>
            <a:r>
              <a:rPr lang="en-US" altLang="zh-CN" sz="2200" i="1" dirty="0">
                <a:solidFill>
                  <a:schemeClr val="tx1"/>
                </a:solidFill>
                <a:ea typeface="SimSun" pitchFamily="2" charset="-122"/>
                <a:sym typeface="Symbol" pitchFamily="18" charset="2"/>
              </a:rPr>
              <a:t></a:t>
            </a:r>
            <a:r>
              <a:rPr lang="en-US" altLang="zh-CN" sz="2200" i="1" dirty="0">
                <a:ea typeface="SimSun" pitchFamily="2" charset="-122"/>
              </a:rPr>
              <a:t> </a:t>
            </a:r>
            <a:r>
              <a:rPr lang="en-US" altLang="zh-CN" sz="2200" i="1" dirty="0">
                <a:solidFill>
                  <a:schemeClr val="tx1"/>
                </a:solidFill>
                <a:ea typeface="SimSun" pitchFamily="2" charset="-122"/>
              </a:rPr>
              <a:t>M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 for a ground string program </a:t>
            </a:r>
            <a:r>
              <a:rPr lang="en-US" altLang="zh-CN" sz="2200" i="1" dirty="0">
                <a:solidFill>
                  <a:schemeClr val="tx1"/>
                </a:solidFill>
                <a:ea typeface="SimSun" pitchFamily="2" charset="-122"/>
              </a:rPr>
              <a:t>P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 and a test </a:t>
            </a:r>
            <a:r>
              <a:rPr lang="en-US" altLang="zh-CN" sz="2200" i="1" dirty="0">
                <a:solidFill>
                  <a:schemeClr val="tx1"/>
                </a:solidFill>
                <a:ea typeface="SimSun" pitchFamily="2" charset="-122"/>
              </a:rPr>
              <a:t>t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, </a:t>
            </a:r>
            <a:r>
              <a:rPr lang="en-US" altLang="zh-CN" sz="2200" i="1" dirty="0">
                <a:solidFill>
                  <a:schemeClr val="tx1"/>
                </a:solidFill>
                <a:ea typeface="SimSun" pitchFamily="2" charset="-122"/>
              </a:rPr>
              <a:t>t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 is said to </a:t>
            </a:r>
            <a:r>
              <a:rPr lang="en-US" altLang="zh-CN" sz="2200" u="sng" dirty="0">
                <a:solidFill>
                  <a:srgbClr val="FF5935"/>
                </a:solidFill>
                <a:ea typeface="SimSun" pitchFamily="2" charset="-122"/>
              </a:rPr>
              <a:t>kill</a:t>
            </a:r>
            <a:r>
              <a:rPr lang="en-US" altLang="zh-CN" sz="2200" dirty="0">
                <a:solidFill>
                  <a:srgbClr val="FF5935"/>
                </a:solidFill>
                <a:ea typeface="SimSun" pitchFamily="2" charset="-122"/>
              </a:rPr>
              <a:t> </a:t>
            </a:r>
            <a:r>
              <a:rPr lang="en-US" altLang="zh-CN" sz="2200" i="1" dirty="0">
                <a:solidFill>
                  <a:schemeClr val="tx1"/>
                </a:solidFill>
                <a:ea typeface="SimSun" pitchFamily="2" charset="-122"/>
              </a:rPr>
              <a:t>m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 if and only if the output of </a:t>
            </a:r>
            <a:r>
              <a:rPr lang="en-US" altLang="zh-CN" sz="2200" i="1" dirty="0">
                <a:solidFill>
                  <a:schemeClr val="tx1"/>
                </a:solidFill>
                <a:ea typeface="SimSun" pitchFamily="2" charset="-122"/>
              </a:rPr>
              <a:t>t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 on </a:t>
            </a:r>
            <a:r>
              <a:rPr lang="en-US" altLang="zh-CN" sz="2200" i="1" dirty="0">
                <a:solidFill>
                  <a:schemeClr val="tx1"/>
                </a:solidFill>
                <a:ea typeface="SimSun" pitchFamily="2" charset="-122"/>
              </a:rPr>
              <a:t>P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 is different from the output of </a:t>
            </a:r>
            <a:r>
              <a:rPr lang="en-US" altLang="zh-CN" sz="2200" i="1" dirty="0">
                <a:solidFill>
                  <a:schemeClr val="tx1"/>
                </a:solidFill>
                <a:ea typeface="SimSun" pitchFamily="2" charset="-122"/>
              </a:rPr>
              <a:t>t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 on </a:t>
            </a:r>
            <a:r>
              <a:rPr lang="en-US" altLang="zh-CN" sz="2200" i="1" dirty="0">
                <a:solidFill>
                  <a:schemeClr val="tx1"/>
                </a:solidFill>
                <a:ea typeface="SimSun" pitchFamily="2" charset="-122"/>
              </a:rPr>
              <a:t>m</a:t>
            </a:r>
            <a:r>
              <a:rPr lang="en-US" altLang="zh-CN" sz="2200" dirty="0">
                <a:solidFill>
                  <a:schemeClr val="tx1"/>
                </a:solidFill>
                <a:ea typeface="SimSun" pitchFamily="2" charset="-122"/>
              </a:rPr>
              <a:t>.</a:t>
            </a:r>
            <a:endParaRPr lang="en-US" altLang="en-US" sz="2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32310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Program-based Grammars</a:t>
            </a:r>
          </a:p>
        </p:txBody>
      </p:sp>
      <p:sp>
        <p:nvSpPr>
          <p:cNvPr id="8198" name="Rectangle 3"/>
          <p:cNvSpPr>
            <a:spLocks noChangeArrowheads="1"/>
          </p:cNvSpPr>
          <p:nvPr/>
        </p:nvSpPr>
        <p:spPr bwMode="auto">
          <a:xfrm>
            <a:off x="646113" y="1295400"/>
            <a:ext cx="2744787" cy="38227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zh-CN" sz="2400" u="sng" dirty="0">
                <a:solidFill>
                  <a:schemeClr val="accent5">
                    <a:lumMod val="25000"/>
                  </a:schemeClr>
                </a:solidFill>
                <a:ea typeface="SimSun" pitchFamily="2" charset="-122"/>
              </a:rPr>
              <a:t>Original Method</a:t>
            </a:r>
          </a:p>
          <a:p>
            <a:endParaRPr lang="en-US" altLang="zh-CN" dirty="0">
              <a:ea typeface="SimSun" pitchFamily="2" charset="-122"/>
            </a:endParaRPr>
          </a:p>
          <a:p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Min (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A, 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B)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{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;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= A;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if (B &lt; A)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{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     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= B; 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 }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 return (</a:t>
            </a:r>
            <a:r>
              <a:rPr lang="en-US" altLang="zh-CN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);</a:t>
            </a:r>
          </a:p>
          <a:p>
            <a:r>
              <a:rPr lang="en-US" altLang="zh-CN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} // end Min</a:t>
            </a:r>
          </a:p>
        </p:txBody>
      </p:sp>
      <p:sp>
        <p:nvSpPr>
          <p:cNvPr id="273412" name="Rectangle 4"/>
          <p:cNvSpPr>
            <a:spLocks noChangeArrowheads="1"/>
          </p:cNvSpPr>
          <p:nvPr/>
        </p:nvSpPr>
        <p:spPr bwMode="auto">
          <a:xfrm>
            <a:off x="4038600" y="1295400"/>
            <a:ext cx="4459288" cy="5349875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zh-CN" sz="2400" u="sng" dirty="0">
                <a:solidFill>
                  <a:schemeClr val="accent5">
                    <a:lumMod val="25000"/>
                  </a:schemeClr>
                </a:solidFill>
                <a:ea typeface="SimSun" pitchFamily="2" charset="-122"/>
              </a:rPr>
              <a:t>With Embedded Mutants</a:t>
            </a:r>
          </a:p>
          <a:p>
            <a:endParaRPr lang="en-US" altLang="zh-CN" dirty="0">
              <a:ea typeface="SimSun" pitchFamily="2" charset="-122"/>
            </a:endParaRPr>
          </a:p>
          <a:p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Min (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A,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B)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{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int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;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= A;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1 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= B;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if (B &lt; A)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2  if (B </a:t>
            </a:r>
            <a:r>
              <a:rPr lang="en-US" altLang="zh-CN" sz="1800" i="1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&gt; 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A</a:t>
            </a:r>
            <a:r>
              <a:rPr lang="en-US" altLang="zh-CN" sz="1800" dirty="0">
                <a:solidFill>
                  <a:schemeClr val="tx2"/>
                </a:solidFill>
                <a:latin typeface="Helvetica" pitchFamily="34" charset="0"/>
                <a:ea typeface="SimSun" pitchFamily="2" charset="-122"/>
              </a:rPr>
              <a:t>)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3  if (B &lt;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)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{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        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= B;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4          Bomb ();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5         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= A</a:t>
            </a:r>
            <a:r>
              <a:rPr lang="en-US" altLang="zh-CN" sz="1800" dirty="0">
                <a:solidFill>
                  <a:schemeClr val="tx2"/>
                </a:solidFill>
                <a:latin typeface="Helvetica" pitchFamily="34" charset="0"/>
                <a:ea typeface="SimSun" pitchFamily="2" charset="-122"/>
              </a:rPr>
              <a:t>;</a:t>
            </a:r>
          </a:p>
          <a:p>
            <a:r>
              <a:rPr lang="en-US" altLang="zh-CN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∆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6         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= </a:t>
            </a:r>
            <a:r>
              <a:rPr lang="en-US" altLang="zh-CN" sz="1800" dirty="0" err="1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failOnZero</a:t>
            </a:r>
            <a:r>
              <a:rPr lang="en-US" altLang="zh-CN" sz="1800" dirty="0">
                <a:solidFill>
                  <a:srgbClr val="FF5935"/>
                </a:solidFill>
                <a:latin typeface="Helvetica" pitchFamily="34" charset="0"/>
                <a:ea typeface="SimSun" pitchFamily="2" charset="-122"/>
              </a:rPr>
              <a:t> (B);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}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        return (</a:t>
            </a:r>
            <a:r>
              <a:rPr lang="en-US" altLang="zh-CN" sz="1800" dirty="0" err="1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minVal</a:t>
            </a:r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);</a:t>
            </a:r>
          </a:p>
          <a:p>
            <a:r>
              <a:rPr lang="en-US" altLang="zh-CN" sz="1800" dirty="0">
                <a:solidFill>
                  <a:schemeClr val="tx1"/>
                </a:solidFill>
                <a:latin typeface="Helvetica" pitchFamily="34" charset="0"/>
                <a:ea typeface="SimSun" pitchFamily="2" charset="-122"/>
              </a:rPr>
              <a:t>} // end Min</a:t>
            </a:r>
            <a:endParaRPr lang="en-US" altLang="zh-CN" dirty="0">
              <a:solidFill>
                <a:schemeClr val="tx1"/>
              </a:solidFill>
              <a:latin typeface="Helvetica" pitchFamily="34" charset="0"/>
              <a:ea typeface="SimSun" pitchFamily="2" charset="-122"/>
            </a:endParaRPr>
          </a:p>
        </p:txBody>
      </p:sp>
      <p:grpSp>
        <p:nvGrpSpPr>
          <p:cNvPr id="2" name="Group 7"/>
          <p:cNvGrpSpPr>
            <a:grpSpLocks/>
          </p:cNvGrpSpPr>
          <p:nvPr/>
        </p:nvGrpSpPr>
        <p:grpSpPr bwMode="auto">
          <a:xfrm>
            <a:off x="1727200" y="4338638"/>
            <a:ext cx="2182813" cy="2336800"/>
            <a:chOff x="1088" y="2513"/>
            <a:chExt cx="1375" cy="1472"/>
          </a:xfrm>
        </p:grpSpPr>
        <p:sp>
          <p:nvSpPr>
            <p:cNvPr id="8215" name="Text Box 5"/>
            <p:cNvSpPr txBox="1">
              <a:spLocks noChangeArrowheads="1"/>
            </p:cNvSpPr>
            <p:nvPr/>
          </p:nvSpPr>
          <p:spPr bwMode="auto">
            <a:xfrm>
              <a:off x="1088" y="3247"/>
              <a:ext cx="1375" cy="738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6 mutants</a:t>
              </a:r>
            </a:p>
            <a:p>
              <a:pPr>
                <a:spcBef>
                  <a:spcPct val="50000"/>
                </a:spcBef>
              </a:pP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Each represents a separate program</a:t>
              </a:r>
            </a:p>
          </p:txBody>
        </p:sp>
        <p:sp>
          <p:nvSpPr>
            <p:cNvPr id="8216" name="Line 6"/>
            <p:cNvSpPr>
              <a:spLocks noChangeShapeType="1"/>
            </p:cNvSpPr>
            <p:nvPr/>
          </p:nvSpPr>
          <p:spPr bwMode="auto">
            <a:xfrm flipV="1">
              <a:off x="1822" y="2513"/>
              <a:ext cx="619" cy="727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arrow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>
                <a:solidFill>
                  <a:schemeClr val="accent5">
                    <a:lumMod val="25000"/>
                  </a:schemeClr>
                </a:solidFill>
              </a:endParaRPr>
            </a:p>
          </p:txBody>
        </p:sp>
      </p:grpSp>
      <p:grpSp>
        <p:nvGrpSpPr>
          <p:cNvPr id="3" name="Group 19"/>
          <p:cNvGrpSpPr>
            <a:grpSpLocks/>
          </p:cNvGrpSpPr>
          <p:nvPr/>
        </p:nvGrpSpPr>
        <p:grpSpPr bwMode="auto">
          <a:xfrm>
            <a:off x="5440363" y="2063750"/>
            <a:ext cx="3394075" cy="3086100"/>
            <a:chOff x="3427" y="1080"/>
            <a:chExt cx="2138" cy="1944"/>
          </a:xfrm>
        </p:grpSpPr>
        <p:sp>
          <p:nvSpPr>
            <p:cNvPr id="273417" name="Text Box 9"/>
            <p:cNvSpPr txBox="1">
              <a:spLocks noChangeArrowheads="1"/>
            </p:cNvSpPr>
            <p:nvPr/>
          </p:nvSpPr>
          <p:spPr bwMode="auto">
            <a:xfrm>
              <a:off x="4154" y="1080"/>
              <a:ext cx="1411" cy="368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defRPr/>
              </a:pPr>
              <a:r>
                <a:rPr lang="en-US" sz="1600" i="1"/>
                <a:t>Replace one variable with another</a:t>
              </a:r>
            </a:p>
          </p:txBody>
        </p:sp>
        <p:sp>
          <p:nvSpPr>
            <p:cNvPr id="8212" name="Line 13"/>
            <p:cNvSpPr>
              <a:spLocks noChangeShapeType="1"/>
            </p:cNvSpPr>
            <p:nvPr/>
          </p:nvSpPr>
          <p:spPr bwMode="auto">
            <a:xfrm flipH="1">
              <a:off x="3427" y="1217"/>
              <a:ext cx="727" cy="518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213" name="Line 14"/>
            <p:cNvSpPr>
              <a:spLocks noChangeShapeType="1"/>
            </p:cNvSpPr>
            <p:nvPr/>
          </p:nvSpPr>
          <p:spPr bwMode="auto">
            <a:xfrm flipH="1">
              <a:off x="3622" y="1332"/>
              <a:ext cx="525" cy="958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214" name="Line 15"/>
            <p:cNvSpPr>
              <a:spLocks noChangeShapeType="1"/>
            </p:cNvSpPr>
            <p:nvPr/>
          </p:nvSpPr>
          <p:spPr bwMode="auto">
            <a:xfrm flipH="1">
              <a:off x="3895" y="1426"/>
              <a:ext cx="259" cy="1598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" name="Group 20"/>
          <p:cNvGrpSpPr>
            <a:grpSpLocks/>
          </p:cNvGrpSpPr>
          <p:nvPr/>
        </p:nvGrpSpPr>
        <p:grpSpPr bwMode="auto">
          <a:xfrm>
            <a:off x="5235575" y="2959100"/>
            <a:ext cx="3698875" cy="819150"/>
            <a:chOff x="3298" y="1644"/>
            <a:chExt cx="2330" cy="516"/>
          </a:xfrm>
        </p:grpSpPr>
        <p:sp>
          <p:nvSpPr>
            <p:cNvPr id="273418" name="Text Box 10"/>
            <p:cNvSpPr txBox="1">
              <a:spLocks noChangeArrowheads="1"/>
            </p:cNvSpPr>
            <p:nvPr/>
          </p:nvSpPr>
          <p:spPr bwMode="auto">
            <a:xfrm>
              <a:off x="4217" y="1644"/>
              <a:ext cx="1411" cy="213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defRPr/>
              </a:pPr>
              <a:r>
                <a:rPr lang="en-US" sz="1600" i="1"/>
                <a:t>Changes operator</a:t>
              </a:r>
            </a:p>
          </p:txBody>
        </p:sp>
        <p:sp>
          <p:nvSpPr>
            <p:cNvPr id="8210" name="Line 16"/>
            <p:cNvSpPr>
              <a:spLocks noChangeShapeType="1"/>
            </p:cNvSpPr>
            <p:nvPr/>
          </p:nvSpPr>
          <p:spPr bwMode="auto">
            <a:xfrm flipH="1">
              <a:off x="3298" y="1757"/>
              <a:ext cx="914" cy="403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" name="Group 21"/>
          <p:cNvGrpSpPr>
            <a:grpSpLocks/>
          </p:cNvGrpSpPr>
          <p:nvPr/>
        </p:nvGrpSpPr>
        <p:grpSpPr bwMode="auto">
          <a:xfrm>
            <a:off x="5783263" y="3579813"/>
            <a:ext cx="3262312" cy="1319212"/>
            <a:chOff x="3643" y="2035"/>
            <a:chExt cx="2055" cy="831"/>
          </a:xfrm>
        </p:grpSpPr>
        <p:sp>
          <p:nvSpPr>
            <p:cNvPr id="273419" name="Text Box 11"/>
            <p:cNvSpPr txBox="1">
              <a:spLocks noChangeArrowheads="1"/>
            </p:cNvSpPr>
            <p:nvPr/>
          </p:nvSpPr>
          <p:spPr bwMode="auto">
            <a:xfrm>
              <a:off x="4287" y="2035"/>
              <a:ext cx="1411" cy="368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defRPr/>
              </a:pPr>
              <a:r>
                <a:rPr lang="en-US" sz="1600" i="1" dirty="0"/>
                <a:t>Immediate runtime failure … if reached</a:t>
              </a:r>
            </a:p>
          </p:txBody>
        </p:sp>
        <p:sp>
          <p:nvSpPr>
            <p:cNvPr id="8208" name="Line 17"/>
            <p:cNvSpPr>
              <a:spLocks noChangeShapeType="1"/>
            </p:cNvSpPr>
            <p:nvPr/>
          </p:nvSpPr>
          <p:spPr bwMode="auto">
            <a:xfrm flipH="1">
              <a:off x="3643" y="2232"/>
              <a:ext cx="648" cy="634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" name="Group 22"/>
          <p:cNvGrpSpPr>
            <a:grpSpLocks/>
          </p:cNvGrpSpPr>
          <p:nvPr/>
        </p:nvGrpSpPr>
        <p:grpSpPr bwMode="auto">
          <a:xfrm>
            <a:off x="6367463" y="4476750"/>
            <a:ext cx="2733675" cy="1016000"/>
            <a:chOff x="4011" y="2600"/>
            <a:chExt cx="1722" cy="640"/>
          </a:xfrm>
        </p:grpSpPr>
        <p:sp>
          <p:nvSpPr>
            <p:cNvPr id="273420" name="Text Box 12"/>
            <p:cNvSpPr txBox="1">
              <a:spLocks noChangeArrowheads="1"/>
            </p:cNvSpPr>
            <p:nvPr/>
          </p:nvSpPr>
          <p:spPr bwMode="auto">
            <a:xfrm>
              <a:off x="4322" y="2600"/>
              <a:ext cx="1411" cy="523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rgbClr val="000000"/>
              </a:solidFill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defRPr/>
              </a:pPr>
              <a:r>
                <a:rPr lang="en-US" sz="1600" i="1" dirty="0"/>
                <a:t>Immediate runtime failure if B==0 else does nothing</a:t>
              </a:r>
            </a:p>
          </p:txBody>
        </p:sp>
        <p:sp>
          <p:nvSpPr>
            <p:cNvPr id="8206" name="Line 18"/>
            <p:cNvSpPr>
              <a:spLocks noChangeShapeType="1"/>
            </p:cNvSpPr>
            <p:nvPr/>
          </p:nvSpPr>
          <p:spPr bwMode="auto">
            <a:xfrm flipH="1">
              <a:off x="4011" y="2816"/>
              <a:ext cx="316" cy="424"/>
            </a:xfrm>
            <a:prstGeom prst="line">
              <a:avLst/>
            </a:prstGeom>
            <a:noFill/>
            <a:ln w="28575">
              <a:solidFill>
                <a:srgbClr val="000000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13198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4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2734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3412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1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277813"/>
            <a:ext cx="7924800" cy="1143000"/>
          </a:xfrm>
        </p:spPr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Syntax-Based Coverage Criteria</a:t>
            </a:r>
            <a:r>
              <a:rPr lang="en-US" altLang="zh-CN" sz="2800" dirty="0" smtClean="0">
                <a:ea typeface="SimSun" pitchFamily="2" charset="-122"/>
              </a:rPr>
              <a:t> (1/2)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4400" y="2632075"/>
            <a:ext cx="7772400" cy="4530725"/>
          </a:xfrm>
        </p:spPr>
        <p:txBody>
          <a:bodyPr/>
          <a:lstStyle/>
          <a:p>
            <a:r>
              <a:rPr lang="en-US" altLang="zh-CN" sz="2400" dirty="0"/>
              <a:t>The </a:t>
            </a:r>
            <a:r>
              <a:rPr lang="en-US" altLang="zh-CN" sz="2400" i="1" dirty="0" smtClean="0">
                <a:solidFill>
                  <a:srgbClr val="FF5935"/>
                </a:solidFill>
              </a:rPr>
              <a:t>RIPR </a:t>
            </a:r>
            <a:r>
              <a:rPr lang="en-US" altLang="zh-CN" sz="2400" i="1" dirty="0">
                <a:solidFill>
                  <a:srgbClr val="FF5935"/>
                </a:solidFill>
              </a:rPr>
              <a:t>model </a:t>
            </a:r>
            <a:r>
              <a:rPr lang="en-US" altLang="zh-CN" sz="2400" dirty="0"/>
              <a:t>from </a:t>
            </a:r>
            <a:r>
              <a:rPr lang="en-US" altLang="zh-CN" sz="2400" dirty="0" smtClean="0"/>
              <a:t>Chapter </a:t>
            </a:r>
            <a:r>
              <a:rPr lang="en-US" altLang="zh-CN" sz="2400" dirty="0"/>
              <a:t>1:</a:t>
            </a:r>
          </a:p>
          <a:p>
            <a:pPr lvl="1"/>
            <a:r>
              <a:rPr lang="en-US" altLang="zh-CN" sz="2200" u="sng" dirty="0" smtClean="0">
                <a:solidFill>
                  <a:srgbClr val="FF5935"/>
                </a:solidFill>
              </a:rPr>
              <a:t>Reachability</a:t>
            </a:r>
            <a:r>
              <a:rPr lang="en-US" altLang="zh-CN" sz="2200" dirty="0" smtClean="0"/>
              <a:t>: </a:t>
            </a:r>
            <a:r>
              <a:rPr lang="en-US" altLang="zh-CN" sz="2200" dirty="0"/>
              <a:t>The test causes the </a:t>
            </a:r>
            <a:r>
              <a:rPr lang="en-US" altLang="zh-CN" sz="2200" i="1" dirty="0">
                <a:solidFill>
                  <a:srgbClr val="FF5935"/>
                </a:solidFill>
              </a:rPr>
              <a:t>faulty statement </a:t>
            </a:r>
            <a:r>
              <a:rPr lang="en-US" altLang="zh-CN" sz="2200" dirty="0"/>
              <a:t>to be reached (in mutation – the </a:t>
            </a:r>
            <a:r>
              <a:rPr lang="en-US" altLang="zh-CN" sz="2200" i="1" dirty="0">
                <a:solidFill>
                  <a:srgbClr val="FF5935"/>
                </a:solidFill>
              </a:rPr>
              <a:t>mutated</a:t>
            </a:r>
            <a:r>
              <a:rPr lang="en-US" altLang="zh-CN" sz="2200" dirty="0"/>
              <a:t> statement)</a:t>
            </a:r>
          </a:p>
          <a:p>
            <a:pPr lvl="1"/>
            <a:r>
              <a:rPr lang="en-US" altLang="zh-CN" sz="2200" u="sng" dirty="0">
                <a:solidFill>
                  <a:srgbClr val="FF5935"/>
                </a:solidFill>
              </a:rPr>
              <a:t>Infection</a:t>
            </a:r>
            <a:r>
              <a:rPr lang="en-US" altLang="zh-CN" sz="2200" dirty="0" smtClean="0"/>
              <a:t>: </a:t>
            </a:r>
            <a:r>
              <a:rPr lang="en-US" altLang="zh-CN" sz="2200" dirty="0"/>
              <a:t>The test causes the faulty statement to result in an </a:t>
            </a:r>
            <a:r>
              <a:rPr lang="en-US" altLang="zh-CN" sz="2200" i="1" dirty="0">
                <a:solidFill>
                  <a:srgbClr val="FF5935"/>
                </a:solidFill>
              </a:rPr>
              <a:t>incorrect state</a:t>
            </a:r>
          </a:p>
          <a:p>
            <a:pPr lvl="1"/>
            <a:r>
              <a:rPr lang="en-US" altLang="zh-CN" sz="2200" u="sng" dirty="0">
                <a:solidFill>
                  <a:srgbClr val="FF5935"/>
                </a:solidFill>
              </a:rPr>
              <a:t>Propagation</a:t>
            </a:r>
            <a:r>
              <a:rPr lang="en-US" altLang="zh-CN" sz="2200" dirty="0" smtClean="0"/>
              <a:t>: </a:t>
            </a:r>
            <a:r>
              <a:rPr lang="en-US" altLang="zh-CN" sz="2200" dirty="0"/>
              <a:t>The incorrect state </a:t>
            </a:r>
            <a:r>
              <a:rPr lang="en-US" altLang="zh-CN" sz="2200" i="1" dirty="0">
                <a:solidFill>
                  <a:srgbClr val="FF5935"/>
                </a:solidFill>
              </a:rPr>
              <a:t>propagates</a:t>
            </a:r>
            <a:r>
              <a:rPr lang="en-US" altLang="zh-CN" sz="2200" dirty="0"/>
              <a:t> to incorrect </a:t>
            </a:r>
            <a:r>
              <a:rPr lang="en-US" altLang="zh-CN" sz="2200" dirty="0" smtClean="0"/>
              <a:t>output</a:t>
            </a:r>
          </a:p>
          <a:p>
            <a:pPr lvl="1"/>
            <a:r>
              <a:rPr lang="en-US" sz="2200" u="sng" dirty="0">
                <a:solidFill>
                  <a:srgbClr val="FF5935"/>
                </a:solidFill>
              </a:rPr>
              <a:t>Reveal</a:t>
            </a:r>
            <a:r>
              <a:rPr lang="en-US" sz="2200" dirty="0"/>
              <a:t>: The tester must </a:t>
            </a:r>
            <a:r>
              <a:rPr lang="en-US" sz="2200" i="1" dirty="0">
                <a:solidFill>
                  <a:srgbClr val="FF5935"/>
                </a:solidFill>
              </a:rPr>
              <a:t>observe</a:t>
            </a:r>
            <a:r>
              <a:rPr lang="en-US" sz="2200" dirty="0"/>
              <a:t> part of the incorrect portion of the program </a:t>
            </a:r>
            <a:r>
              <a:rPr lang="en-US" sz="2200" dirty="0" smtClean="0"/>
              <a:t>state</a:t>
            </a:r>
            <a:endParaRPr lang="en-US" altLang="zh-CN" sz="2200" dirty="0"/>
          </a:p>
          <a:p>
            <a:r>
              <a:rPr lang="en-US" altLang="zh-CN" sz="2400" dirty="0"/>
              <a:t>The </a:t>
            </a:r>
            <a:r>
              <a:rPr lang="en-US" altLang="zh-CN" sz="2400" dirty="0" smtClean="0"/>
              <a:t>RIPR </a:t>
            </a:r>
            <a:r>
              <a:rPr lang="en-US" altLang="zh-CN" sz="2400" dirty="0"/>
              <a:t>model leads to </a:t>
            </a:r>
            <a:r>
              <a:rPr lang="en-US" altLang="zh-CN" sz="2400" i="1" dirty="0">
                <a:solidFill>
                  <a:srgbClr val="FF5935"/>
                </a:solidFill>
              </a:rPr>
              <a:t>two variants </a:t>
            </a:r>
            <a:r>
              <a:rPr lang="en-US" altLang="zh-CN" sz="2400" dirty="0"/>
              <a:t>of mutation coverage … </a:t>
            </a:r>
          </a:p>
          <a:p>
            <a:endParaRPr lang="en-US" sz="2400" dirty="0"/>
          </a:p>
        </p:txBody>
      </p:sp>
      <p:sp>
        <p:nvSpPr>
          <p:cNvPr id="259076" name="Text Box 4"/>
          <p:cNvSpPr txBox="1">
            <a:spLocks noChangeArrowheads="1"/>
          </p:cNvSpPr>
          <p:nvPr/>
        </p:nvSpPr>
        <p:spPr bwMode="auto">
          <a:xfrm>
            <a:off x="957262" y="1676400"/>
            <a:ext cx="7729538" cy="841375"/>
          </a:xfrm>
          <a:prstGeom prst="rect">
            <a:avLst/>
          </a:prstGeom>
          <a:solidFill>
            <a:schemeClr val="accent5">
              <a:lumMod val="90000"/>
            </a:schemeClr>
          </a:solidFill>
          <a:ln w="19050" algn="ctr">
            <a:solidFill>
              <a:schemeClr val="tx2"/>
            </a:solidFill>
            <a:miter lim="800000"/>
            <a:headEnd type="none" w="sm" len="sm"/>
            <a:tailEnd type="none" w="sm" len="sm"/>
          </a:ln>
          <a:effectLst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altLang="zh-CN" sz="2400" u="sng" dirty="0">
                <a:solidFill>
                  <a:schemeClr val="tx2"/>
                </a:solidFill>
                <a:ea typeface="SimSun" pitchFamily="2" charset="-122"/>
              </a:rPr>
              <a:t>Mutation Coverage (MC</a:t>
            </a:r>
            <a:r>
              <a:rPr lang="en-US" altLang="zh-CN" sz="2400" u="sng" dirty="0" smtClean="0">
                <a:solidFill>
                  <a:schemeClr val="tx2"/>
                </a:solidFill>
                <a:ea typeface="SimSun" pitchFamily="2" charset="-122"/>
              </a:rPr>
              <a:t>)</a:t>
            </a:r>
            <a:r>
              <a:rPr lang="en-US" altLang="zh-CN" sz="2400" dirty="0" smtClean="0">
                <a:solidFill>
                  <a:schemeClr val="tx2"/>
                </a:solidFill>
                <a:ea typeface="SimSun" pitchFamily="2" charset="-122"/>
              </a:rPr>
              <a:t>: 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For each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 </a:t>
            </a:r>
            <a:r>
              <a:rPr lang="en-US" altLang="zh-CN" i="1" dirty="0">
                <a:solidFill>
                  <a:schemeClr val="tx2"/>
                </a:solidFill>
                <a:ea typeface="SimSun" pitchFamily="2" charset="-122"/>
                <a:sym typeface="Symbol" pitchFamily="18" charset="2"/>
              </a:rPr>
              <a:t>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, TR contains exactly one requirement, to kill </a:t>
            </a:r>
            <a:r>
              <a:rPr lang="en-US" altLang="zh-CN" sz="2400" i="1" dirty="0">
                <a:solidFill>
                  <a:schemeClr val="tx2"/>
                </a:solidFill>
                <a:ea typeface="SimSun" pitchFamily="2" charset="-122"/>
              </a:rPr>
              <a:t>m</a:t>
            </a:r>
            <a:r>
              <a:rPr lang="en-US" altLang="zh-CN" sz="2400" dirty="0">
                <a:solidFill>
                  <a:schemeClr val="tx2"/>
                </a:solidFill>
                <a:ea typeface="SimSun" pitchFamily="2" charset="-122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3407833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0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2590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9076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5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277813"/>
            <a:ext cx="7924800" cy="1143000"/>
          </a:xfrm>
        </p:spPr>
        <p:txBody>
          <a:bodyPr/>
          <a:lstStyle/>
          <a:p>
            <a:r>
              <a:rPr lang="en-US" altLang="zh-CN" dirty="0" smtClean="0">
                <a:ea typeface="SimSun" pitchFamily="2" charset="-122"/>
              </a:rPr>
              <a:t>Syntax-Based Coverage Criteria</a:t>
            </a:r>
            <a:r>
              <a:rPr lang="en-US" altLang="zh-CN" sz="2800" dirty="0" smtClean="0">
                <a:ea typeface="SimSun" pitchFamily="2" charset="-122"/>
              </a:rPr>
              <a:t> (2/2)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sz="2400" dirty="0" smtClean="0"/>
              <a:t>Strongly </a:t>
            </a:r>
            <a:r>
              <a:rPr lang="en-US" altLang="zh-CN" sz="2400" dirty="0"/>
              <a:t>Killing Mutants:</a:t>
            </a:r>
          </a:p>
          <a:p>
            <a:pPr lvl="1"/>
            <a:r>
              <a:rPr lang="en-US" altLang="zh-CN" sz="2200" dirty="0" smtClean="0"/>
              <a:t>Given </a:t>
            </a:r>
            <a:r>
              <a:rPr lang="en-US" altLang="zh-CN" sz="2200" dirty="0"/>
              <a:t>a mutant </a:t>
            </a:r>
            <a:r>
              <a:rPr lang="en-US" altLang="zh-CN" sz="2200" i="1" dirty="0"/>
              <a:t>m </a:t>
            </a:r>
            <a:r>
              <a:rPr lang="en-US" altLang="zh-CN" sz="2200" i="1" dirty="0">
                <a:sym typeface="Symbol" pitchFamily="18" charset="2"/>
              </a:rPr>
              <a:t></a:t>
            </a:r>
            <a:r>
              <a:rPr lang="en-US" altLang="zh-CN" sz="2200" i="1" dirty="0"/>
              <a:t> M</a:t>
            </a:r>
            <a:r>
              <a:rPr lang="en-US" altLang="zh-CN" sz="2200" dirty="0"/>
              <a:t> for a program </a:t>
            </a:r>
            <a:r>
              <a:rPr lang="en-US" altLang="zh-CN" sz="2200" i="1" dirty="0"/>
              <a:t>P</a:t>
            </a:r>
            <a:r>
              <a:rPr lang="en-US" altLang="zh-CN" sz="2200" dirty="0"/>
              <a:t> and a test </a:t>
            </a:r>
            <a:r>
              <a:rPr lang="en-US" altLang="zh-CN" sz="2200" i="1" dirty="0"/>
              <a:t>t</a:t>
            </a:r>
            <a:r>
              <a:rPr lang="en-US" altLang="zh-CN" sz="2200" dirty="0"/>
              <a:t>, </a:t>
            </a:r>
            <a:r>
              <a:rPr lang="en-US" altLang="zh-CN" sz="2200" i="1" dirty="0"/>
              <a:t>t</a:t>
            </a:r>
            <a:r>
              <a:rPr lang="en-US" altLang="zh-CN" sz="2200" dirty="0"/>
              <a:t> is said to </a:t>
            </a:r>
            <a:r>
              <a:rPr lang="en-US" altLang="zh-CN" sz="2200" i="1" dirty="0">
                <a:solidFill>
                  <a:srgbClr val="FF5935"/>
                </a:solidFill>
              </a:rPr>
              <a:t>strongly kill </a:t>
            </a:r>
            <a:r>
              <a:rPr lang="en-US" altLang="zh-CN" sz="2200" i="1" dirty="0"/>
              <a:t>m</a:t>
            </a:r>
            <a:r>
              <a:rPr lang="en-US" altLang="zh-CN" sz="2200" dirty="0"/>
              <a:t> if and only if the </a:t>
            </a:r>
            <a:r>
              <a:rPr lang="en-US" altLang="zh-CN" sz="2200" i="1" dirty="0">
                <a:solidFill>
                  <a:srgbClr val="FF5935"/>
                </a:solidFill>
              </a:rPr>
              <a:t>output</a:t>
            </a:r>
            <a:r>
              <a:rPr lang="en-US" altLang="zh-CN" sz="2200" dirty="0"/>
              <a:t> of </a:t>
            </a:r>
            <a:r>
              <a:rPr lang="en-US" altLang="zh-CN" sz="2200" i="1" dirty="0"/>
              <a:t>t</a:t>
            </a:r>
            <a:r>
              <a:rPr lang="en-US" altLang="zh-CN" sz="2200" dirty="0"/>
              <a:t> on </a:t>
            </a:r>
            <a:r>
              <a:rPr lang="en-US" altLang="zh-CN" sz="2200" i="1" dirty="0"/>
              <a:t>P</a:t>
            </a:r>
            <a:r>
              <a:rPr lang="en-US" altLang="zh-CN" sz="2200" dirty="0"/>
              <a:t> is different from the output of </a:t>
            </a:r>
            <a:r>
              <a:rPr lang="en-US" altLang="zh-CN" sz="2200" i="1" dirty="0"/>
              <a:t>t</a:t>
            </a:r>
            <a:r>
              <a:rPr lang="en-US" altLang="zh-CN" sz="2200" dirty="0"/>
              <a:t> on </a:t>
            </a:r>
            <a:r>
              <a:rPr lang="en-US" altLang="zh-CN" sz="2200" i="1" dirty="0"/>
              <a:t>m</a:t>
            </a:r>
          </a:p>
          <a:p>
            <a:endParaRPr lang="en-US" altLang="zh-CN" sz="2400" dirty="0"/>
          </a:p>
          <a:p>
            <a:r>
              <a:rPr lang="en-US" altLang="zh-CN" sz="2400" dirty="0" smtClean="0"/>
              <a:t>Weakly </a:t>
            </a:r>
            <a:r>
              <a:rPr lang="en-US" altLang="zh-CN" sz="2400" dirty="0"/>
              <a:t>Killing Mutants:</a:t>
            </a:r>
          </a:p>
          <a:p>
            <a:pPr lvl="1"/>
            <a:r>
              <a:rPr lang="en-US" altLang="zh-CN" sz="2200" dirty="0" smtClean="0"/>
              <a:t>Given </a:t>
            </a:r>
            <a:r>
              <a:rPr lang="en-US" altLang="zh-CN" sz="2200" dirty="0"/>
              <a:t>a mutant </a:t>
            </a:r>
            <a:r>
              <a:rPr lang="en-US" altLang="zh-CN" sz="2200" i="1" dirty="0"/>
              <a:t>m </a:t>
            </a:r>
            <a:r>
              <a:rPr lang="en-US" altLang="zh-CN" sz="2200" i="1" dirty="0">
                <a:sym typeface="Symbol" pitchFamily="18" charset="2"/>
              </a:rPr>
              <a:t></a:t>
            </a:r>
            <a:r>
              <a:rPr lang="en-US" altLang="zh-CN" sz="2200" i="1" dirty="0"/>
              <a:t> M </a:t>
            </a:r>
            <a:r>
              <a:rPr lang="en-US" altLang="zh-CN" sz="2200" dirty="0"/>
              <a:t>that modifies a location </a:t>
            </a:r>
            <a:r>
              <a:rPr lang="en-US" altLang="zh-CN" sz="2200" i="1" dirty="0"/>
              <a:t>l</a:t>
            </a:r>
            <a:r>
              <a:rPr lang="en-US" altLang="zh-CN" sz="2200" dirty="0"/>
              <a:t> in a program </a:t>
            </a:r>
            <a:r>
              <a:rPr lang="en-US" altLang="zh-CN" sz="2200" i="1" dirty="0" smtClean="0"/>
              <a:t>P</a:t>
            </a:r>
            <a:r>
              <a:rPr lang="en-US" altLang="zh-CN" sz="2200" dirty="0"/>
              <a:t>,  and a test </a:t>
            </a:r>
            <a:r>
              <a:rPr lang="en-US" altLang="zh-CN" sz="2200" i="1" dirty="0"/>
              <a:t>t</a:t>
            </a:r>
            <a:r>
              <a:rPr lang="en-US" altLang="zh-CN" sz="2200" dirty="0"/>
              <a:t>, </a:t>
            </a:r>
            <a:r>
              <a:rPr lang="en-US" altLang="zh-CN" sz="2200" i="1" dirty="0"/>
              <a:t>t</a:t>
            </a:r>
            <a:r>
              <a:rPr lang="en-US" altLang="zh-CN" sz="2200" dirty="0"/>
              <a:t> is said to </a:t>
            </a:r>
            <a:r>
              <a:rPr lang="en-US" altLang="zh-CN" sz="2200" i="1" dirty="0">
                <a:solidFill>
                  <a:srgbClr val="FF5935"/>
                </a:solidFill>
              </a:rPr>
              <a:t>weakly kill </a:t>
            </a:r>
            <a:r>
              <a:rPr lang="en-US" altLang="zh-CN" sz="2200" i="1" dirty="0"/>
              <a:t>m</a:t>
            </a:r>
            <a:r>
              <a:rPr lang="en-US" altLang="zh-CN" sz="2200" dirty="0"/>
              <a:t> if and only if the </a:t>
            </a:r>
            <a:r>
              <a:rPr lang="en-US" altLang="zh-CN" sz="2200" i="1" dirty="0">
                <a:solidFill>
                  <a:srgbClr val="FF5935"/>
                </a:solidFill>
              </a:rPr>
              <a:t>state</a:t>
            </a:r>
            <a:r>
              <a:rPr lang="en-US" altLang="zh-CN" sz="2200" dirty="0">
                <a:solidFill>
                  <a:srgbClr val="FF5935"/>
                </a:solidFill>
              </a:rPr>
              <a:t> </a:t>
            </a:r>
            <a:r>
              <a:rPr lang="en-US" altLang="zh-CN" sz="2200" dirty="0"/>
              <a:t>of the execution of </a:t>
            </a:r>
            <a:r>
              <a:rPr lang="en-US" altLang="zh-CN" sz="2200" i="1" dirty="0"/>
              <a:t>P</a:t>
            </a:r>
            <a:r>
              <a:rPr lang="en-US" altLang="zh-CN" sz="2200" dirty="0"/>
              <a:t> on </a:t>
            </a:r>
            <a:r>
              <a:rPr lang="en-US" altLang="zh-CN" sz="2200" i="1" dirty="0"/>
              <a:t>t</a:t>
            </a:r>
            <a:r>
              <a:rPr lang="en-US" altLang="zh-CN" sz="2200" dirty="0"/>
              <a:t> is different from the state of the execution of </a:t>
            </a:r>
            <a:r>
              <a:rPr lang="en-US" altLang="zh-CN" sz="2200" i="1" dirty="0" smtClean="0"/>
              <a:t>m</a:t>
            </a:r>
            <a:r>
              <a:rPr lang="en-US" altLang="zh-CN" sz="2200" dirty="0" smtClean="0"/>
              <a:t> immediately </a:t>
            </a:r>
            <a:r>
              <a:rPr lang="en-US" altLang="zh-CN" sz="2200" dirty="0"/>
              <a:t>on </a:t>
            </a:r>
            <a:r>
              <a:rPr lang="en-US" altLang="zh-CN" sz="2200" i="1" dirty="0"/>
              <a:t>t</a:t>
            </a:r>
            <a:r>
              <a:rPr lang="en-US" altLang="zh-CN" sz="2200" dirty="0"/>
              <a:t> after </a:t>
            </a:r>
            <a:r>
              <a:rPr lang="en-US" altLang="zh-CN" sz="2200" i="1" dirty="0"/>
              <a:t>l</a:t>
            </a:r>
          </a:p>
          <a:p>
            <a:pPr lvl="2"/>
            <a:r>
              <a:rPr lang="en-US" altLang="zh-CN" sz="2100" dirty="0"/>
              <a:t>Weakly killing satisfies </a:t>
            </a:r>
            <a:r>
              <a:rPr lang="en-US" altLang="zh-CN" sz="2100" i="1" dirty="0">
                <a:solidFill>
                  <a:srgbClr val="FF5935"/>
                </a:solidFill>
              </a:rPr>
              <a:t>reachability</a:t>
            </a:r>
            <a:r>
              <a:rPr lang="en-US" altLang="zh-CN" sz="2100" dirty="0">
                <a:solidFill>
                  <a:srgbClr val="FF5935"/>
                </a:solidFill>
              </a:rPr>
              <a:t> </a:t>
            </a:r>
            <a:r>
              <a:rPr lang="en-US" altLang="zh-CN" sz="2100" dirty="0"/>
              <a:t>and </a:t>
            </a:r>
            <a:r>
              <a:rPr lang="en-US" altLang="zh-CN" sz="2100" i="1" dirty="0">
                <a:solidFill>
                  <a:srgbClr val="FF5935"/>
                </a:solidFill>
              </a:rPr>
              <a:t>infection</a:t>
            </a:r>
            <a:r>
              <a:rPr lang="en-US" altLang="zh-CN" sz="2100" dirty="0"/>
              <a:t>, but </a:t>
            </a:r>
            <a:r>
              <a:rPr lang="en-US" altLang="zh-CN" sz="2100" i="1" dirty="0">
                <a:solidFill>
                  <a:srgbClr val="FF5935"/>
                </a:solidFill>
              </a:rPr>
              <a:t>not propagation</a:t>
            </a:r>
          </a:p>
        </p:txBody>
      </p:sp>
    </p:spTree>
    <p:extLst>
      <p:ext uri="{BB962C8B-B14F-4D97-AF65-F5344CB8AC3E}">
        <p14:creationId xmlns:p14="http://schemas.microsoft.com/office/powerpoint/2010/main" val="27875667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yers">
  <a:themeElements>
    <a:clrScheme name="Layers 6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E"/>
      </a:accent3>
      <a:accent4>
        <a:srgbClr val="000000"/>
      </a:accent4>
      <a:accent5>
        <a:srgbClr val="E2E2CA"/>
      </a:accent5>
      <a:accent6>
        <a:srgbClr val="E70000"/>
      </a:accent6>
      <a:hlink>
        <a:srgbClr val="990033"/>
      </a:hlink>
      <a:folHlink>
        <a:srgbClr val="B2B2B2"/>
      </a:folHlink>
    </a:clrScheme>
    <a:fontScheme name="Layers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Times New Roman" pitchFamily="18" charset="0"/>
          </a:defRPr>
        </a:defPPr>
      </a:lstStyle>
    </a:lnDef>
  </a:objectDefaults>
  <a:extraClrSchemeLst>
    <a:extraClrScheme>
      <a:clrScheme name="Layers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86118</TotalTime>
  <Words>1990</Words>
  <Application>Microsoft Office PowerPoint</Application>
  <PresentationFormat>On-screen Show (4:3)</PresentationFormat>
  <Paragraphs>259</Paragraphs>
  <Slides>21</Slides>
  <Notes>13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31" baseType="lpstr">
      <vt:lpstr>SimSun</vt:lpstr>
      <vt:lpstr>SimSun</vt:lpstr>
      <vt:lpstr>Arial</vt:lpstr>
      <vt:lpstr>Comic Sans MS</vt:lpstr>
      <vt:lpstr>Helvetica</vt:lpstr>
      <vt:lpstr>Symbol</vt:lpstr>
      <vt:lpstr>Times New Roman</vt:lpstr>
      <vt:lpstr>Times New Roman (Arabic)</vt:lpstr>
      <vt:lpstr>Wingdings</vt:lpstr>
      <vt:lpstr>Layers</vt:lpstr>
      <vt:lpstr>Module 5(b)</vt:lpstr>
      <vt:lpstr>Applying Syntax-based Testing to Programs</vt:lpstr>
      <vt:lpstr>Instantiating Grammar-Based Testing</vt:lpstr>
      <vt:lpstr>BNF Testing for Compilers</vt:lpstr>
      <vt:lpstr>Program-based Grammars</vt:lpstr>
      <vt:lpstr>Killing Mutants</vt:lpstr>
      <vt:lpstr>Program-based Grammars</vt:lpstr>
      <vt:lpstr>Syntax-Based Coverage Criteria (1/2)</vt:lpstr>
      <vt:lpstr>Syntax-Based Coverage Criteria (2/2)</vt:lpstr>
      <vt:lpstr>Weak Mutation</vt:lpstr>
      <vt:lpstr>Weak Mutation Example</vt:lpstr>
      <vt:lpstr>Equivalent Mutation Example</vt:lpstr>
      <vt:lpstr>Strong Versus Weak Mutation</vt:lpstr>
      <vt:lpstr>Testing Programs with Mutation</vt:lpstr>
      <vt:lpstr>Why Mutation Works</vt:lpstr>
      <vt:lpstr>Designing Mutation Operators</vt:lpstr>
      <vt:lpstr>Mutation Operators for Java (1/4)</vt:lpstr>
      <vt:lpstr>Mutation Operators for Java (2/4)</vt:lpstr>
      <vt:lpstr>Mutation Operators for Java (3/4)</vt:lpstr>
      <vt:lpstr>Mutation Operators for Java (4/4)</vt:lpstr>
      <vt:lpstr>Subsumption of Other Criteria</vt:lpstr>
    </vt:vector>
  </TitlesOfParts>
  <Company>Goerge Mason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Syntax-based Testing: Program-based Grammars</dc:title>
  <dc:creator>Moataz Ahmed</dc:creator>
  <cp:lastModifiedBy>Moataz Ahmed</cp:lastModifiedBy>
  <cp:revision>304</cp:revision>
  <cp:lastPrinted>1999-09-12T15:28:30Z</cp:lastPrinted>
  <dcterms:created xsi:type="dcterms:W3CDTF">1996-06-10T05:36:32Z</dcterms:created>
  <dcterms:modified xsi:type="dcterms:W3CDTF">2019-03-12T05:54:49Z</dcterms:modified>
</cp:coreProperties>
</file>

<file path=docProps/thumbnail.jpeg>
</file>