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1" r:id="rId1"/>
  </p:sldMasterIdLst>
  <p:notesMasterIdLst>
    <p:notesMasterId r:id="rId18"/>
  </p:notesMasterIdLst>
  <p:handoutMasterIdLst>
    <p:handoutMasterId r:id="rId19"/>
  </p:handoutMasterIdLst>
  <p:sldIdLst>
    <p:sldId id="352" r:id="rId2"/>
    <p:sldId id="354" r:id="rId3"/>
    <p:sldId id="355" r:id="rId4"/>
    <p:sldId id="356" r:id="rId5"/>
    <p:sldId id="357" r:id="rId6"/>
    <p:sldId id="358" r:id="rId7"/>
    <p:sldId id="359" r:id="rId8"/>
    <p:sldId id="360" r:id="rId9"/>
    <p:sldId id="361" r:id="rId10"/>
    <p:sldId id="362" r:id="rId11"/>
    <p:sldId id="367" r:id="rId12"/>
    <p:sldId id="368" r:id="rId13"/>
    <p:sldId id="369" r:id="rId14"/>
    <p:sldId id="370" r:id="rId15"/>
    <p:sldId id="371" r:id="rId16"/>
    <p:sldId id="372" r:id="rId17"/>
  </p:sldIdLst>
  <p:sldSz cx="9144000" cy="6858000" type="screen4x3"/>
  <p:notesSz cx="68580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935"/>
    <a:srgbClr val="FFFEFB"/>
    <a:srgbClr val="FFFCEF"/>
    <a:srgbClr val="FFF8D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94689" autoAdjust="0"/>
  </p:normalViewPr>
  <p:slideViewPr>
    <p:cSldViewPr showGuides="1">
      <p:cViewPr varScale="1">
        <p:scale>
          <a:sx n="73" d="100"/>
          <a:sy n="73" d="100"/>
        </p:scale>
        <p:origin x="1110" y="72"/>
      </p:cViewPr>
      <p:guideLst>
        <p:guide orient="horz" pos="9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3090" y="-120"/>
      </p:cViewPr>
      <p:guideLst>
        <p:guide orient="horz" pos="2909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7952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7125" y="698500"/>
            <a:ext cx="4602163" cy="3451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87850"/>
            <a:ext cx="503237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4" tIns="45578" rIns="91154" bIns="455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23EF1ECF-5E98-417E-ADE6-8CA3ABFC3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289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34332" indent="-282435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29741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81638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33534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485431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37327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389224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41120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856DDDBF-2938-499C-AB51-71A4AF645E78}" type="slidenum">
              <a:rPr lang="en-US" altLang="en-US" sz="1100" b="0">
                <a:solidFill>
                  <a:schemeClr val="tx1"/>
                </a:solidFill>
              </a:rPr>
              <a:pPr/>
              <a:t>2</a:t>
            </a:fld>
            <a:endParaRPr lang="en-US" altLang="en-US" sz="11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749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34332" indent="-282435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29741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81638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33534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485431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37327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389224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41120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B05031DA-9C6E-4D4A-B5CC-958D5304FF48}" type="slidenum">
              <a:rPr lang="en-US" altLang="en-US" sz="1100" b="0">
                <a:solidFill>
                  <a:schemeClr val="tx1"/>
                </a:solidFill>
              </a:rPr>
              <a:pPr/>
              <a:t>6</a:t>
            </a:fld>
            <a:endParaRPr lang="en-US" altLang="en-US" sz="11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806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34332" indent="-282435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29741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81638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33534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485431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37327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389224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41120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28D15D47-0CC4-4A4B-80A9-AA5D69A7CF58}" type="slidenum">
              <a:rPr lang="en-US" altLang="en-US" sz="1100" b="0">
                <a:solidFill>
                  <a:schemeClr val="tx1"/>
                </a:solidFill>
              </a:rPr>
              <a:pPr/>
              <a:t>7</a:t>
            </a:fld>
            <a:endParaRPr lang="en-US" altLang="en-US" sz="11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613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34332" indent="-282435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29741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81638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33534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485431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37327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389224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41120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F7157F98-D1CB-41C9-9777-D52DCC151968}" type="slidenum">
              <a:rPr lang="en-US" altLang="en-US" sz="1100" b="0">
                <a:solidFill>
                  <a:schemeClr val="tx1"/>
                </a:solidFill>
              </a:rPr>
              <a:pPr/>
              <a:t>9</a:t>
            </a:fld>
            <a:endParaRPr lang="en-US" altLang="en-US" sz="11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6080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34332" indent="-282435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29741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81638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33534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485431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37327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389224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41120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8F049E39-A916-41E2-BA6C-5B5D47420681}" type="slidenum">
              <a:rPr lang="en-US" altLang="en-US" sz="1100" b="0">
                <a:solidFill>
                  <a:schemeClr val="tx1"/>
                </a:solidFill>
              </a:rPr>
              <a:pPr/>
              <a:t>11</a:t>
            </a:fld>
            <a:endParaRPr lang="en-US" altLang="en-US" sz="11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1456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34332" indent="-282435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29741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81638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33534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485431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37327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389224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41120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C07C4003-C57B-4FCB-94E2-E83F4E3A5842}" type="slidenum">
              <a:rPr lang="en-US" altLang="en-US" sz="1100" b="0">
                <a:solidFill>
                  <a:schemeClr val="tx1"/>
                </a:solidFill>
              </a:rPr>
              <a:pPr/>
              <a:t>12</a:t>
            </a:fld>
            <a:endParaRPr lang="en-US" altLang="en-US" sz="11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948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34332" indent="-282435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29741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81638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33534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485431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37327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389224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41120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2906418F-7991-4B44-A20A-FF538E46B31C}" type="slidenum">
              <a:rPr lang="en-US" altLang="en-US" sz="1100" b="0">
                <a:solidFill>
                  <a:schemeClr val="tx1"/>
                </a:solidFill>
              </a:rPr>
              <a:pPr/>
              <a:t>13</a:t>
            </a:fld>
            <a:endParaRPr lang="en-US" altLang="en-US" sz="11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6378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34332" indent="-282435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29741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81638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33534" indent="-225948" defTabSz="919484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485431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37327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389224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41120" indent="-225948" algn="r" defTabSz="91948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C7FE3278-C9CE-42DB-9964-DE9984EBA5C9}" type="slidenum">
              <a:rPr lang="en-US" altLang="en-US" sz="1100" b="0">
                <a:solidFill>
                  <a:schemeClr val="tx1"/>
                </a:solidFill>
              </a:rPr>
              <a:pPr/>
              <a:t>15</a:t>
            </a:fld>
            <a:endParaRPr lang="en-US" altLang="en-US" sz="11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916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3" name="Text Box 17"/>
          <p:cNvSpPr txBox="1">
            <a:spLocks noChangeArrowheads="1"/>
          </p:cNvSpPr>
          <p:nvPr userDrawn="1"/>
        </p:nvSpPr>
        <p:spPr bwMode="auto">
          <a:xfrm>
            <a:off x="5415610" y="5486400"/>
            <a:ext cx="33473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9pPr>
          </a:lstStyle>
          <a:p>
            <a:pPr algn="r">
              <a:defRPr/>
            </a:pPr>
            <a:r>
              <a:rPr lang="en-US" sz="1000" dirty="0" smtClean="0"/>
              <a:t>Adapted from: </a:t>
            </a:r>
          </a:p>
          <a:p>
            <a:pPr algn="r">
              <a:defRPr/>
            </a:pPr>
            <a:r>
              <a:rPr lang="en-US" sz="1000" dirty="0" smtClean="0"/>
              <a:t>P. </a:t>
            </a:r>
            <a:r>
              <a:rPr lang="en-US" sz="1000" dirty="0" err="1" smtClean="0"/>
              <a:t>Ammann</a:t>
            </a:r>
            <a:r>
              <a:rPr lang="en-US" sz="1000" dirty="0" smtClean="0"/>
              <a:t> and J. Offutt, </a:t>
            </a:r>
            <a:r>
              <a:rPr lang="en-US" altLang="en-US" sz="1000" dirty="0" smtClean="0"/>
              <a:t>www.introsoftwaretesting.com</a:t>
            </a:r>
          </a:p>
        </p:txBody>
      </p:sp>
      <p:sp>
        <p:nvSpPr>
          <p:cNvPr id="10138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138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4" name="Date Placeholder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Footer Placeholder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F5F5F-8F27-4C32-98C4-064326CD67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2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54CBC-117C-416B-B677-E51347B720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128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6E843-533C-4D18-81DB-8963F74121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601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6838"/>
            <a:ext cx="7772400" cy="9159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38113" y="1085850"/>
            <a:ext cx="8867775" cy="51784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7475" y="6361113"/>
            <a:ext cx="3732213" cy="3444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Software Testing  (Ch 2), www.introsoftwaretesting.com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6538" y="6350000"/>
            <a:ext cx="2895600" cy="35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Ammann &amp; Offutt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3425" y="6338888"/>
            <a:ext cx="1905000" cy="3667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4EEED-B704-46D2-AA7E-70661F024E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0806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C52D0-116E-49B4-B302-07B2A6E829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861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83033-A9CB-4979-9214-EDF45843FC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769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FCE87-0D03-4EF9-9962-0812ED377C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778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57DD8-C5A8-476B-822E-4898263A47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207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45498-30DD-4E48-8E71-2C2DDA0553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167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4FF22-CD4D-4C53-A8FC-495C09E21B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7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8125E-38AC-42DC-9034-9EFDA7DDFB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504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5A8A3-C185-4F31-8426-84EB0BCD1C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364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1036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03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TextBox 13"/>
          <p:cNvSpPr txBox="1">
            <a:spLocks noChangeArrowheads="1"/>
          </p:cNvSpPr>
          <p:nvPr userDrawn="1"/>
        </p:nvSpPr>
        <p:spPr bwMode="auto">
          <a:xfrm>
            <a:off x="7924800" y="6581775"/>
            <a:ext cx="1219200" cy="276225"/>
          </a:xfrm>
          <a:prstGeom prst="rect">
            <a:avLst/>
          </a:prstGeom>
          <a:solidFill>
            <a:srgbClr val="FFFC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/>
              <a:t>SWE-04c-</a:t>
            </a:r>
            <a:fld id="{E91A4046-93E1-494B-9899-59C247D9CB6A}" type="slidenum">
              <a:rPr lang="en-US" sz="1200" smtClean="0"/>
              <a:pPr eaLnBrk="1" hangingPunct="1">
                <a:defRPr/>
              </a:pPr>
              <a:t>‹#›</a:t>
            </a:fld>
            <a:endParaRPr 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1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Module </a:t>
            </a:r>
            <a:r>
              <a:rPr lang="en-US" altLang="en-US" dirty="0" smtClean="0"/>
              <a:t>4(c)</a:t>
            </a:r>
            <a:endParaRPr lang="en-US" alt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Graph Coverage for </a:t>
            </a:r>
            <a:r>
              <a:rPr lang="en-US" altLang="en-US" dirty="0" smtClean="0"/>
              <a:t>Design Elements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399" y="277813"/>
            <a:ext cx="8113713" cy="1143000"/>
          </a:xfrm>
        </p:spPr>
        <p:txBody>
          <a:bodyPr/>
          <a:lstStyle/>
          <a:p>
            <a:r>
              <a:rPr lang="en-US" altLang="en-US" dirty="0" smtClean="0"/>
              <a:t>Example Inter-procedural DU Pairs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685800" y="2108200"/>
            <a:ext cx="1905000" cy="17526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768350" y="2168525"/>
            <a:ext cx="331788" cy="396875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en-US" altLang="zh-CN" dirty="0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F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1433513" y="2168525"/>
            <a:ext cx="1157287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X = 14</a:t>
            </a:r>
            <a:br>
              <a:rPr kumimoji="1" lang="en-US" altLang="zh-CN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</a:br>
            <a:r>
              <a:rPr kumimoji="1" lang="en-US" altLang="zh-CN">
                <a:solidFill>
                  <a:schemeClr val="tx1"/>
                </a:solidFill>
                <a:latin typeface="Helvetica" charset="0"/>
                <a:ea typeface="楷体_GB2312" pitchFamily="49" charset="-122"/>
                <a:sym typeface="MT Extra" pitchFamily="18" charset="2"/>
              </a:rPr>
              <a:t></a:t>
            </a:r>
            <a:br>
              <a:rPr kumimoji="1" lang="en-US" altLang="zh-CN">
                <a:solidFill>
                  <a:schemeClr val="tx1"/>
                </a:solidFill>
                <a:latin typeface="Helvetica" charset="0"/>
                <a:ea typeface="楷体_GB2312" pitchFamily="49" charset="-122"/>
                <a:sym typeface="MT Extra" pitchFamily="18" charset="2"/>
              </a:rPr>
            </a:br>
            <a:r>
              <a:rPr kumimoji="1" lang="en-US" altLang="zh-CN">
                <a:solidFill>
                  <a:schemeClr val="tx1"/>
                </a:solidFill>
                <a:latin typeface="Helvetica" charset="0"/>
                <a:ea typeface="楷体_GB2312" pitchFamily="49" charset="-122"/>
                <a:sym typeface="MT Extra" pitchFamily="18" charset="2"/>
              </a:rPr>
              <a:t>y = G (x)</a:t>
            </a:r>
            <a:br>
              <a:rPr kumimoji="1" lang="en-US" altLang="zh-CN">
                <a:solidFill>
                  <a:schemeClr val="tx1"/>
                </a:solidFill>
                <a:latin typeface="Helvetica" charset="0"/>
                <a:ea typeface="楷体_GB2312" pitchFamily="49" charset="-122"/>
                <a:sym typeface="MT Extra" pitchFamily="18" charset="2"/>
              </a:rPr>
            </a:br>
            <a:r>
              <a:rPr kumimoji="1" lang="en-US" altLang="zh-CN">
                <a:solidFill>
                  <a:schemeClr val="tx1"/>
                </a:solidFill>
                <a:latin typeface="Helvetica" charset="0"/>
                <a:ea typeface="楷体_GB2312" pitchFamily="49" charset="-122"/>
                <a:sym typeface="MT Extra" pitchFamily="18" charset="2"/>
              </a:rPr>
              <a:t> </a:t>
            </a:r>
            <a:br>
              <a:rPr kumimoji="1" lang="en-US" altLang="zh-CN">
                <a:solidFill>
                  <a:schemeClr val="tx1"/>
                </a:solidFill>
                <a:latin typeface="Helvetica" charset="0"/>
                <a:ea typeface="楷体_GB2312" pitchFamily="49" charset="-122"/>
                <a:sym typeface="MT Extra" pitchFamily="18" charset="2"/>
              </a:rPr>
            </a:br>
            <a:r>
              <a:rPr kumimoji="1" lang="en-US" altLang="zh-CN">
                <a:solidFill>
                  <a:schemeClr val="tx1"/>
                </a:solidFill>
                <a:latin typeface="Helvetica" charset="0"/>
                <a:ea typeface="楷体_GB2312" pitchFamily="49" charset="-122"/>
                <a:sym typeface="MT Extra" pitchFamily="18" charset="2"/>
              </a:rPr>
              <a:t>print (y)</a:t>
            </a: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685800" y="4699000"/>
            <a:ext cx="1905000" cy="17526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666750" y="4683125"/>
            <a:ext cx="6778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en-US" altLang="zh-CN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G (a)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1368425" y="4759325"/>
            <a:ext cx="1287463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print (a)</a:t>
            </a:r>
            <a:br>
              <a:rPr kumimoji="1" lang="en-US" altLang="zh-CN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</a:br>
            <a:r>
              <a:rPr kumimoji="1" lang="en-US" altLang="zh-CN">
                <a:solidFill>
                  <a:schemeClr val="tx1"/>
                </a:solidFill>
                <a:latin typeface="Helvetica" charset="0"/>
                <a:ea typeface="楷体_GB2312" pitchFamily="49" charset="-122"/>
                <a:sym typeface="MT Extra" pitchFamily="18" charset="2"/>
              </a:rPr>
              <a:t></a:t>
            </a:r>
            <a:br>
              <a:rPr kumimoji="1" lang="en-US" altLang="zh-CN">
                <a:solidFill>
                  <a:schemeClr val="tx1"/>
                </a:solidFill>
                <a:latin typeface="Helvetica" charset="0"/>
                <a:ea typeface="楷体_GB2312" pitchFamily="49" charset="-122"/>
                <a:sym typeface="MT Extra" pitchFamily="18" charset="2"/>
              </a:rPr>
            </a:br>
            <a:r>
              <a:rPr kumimoji="1" lang="en-US" altLang="zh-CN">
                <a:solidFill>
                  <a:schemeClr val="tx1"/>
                </a:solidFill>
                <a:latin typeface="Helvetica" charset="0"/>
                <a:ea typeface="楷体_GB2312" pitchFamily="49" charset="-122"/>
                <a:sym typeface="MT Extra" pitchFamily="18" charset="2"/>
              </a:rPr>
              <a:t>b = 42</a:t>
            </a:r>
            <a:br>
              <a:rPr kumimoji="1" lang="en-US" altLang="zh-CN">
                <a:solidFill>
                  <a:schemeClr val="tx1"/>
                </a:solidFill>
                <a:latin typeface="Helvetica" charset="0"/>
                <a:ea typeface="楷体_GB2312" pitchFamily="49" charset="-122"/>
                <a:sym typeface="MT Extra" pitchFamily="18" charset="2"/>
              </a:rPr>
            </a:br>
            <a:r>
              <a:rPr kumimoji="1" lang="en-US" altLang="zh-CN">
                <a:solidFill>
                  <a:schemeClr val="tx1"/>
                </a:solidFill>
                <a:latin typeface="Helvetica" charset="0"/>
                <a:ea typeface="楷体_GB2312" pitchFamily="49" charset="-122"/>
                <a:sym typeface="MT Extra" pitchFamily="18" charset="2"/>
              </a:rPr>
              <a:t> </a:t>
            </a:r>
            <a:br>
              <a:rPr kumimoji="1" lang="en-US" altLang="zh-CN">
                <a:solidFill>
                  <a:schemeClr val="tx1"/>
                </a:solidFill>
                <a:latin typeface="Helvetica" charset="0"/>
                <a:ea typeface="楷体_GB2312" pitchFamily="49" charset="-122"/>
                <a:sym typeface="MT Extra" pitchFamily="18" charset="2"/>
              </a:rPr>
            </a:br>
            <a:r>
              <a:rPr kumimoji="1" lang="en-US" altLang="zh-CN">
                <a:solidFill>
                  <a:schemeClr val="tx1"/>
                </a:solidFill>
                <a:latin typeface="Helvetica" charset="0"/>
                <a:ea typeface="楷体_GB2312" pitchFamily="49" charset="-122"/>
                <a:sym typeface="MT Extra" pitchFamily="18" charset="2"/>
              </a:rPr>
              <a:t>return (b)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609600" y="1727200"/>
            <a:ext cx="914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en-US" altLang="zh-CN" dirty="0">
                <a:solidFill>
                  <a:srgbClr val="FF5935"/>
                </a:solidFill>
                <a:ea typeface="楷体_GB2312" pitchFamily="49" charset="-122"/>
              </a:rPr>
              <a:t>Caller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609600" y="4302125"/>
            <a:ext cx="914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en-US" altLang="zh-CN" dirty="0" err="1">
                <a:solidFill>
                  <a:srgbClr val="FF5935"/>
                </a:solidFill>
                <a:ea typeface="楷体_GB2312" pitchFamily="49" charset="-122"/>
              </a:rPr>
              <a:t>Callee</a:t>
            </a:r>
            <a:endParaRPr kumimoji="1" lang="en-US" altLang="zh-CN" dirty="0">
              <a:solidFill>
                <a:srgbClr val="FF5935"/>
              </a:solidFill>
              <a:ea typeface="楷体_GB2312" pitchFamily="49" charset="-122"/>
            </a:endParaRPr>
          </a:p>
        </p:txBody>
      </p:sp>
      <p:grpSp>
        <p:nvGrpSpPr>
          <p:cNvPr id="2" name="Group 76"/>
          <p:cNvGrpSpPr>
            <a:grpSpLocks/>
          </p:cNvGrpSpPr>
          <p:nvPr/>
        </p:nvGrpSpPr>
        <p:grpSpPr bwMode="auto">
          <a:xfrm>
            <a:off x="990600" y="3687763"/>
            <a:ext cx="1074738" cy="2074862"/>
            <a:chOff x="624" y="1978"/>
            <a:chExt cx="720" cy="1200"/>
          </a:xfrm>
        </p:grpSpPr>
        <p:sp>
          <p:nvSpPr>
            <p:cNvPr id="22599" name="Freeform 14"/>
            <p:cNvSpPr>
              <a:spLocks/>
            </p:cNvSpPr>
            <p:nvPr/>
          </p:nvSpPr>
          <p:spPr bwMode="auto">
            <a:xfrm>
              <a:off x="873" y="1978"/>
              <a:ext cx="471" cy="1165"/>
            </a:xfrm>
            <a:custGeom>
              <a:avLst/>
              <a:gdLst>
                <a:gd name="T0" fmla="*/ 231 w 471"/>
                <a:gd name="T1" fmla="*/ 1104 h 1165"/>
                <a:gd name="T2" fmla="*/ 24 w 471"/>
                <a:gd name="T3" fmla="*/ 1029 h 1165"/>
                <a:gd name="T4" fmla="*/ 87 w 471"/>
                <a:gd name="T5" fmla="*/ 288 h 1165"/>
                <a:gd name="T6" fmla="*/ 393 w 471"/>
                <a:gd name="T7" fmla="*/ 174 h 1165"/>
                <a:gd name="T8" fmla="*/ 471 w 471"/>
                <a:gd name="T9" fmla="*/ 0 h 11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1"/>
                <a:gd name="T16" fmla="*/ 0 h 1165"/>
                <a:gd name="T17" fmla="*/ 471 w 471"/>
                <a:gd name="T18" fmla="*/ 1165 h 11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1" h="1165">
                  <a:moveTo>
                    <a:pt x="231" y="1104"/>
                  </a:moveTo>
                  <a:cubicBezTo>
                    <a:pt x="196" y="1091"/>
                    <a:pt x="48" y="1165"/>
                    <a:pt x="24" y="1029"/>
                  </a:cubicBezTo>
                  <a:cubicBezTo>
                    <a:pt x="0" y="893"/>
                    <a:pt x="25" y="431"/>
                    <a:pt x="87" y="288"/>
                  </a:cubicBezTo>
                  <a:cubicBezTo>
                    <a:pt x="149" y="145"/>
                    <a:pt x="329" y="222"/>
                    <a:pt x="393" y="174"/>
                  </a:cubicBezTo>
                  <a:cubicBezTo>
                    <a:pt x="457" y="126"/>
                    <a:pt x="455" y="36"/>
                    <a:pt x="471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2600" name="Text Box 25"/>
            <p:cNvSpPr txBox="1">
              <a:spLocks noChangeArrowheads="1"/>
            </p:cNvSpPr>
            <p:nvPr/>
          </p:nvSpPr>
          <p:spPr bwMode="auto">
            <a:xfrm>
              <a:off x="624" y="2842"/>
              <a:ext cx="576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kumimoji="1" lang="en-US" altLang="zh-CN" sz="1600">
                  <a:solidFill>
                    <a:srgbClr val="000000"/>
                  </a:solidFill>
                  <a:ea typeface="楷体_GB2312" pitchFamily="49" charset="-122"/>
                </a:rPr>
                <a:t>DU pair</a:t>
              </a: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762000" y="2413000"/>
            <a:ext cx="1219200" cy="2435225"/>
            <a:chOff x="480" y="1066"/>
            <a:chExt cx="768" cy="1440"/>
          </a:xfrm>
        </p:grpSpPr>
        <p:sp>
          <p:nvSpPr>
            <p:cNvPr id="22597" name="Freeform 13"/>
            <p:cNvSpPr>
              <a:spLocks/>
            </p:cNvSpPr>
            <p:nvPr/>
          </p:nvSpPr>
          <p:spPr bwMode="auto">
            <a:xfrm>
              <a:off x="837" y="1066"/>
              <a:ext cx="411" cy="1440"/>
            </a:xfrm>
            <a:custGeom>
              <a:avLst/>
              <a:gdLst>
                <a:gd name="T0" fmla="*/ 267 w 411"/>
                <a:gd name="T1" fmla="*/ 0 h 1392"/>
                <a:gd name="T2" fmla="*/ 75 w 411"/>
                <a:gd name="T3" fmla="*/ 99 h 1392"/>
                <a:gd name="T4" fmla="*/ 27 w 411"/>
                <a:gd name="T5" fmla="*/ 546 h 1392"/>
                <a:gd name="T6" fmla="*/ 240 w 411"/>
                <a:gd name="T7" fmla="*/ 1179 h 1392"/>
                <a:gd name="T8" fmla="*/ 411 w 411"/>
                <a:gd name="T9" fmla="*/ 1440 h 13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1"/>
                <a:gd name="T16" fmla="*/ 0 h 1392"/>
                <a:gd name="T17" fmla="*/ 411 w 411"/>
                <a:gd name="T18" fmla="*/ 1392 h 13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1" h="1392">
                  <a:moveTo>
                    <a:pt x="267" y="0"/>
                  </a:moveTo>
                  <a:cubicBezTo>
                    <a:pt x="191" y="4"/>
                    <a:pt x="115" y="8"/>
                    <a:pt x="75" y="96"/>
                  </a:cubicBezTo>
                  <a:cubicBezTo>
                    <a:pt x="35" y="184"/>
                    <a:pt x="0" y="354"/>
                    <a:pt x="27" y="528"/>
                  </a:cubicBezTo>
                  <a:cubicBezTo>
                    <a:pt x="54" y="702"/>
                    <a:pt x="176" y="996"/>
                    <a:pt x="240" y="1140"/>
                  </a:cubicBezTo>
                  <a:cubicBezTo>
                    <a:pt x="304" y="1284"/>
                    <a:pt x="375" y="1340"/>
                    <a:pt x="411" y="1392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2598" name="Text Box 26"/>
            <p:cNvSpPr txBox="1">
              <a:spLocks noChangeArrowheads="1"/>
            </p:cNvSpPr>
            <p:nvPr/>
          </p:nvSpPr>
          <p:spPr bwMode="auto">
            <a:xfrm>
              <a:off x="480" y="1546"/>
              <a:ext cx="576" cy="1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kumimoji="1" lang="en-US" altLang="zh-CN" sz="1600">
                  <a:solidFill>
                    <a:srgbClr val="111111"/>
                  </a:solidFill>
                  <a:ea typeface="楷体_GB2312" pitchFamily="49" charset="-122"/>
                </a:rPr>
                <a:t>DU pair</a:t>
              </a:r>
            </a:p>
          </p:txBody>
        </p:sp>
      </p:grpSp>
      <p:sp>
        <p:nvSpPr>
          <p:cNvPr id="242744" name="Freeform 56"/>
          <p:cNvSpPr>
            <a:spLocks/>
          </p:cNvSpPr>
          <p:nvPr/>
        </p:nvSpPr>
        <p:spPr bwMode="auto">
          <a:xfrm>
            <a:off x="5181600" y="2108200"/>
            <a:ext cx="2590800" cy="3249613"/>
          </a:xfrm>
          <a:custGeom>
            <a:avLst/>
            <a:gdLst>
              <a:gd name="T0" fmla="*/ 0 w 1632"/>
              <a:gd name="T1" fmla="*/ 2667001 h 2047"/>
              <a:gd name="T2" fmla="*/ 228600 w 1632"/>
              <a:gd name="T3" fmla="*/ 2895601 h 2047"/>
              <a:gd name="T4" fmla="*/ 1157288 w 1632"/>
              <a:gd name="T5" fmla="*/ 3014663 h 2047"/>
              <a:gd name="T6" fmla="*/ 1314450 w 1632"/>
              <a:gd name="T7" fmla="*/ 1485900 h 2047"/>
              <a:gd name="T8" fmla="*/ 1676400 w 1632"/>
              <a:gd name="T9" fmla="*/ 228600 h 2047"/>
              <a:gd name="T10" fmla="*/ 2286000 w 1632"/>
              <a:gd name="T11" fmla="*/ 114300 h 2047"/>
              <a:gd name="T12" fmla="*/ 2590800 w 1632"/>
              <a:gd name="T13" fmla="*/ 381000 h 204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32"/>
              <a:gd name="T22" fmla="*/ 0 h 2047"/>
              <a:gd name="T23" fmla="*/ 1632 w 1632"/>
              <a:gd name="T24" fmla="*/ 2047 h 204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32" h="2047">
                <a:moveTo>
                  <a:pt x="0" y="1680"/>
                </a:moveTo>
                <a:cubicBezTo>
                  <a:pt x="12" y="1728"/>
                  <a:pt x="23" y="1788"/>
                  <a:pt x="144" y="1824"/>
                </a:cubicBezTo>
                <a:cubicBezTo>
                  <a:pt x="265" y="1860"/>
                  <a:pt x="615" y="2047"/>
                  <a:pt x="729" y="1899"/>
                </a:cubicBezTo>
                <a:cubicBezTo>
                  <a:pt x="843" y="1751"/>
                  <a:pt x="774" y="1228"/>
                  <a:pt x="828" y="936"/>
                </a:cubicBezTo>
                <a:cubicBezTo>
                  <a:pt x="882" y="644"/>
                  <a:pt x="954" y="288"/>
                  <a:pt x="1056" y="144"/>
                </a:cubicBezTo>
                <a:cubicBezTo>
                  <a:pt x="1158" y="0"/>
                  <a:pt x="1344" y="56"/>
                  <a:pt x="1440" y="72"/>
                </a:cubicBezTo>
                <a:cubicBezTo>
                  <a:pt x="1536" y="88"/>
                  <a:pt x="1592" y="205"/>
                  <a:pt x="1632" y="240"/>
                </a:cubicBezTo>
              </a:path>
            </a:pathLst>
          </a:custGeom>
          <a:noFill/>
          <a:ln w="28575">
            <a:solidFill>
              <a:schemeClr val="hlink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grpSp>
        <p:nvGrpSpPr>
          <p:cNvPr id="4" name="Group 90"/>
          <p:cNvGrpSpPr>
            <a:grpSpLocks/>
          </p:cNvGrpSpPr>
          <p:nvPr/>
        </p:nvGrpSpPr>
        <p:grpSpPr bwMode="auto">
          <a:xfrm>
            <a:off x="6499225" y="2489200"/>
            <a:ext cx="2566988" cy="2141538"/>
            <a:chOff x="4094" y="1114"/>
            <a:chExt cx="1617" cy="1349"/>
          </a:xfrm>
        </p:grpSpPr>
        <p:sp>
          <p:nvSpPr>
            <p:cNvPr id="22576" name="Text Box 66"/>
            <p:cNvSpPr txBox="1">
              <a:spLocks noChangeArrowheads="1"/>
            </p:cNvSpPr>
            <p:nvPr/>
          </p:nvSpPr>
          <p:spPr bwMode="auto">
            <a:xfrm>
              <a:off x="4094" y="1678"/>
              <a:ext cx="38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kumimoji="1" lang="en-US" altLang="zh-CN">
                  <a:solidFill>
                    <a:srgbClr val="FF5935"/>
                  </a:solidFill>
                  <a:ea typeface="楷体_GB2312" pitchFamily="49" charset="-122"/>
                </a:rPr>
                <a:t>11</a:t>
              </a:r>
            </a:p>
          </p:txBody>
        </p:sp>
        <p:grpSp>
          <p:nvGrpSpPr>
            <p:cNvPr id="22577" name="Group 88"/>
            <p:cNvGrpSpPr>
              <a:grpSpLocks/>
            </p:cNvGrpSpPr>
            <p:nvPr/>
          </p:nvGrpSpPr>
          <p:grpSpPr bwMode="auto">
            <a:xfrm>
              <a:off x="4319" y="1114"/>
              <a:ext cx="1392" cy="1349"/>
              <a:chOff x="4319" y="1114"/>
              <a:chExt cx="1392" cy="1349"/>
            </a:xfrm>
          </p:grpSpPr>
          <p:grpSp>
            <p:nvGrpSpPr>
              <p:cNvPr id="22578" name="Group 80"/>
              <p:cNvGrpSpPr>
                <a:grpSpLocks/>
              </p:cNvGrpSpPr>
              <p:nvPr/>
            </p:nvGrpSpPr>
            <p:grpSpPr bwMode="auto">
              <a:xfrm>
                <a:off x="4583" y="1114"/>
                <a:ext cx="864" cy="250"/>
                <a:chOff x="4656" y="1114"/>
                <a:chExt cx="864" cy="250"/>
              </a:xfrm>
            </p:grpSpPr>
            <p:sp>
              <p:nvSpPr>
                <p:cNvPr id="22595" name="Rectangle 41"/>
                <p:cNvSpPr>
                  <a:spLocks noChangeArrowheads="1"/>
                </p:cNvSpPr>
                <p:nvPr/>
              </p:nvSpPr>
              <p:spPr bwMode="auto">
                <a:xfrm>
                  <a:off x="4656" y="1119"/>
                  <a:ext cx="864" cy="240"/>
                </a:xfrm>
                <a:prstGeom prst="rect">
                  <a:avLst/>
                </a:prstGeom>
                <a:solidFill>
                  <a:schemeClr val="accent5">
                    <a:lumMod val="9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22596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4764" y="1114"/>
                  <a:ext cx="648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kumimoji="1" lang="en-US" altLang="zh-CN">
                      <a:solidFill>
                        <a:schemeClr val="tx1"/>
                      </a:solidFill>
                      <a:ea typeface="楷体_GB2312" pitchFamily="49" charset="-122"/>
                    </a:rPr>
                    <a:t>B (int y)</a:t>
                  </a:r>
                </a:p>
              </p:txBody>
            </p:sp>
          </p:grpSp>
          <p:grpSp>
            <p:nvGrpSpPr>
              <p:cNvPr id="22579" name="Group 79"/>
              <p:cNvGrpSpPr>
                <a:grpSpLocks/>
              </p:cNvGrpSpPr>
              <p:nvPr/>
            </p:nvGrpSpPr>
            <p:grpSpPr bwMode="auto">
              <a:xfrm>
                <a:off x="4319" y="1677"/>
                <a:ext cx="576" cy="250"/>
                <a:chOff x="4368" y="1677"/>
                <a:chExt cx="576" cy="250"/>
              </a:xfrm>
            </p:grpSpPr>
            <p:sp>
              <p:nvSpPr>
                <p:cNvPr id="22593" name="Rectangle 44"/>
                <p:cNvSpPr>
                  <a:spLocks noChangeArrowheads="1"/>
                </p:cNvSpPr>
                <p:nvPr/>
              </p:nvSpPr>
              <p:spPr bwMode="auto">
                <a:xfrm>
                  <a:off x="4368" y="1683"/>
                  <a:ext cx="576" cy="240"/>
                </a:xfrm>
                <a:prstGeom prst="rect">
                  <a:avLst/>
                </a:prstGeom>
                <a:solidFill>
                  <a:schemeClr val="accent5">
                    <a:lumMod val="9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22594" name="Text Box 45"/>
                <p:cNvSpPr txBox="1">
                  <a:spLocks noChangeArrowheads="1"/>
                </p:cNvSpPr>
                <p:nvPr/>
              </p:nvSpPr>
              <p:spPr bwMode="auto">
                <a:xfrm>
                  <a:off x="4393" y="1677"/>
                  <a:ext cx="526" cy="250"/>
                </a:xfrm>
                <a:prstGeom prst="rect">
                  <a:avLst/>
                </a:prstGeom>
                <a:solidFill>
                  <a:schemeClr val="accent5">
                    <a:lumMod val="9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kumimoji="1" lang="en-US" altLang="zh-CN">
                      <a:solidFill>
                        <a:schemeClr val="tx1"/>
                      </a:solidFill>
                      <a:ea typeface="楷体_GB2312" pitchFamily="49" charset="-122"/>
                    </a:rPr>
                    <a:t>Z = y</a:t>
                  </a:r>
                </a:p>
              </p:txBody>
            </p:sp>
          </p:grpSp>
          <p:grpSp>
            <p:nvGrpSpPr>
              <p:cNvPr id="22580" name="Group 77"/>
              <p:cNvGrpSpPr>
                <a:grpSpLocks/>
              </p:cNvGrpSpPr>
              <p:nvPr/>
            </p:nvGrpSpPr>
            <p:grpSpPr bwMode="auto">
              <a:xfrm>
                <a:off x="5135" y="1677"/>
                <a:ext cx="576" cy="250"/>
                <a:chOff x="5184" y="1690"/>
                <a:chExt cx="576" cy="250"/>
              </a:xfrm>
            </p:grpSpPr>
            <p:sp>
              <p:nvSpPr>
                <p:cNvPr id="22591" name="Rectangle 47"/>
                <p:cNvSpPr>
                  <a:spLocks noChangeArrowheads="1"/>
                </p:cNvSpPr>
                <p:nvPr/>
              </p:nvSpPr>
              <p:spPr bwMode="auto">
                <a:xfrm>
                  <a:off x="5184" y="1695"/>
                  <a:ext cx="576" cy="240"/>
                </a:xfrm>
                <a:prstGeom prst="rect">
                  <a:avLst/>
                </a:prstGeom>
                <a:solidFill>
                  <a:schemeClr val="accent5">
                    <a:lumMod val="9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22592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5208" y="1690"/>
                  <a:ext cx="528" cy="250"/>
                </a:xfrm>
                <a:prstGeom prst="rect">
                  <a:avLst/>
                </a:prstGeom>
                <a:solidFill>
                  <a:schemeClr val="accent5">
                    <a:lumMod val="9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kumimoji="1" lang="en-US" altLang="zh-CN">
                      <a:solidFill>
                        <a:schemeClr val="tx1"/>
                      </a:solidFill>
                      <a:ea typeface="楷体_GB2312" pitchFamily="49" charset="-122"/>
                    </a:rPr>
                    <a:t>T = y</a:t>
                  </a:r>
                </a:p>
              </p:txBody>
            </p:sp>
          </p:grpSp>
          <p:grpSp>
            <p:nvGrpSpPr>
              <p:cNvPr id="22581" name="Group 78"/>
              <p:cNvGrpSpPr>
                <a:grpSpLocks/>
              </p:cNvGrpSpPr>
              <p:nvPr/>
            </p:nvGrpSpPr>
            <p:grpSpPr bwMode="auto">
              <a:xfrm>
                <a:off x="4583" y="2213"/>
                <a:ext cx="864" cy="250"/>
                <a:chOff x="4800" y="2218"/>
                <a:chExt cx="864" cy="250"/>
              </a:xfrm>
            </p:grpSpPr>
            <p:sp>
              <p:nvSpPr>
                <p:cNvPr id="22589" name="Rectangle 50"/>
                <p:cNvSpPr>
                  <a:spLocks noChangeArrowheads="1"/>
                </p:cNvSpPr>
                <p:nvPr/>
              </p:nvSpPr>
              <p:spPr bwMode="auto">
                <a:xfrm>
                  <a:off x="4800" y="2223"/>
                  <a:ext cx="864" cy="240"/>
                </a:xfrm>
                <a:prstGeom prst="rect">
                  <a:avLst/>
                </a:prstGeom>
                <a:solidFill>
                  <a:schemeClr val="accent5">
                    <a:lumMod val="9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22590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4908" y="2218"/>
                  <a:ext cx="648" cy="250"/>
                </a:xfrm>
                <a:prstGeom prst="rect">
                  <a:avLst/>
                </a:prstGeom>
                <a:solidFill>
                  <a:schemeClr val="accent5">
                    <a:lumMod val="9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kumimoji="1" lang="en-US" altLang="zh-CN">
                      <a:solidFill>
                        <a:schemeClr val="tx1"/>
                      </a:solidFill>
                      <a:ea typeface="楷体_GB2312" pitchFamily="49" charset="-122"/>
                    </a:rPr>
                    <a:t>print (y)</a:t>
                  </a:r>
                </a:p>
              </p:txBody>
            </p:sp>
          </p:grpSp>
          <p:sp>
            <p:nvSpPr>
              <p:cNvPr id="22582" name="Line 57"/>
              <p:cNvSpPr>
                <a:spLocks noChangeShapeType="1"/>
              </p:cNvSpPr>
              <p:nvPr/>
            </p:nvSpPr>
            <p:spPr bwMode="auto">
              <a:xfrm flipH="1">
                <a:off x="4584" y="1354"/>
                <a:ext cx="255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83" name="Line 58"/>
              <p:cNvSpPr>
                <a:spLocks noChangeShapeType="1"/>
              </p:cNvSpPr>
              <p:nvPr/>
            </p:nvSpPr>
            <p:spPr bwMode="auto">
              <a:xfrm>
                <a:off x="5189" y="1368"/>
                <a:ext cx="239" cy="3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84" name="Line 59"/>
              <p:cNvSpPr>
                <a:spLocks noChangeShapeType="1"/>
              </p:cNvSpPr>
              <p:nvPr/>
            </p:nvSpPr>
            <p:spPr bwMode="auto">
              <a:xfrm>
                <a:off x="4582" y="1922"/>
                <a:ext cx="256" cy="2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85" name="Line 60"/>
              <p:cNvSpPr>
                <a:spLocks noChangeShapeType="1"/>
              </p:cNvSpPr>
              <p:nvPr/>
            </p:nvSpPr>
            <p:spPr bwMode="auto">
              <a:xfrm flipH="1">
                <a:off x="5213" y="1923"/>
                <a:ext cx="214" cy="29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86" name="Text Box 65"/>
              <p:cNvSpPr txBox="1">
                <a:spLocks noChangeArrowheads="1"/>
              </p:cNvSpPr>
              <p:nvPr/>
            </p:nvSpPr>
            <p:spPr bwMode="auto">
              <a:xfrm>
                <a:off x="4339" y="1114"/>
                <a:ext cx="38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kumimoji="1" lang="en-US" altLang="zh-CN" dirty="0">
                    <a:solidFill>
                      <a:srgbClr val="FF5935"/>
                    </a:solidFill>
                    <a:ea typeface="楷体_GB2312" pitchFamily="49" charset="-122"/>
                  </a:rPr>
                  <a:t>10</a:t>
                </a:r>
              </a:p>
            </p:txBody>
          </p:sp>
          <p:sp>
            <p:nvSpPr>
              <p:cNvPr id="22587" name="Text Box 67"/>
              <p:cNvSpPr txBox="1">
                <a:spLocks noChangeArrowheads="1"/>
              </p:cNvSpPr>
              <p:nvPr/>
            </p:nvSpPr>
            <p:spPr bwMode="auto">
              <a:xfrm>
                <a:off x="4902" y="1678"/>
                <a:ext cx="38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kumimoji="1" lang="en-US" altLang="zh-CN">
                    <a:solidFill>
                      <a:srgbClr val="FF5935"/>
                    </a:solidFill>
                    <a:ea typeface="楷体_GB2312" pitchFamily="49" charset="-122"/>
                  </a:rPr>
                  <a:t>12</a:t>
                </a:r>
              </a:p>
            </p:txBody>
          </p:sp>
          <p:sp>
            <p:nvSpPr>
              <p:cNvPr id="22588" name="Text Box 68"/>
              <p:cNvSpPr txBox="1">
                <a:spLocks noChangeArrowheads="1"/>
              </p:cNvSpPr>
              <p:nvPr/>
            </p:nvSpPr>
            <p:spPr bwMode="auto">
              <a:xfrm>
                <a:off x="4357" y="2213"/>
                <a:ext cx="38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kumimoji="1" lang="en-US" altLang="zh-CN">
                    <a:solidFill>
                      <a:srgbClr val="FF5935"/>
                    </a:solidFill>
                    <a:ea typeface="楷体_GB2312" pitchFamily="49" charset="-122"/>
                  </a:rPr>
                  <a:t>13</a:t>
                </a:r>
              </a:p>
            </p:txBody>
          </p:sp>
        </p:grpSp>
      </p:grpSp>
      <p:sp>
        <p:nvSpPr>
          <p:cNvPr id="242757" name="Text Box 69"/>
          <p:cNvSpPr txBox="1">
            <a:spLocks noChangeArrowheads="1"/>
          </p:cNvSpPr>
          <p:nvPr/>
        </p:nvSpPr>
        <p:spPr bwMode="auto">
          <a:xfrm>
            <a:off x="7086600" y="5156200"/>
            <a:ext cx="1600200" cy="14732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u="sng">
                <a:solidFill>
                  <a:schemeClr val="tx1"/>
                </a:solidFill>
                <a:ea typeface="楷体_GB2312" pitchFamily="49" charset="-122"/>
              </a:rPr>
              <a:t>Last Defs</a:t>
            </a:r>
            <a:br>
              <a:rPr kumimoji="1" lang="en-US" altLang="zh-CN" u="sng">
                <a:solidFill>
                  <a:schemeClr val="tx1"/>
                </a:solidFill>
                <a:ea typeface="楷体_GB2312" pitchFamily="49" charset="-122"/>
              </a:rPr>
            </a:br>
            <a:r>
              <a:rPr kumimoji="1" lang="en-US" altLang="zh-CN">
                <a:solidFill>
                  <a:schemeClr val="tx1"/>
                </a:solidFill>
                <a:ea typeface="楷体_GB2312" pitchFamily="49" charset="-122"/>
              </a:rPr>
              <a:t>2, 3</a:t>
            </a:r>
          </a:p>
          <a:p>
            <a:pPr algn="ctr" eaLnBrk="1" hangingPunct="1">
              <a:spcBef>
                <a:spcPct val="50000"/>
              </a:spcBef>
            </a:pPr>
            <a:r>
              <a:rPr kumimoji="1" lang="en-US" altLang="zh-CN" u="sng">
                <a:solidFill>
                  <a:schemeClr val="tx1"/>
                </a:solidFill>
                <a:ea typeface="楷体_GB2312" pitchFamily="49" charset="-122"/>
              </a:rPr>
              <a:t>First Uses</a:t>
            </a:r>
            <a:r>
              <a:rPr kumimoji="1" lang="en-US" altLang="zh-CN">
                <a:solidFill>
                  <a:schemeClr val="tx1"/>
                </a:solidFill>
                <a:ea typeface="楷体_GB2312" pitchFamily="49" charset="-122"/>
              </a:rPr>
              <a:t/>
            </a:r>
            <a:br>
              <a:rPr kumimoji="1" lang="en-US" altLang="zh-CN">
                <a:solidFill>
                  <a:schemeClr val="tx1"/>
                </a:solidFill>
                <a:ea typeface="楷体_GB2312" pitchFamily="49" charset="-122"/>
              </a:rPr>
            </a:br>
            <a:r>
              <a:rPr kumimoji="1" lang="en-US" altLang="zh-CN">
                <a:solidFill>
                  <a:schemeClr val="tx1"/>
                </a:solidFill>
                <a:ea typeface="楷体_GB2312" pitchFamily="49" charset="-122"/>
              </a:rPr>
              <a:t>11, 12</a:t>
            </a:r>
          </a:p>
        </p:txBody>
      </p:sp>
      <p:grpSp>
        <p:nvGrpSpPr>
          <p:cNvPr id="10" name="Group 89"/>
          <p:cNvGrpSpPr>
            <a:grpSpLocks/>
          </p:cNvGrpSpPr>
          <p:nvPr/>
        </p:nvGrpSpPr>
        <p:grpSpPr bwMode="auto">
          <a:xfrm>
            <a:off x="3073400" y="2159000"/>
            <a:ext cx="1212850" cy="3749675"/>
            <a:chOff x="1936" y="906"/>
            <a:chExt cx="764" cy="2362"/>
          </a:xfrm>
        </p:grpSpPr>
        <p:sp>
          <p:nvSpPr>
            <p:cNvPr id="22571" name="AutoShape 70"/>
            <p:cNvSpPr>
              <a:spLocks/>
            </p:cNvSpPr>
            <p:nvPr/>
          </p:nvSpPr>
          <p:spPr bwMode="auto">
            <a:xfrm>
              <a:off x="1936" y="1334"/>
              <a:ext cx="764" cy="269"/>
            </a:xfrm>
            <a:prstGeom prst="borderCallout1">
              <a:avLst>
                <a:gd name="adj1" fmla="val 26764"/>
                <a:gd name="adj2" fmla="val -6282"/>
                <a:gd name="adj3" fmla="val 37546"/>
                <a:gd name="adj4" fmla="val -45028"/>
              </a:avLst>
            </a:prstGeom>
            <a:solidFill>
              <a:schemeClr val="accent5">
                <a:lumMod val="75000"/>
              </a:schemeClr>
            </a:solidFill>
            <a:ln w="19050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/>
                <a:t>callsite</a:t>
              </a:r>
            </a:p>
          </p:txBody>
        </p:sp>
        <p:sp>
          <p:nvSpPr>
            <p:cNvPr id="22572" name="AutoShape 71"/>
            <p:cNvSpPr>
              <a:spLocks/>
            </p:cNvSpPr>
            <p:nvPr/>
          </p:nvSpPr>
          <p:spPr bwMode="auto">
            <a:xfrm>
              <a:off x="1936" y="1762"/>
              <a:ext cx="764" cy="269"/>
            </a:xfrm>
            <a:prstGeom prst="borderCallout1">
              <a:avLst>
                <a:gd name="adj1" fmla="val 26764"/>
                <a:gd name="adj2" fmla="val -6282"/>
                <a:gd name="adj3" fmla="val 21560"/>
                <a:gd name="adj4" fmla="val -46856"/>
              </a:avLst>
            </a:prstGeom>
            <a:solidFill>
              <a:schemeClr val="accent5">
                <a:lumMod val="75000"/>
              </a:schemeClr>
            </a:solidFill>
            <a:ln w="19050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/>
                <a:t>first-use</a:t>
              </a:r>
            </a:p>
          </p:txBody>
        </p:sp>
        <p:sp>
          <p:nvSpPr>
            <p:cNvPr id="22573" name="AutoShape 72"/>
            <p:cNvSpPr>
              <a:spLocks/>
            </p:cNvSpPr>
            <p:nvPr/>
          </p:nvSpPr>
          <p:spPr bwMode="auto">
            <a:xfrm>
              <a:off x="1936" y="2621"/>
              <a:ext cx="764" cy="269"/>
            </a:xfrm>
            <a:prstGeom prst="borderCallout1">
              <a:avLst>
                <a:gd name="adj1" fmla="val 26764"/>
                <a:gd name="adj2" fmla="val -6282"/>
                <a:gd name="adj3" fmla="val 27139"/>
                <a:gd name="adj4" fmla="val -39398"/>
              </a:avLst>
            </a:prstGeom>
            <a:solidFill>
              <a:schemeClr val="accent5">
                <a:lumMod val="75000"/>
              </a:schemeClr>
            </a:solidFill>
            <a:ln w="19050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/>
                <a:t>first-use</a:t>
              </a:r>
            </a:p>
          </p:txBody>
        </p:sp>
        <p:sp>
          <p:nvSpPr>
            <p:cNvPr id="22574" name="AutoShape 73"/>
            <p:cNvSpPr>
              <a:spLocks/>
            </p:cNvSpPr>
            <p:nvPr/>
          </p:nvSpPr>
          <p:spPr bwMode="auto">
            <a:xfrm>
              <a:off x="1936" y="2999"/>
              <a:ext cx="764" cy="269"/>
            </a:xfrm>
            <a:prstGeom prst="borderCallout1">
              <a:avLst>
                <a:gd name="adj1" fmla="val 26764"/>
                <a:gd name="adj2" fmla="val -6282"/>
                <a:gd name="adj3" fmla="val 26764"/>
                <a:gd name="adj4" fmla="val -47773"/>
              </a:avLst>
            </a:prstGeom>
            <a:solidFill>
              <a:schemeClr val="accent5">
                <a:lumMod val="75000"/>
              </a:schemeClr>
            </a:solidFill>
            <a:ln w="19050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/>
                <a:t>last-def</a:t>
              </a:r>
            </a:p>
          </p:txBody>
        </p:sp>
        <p:sp>
          <p:nvSpPr>
            <p:cNvPr id="22575" name="AutoShape 74"/>
            <p:cNvSpPr>
              <a:spLocks/>
            </p:cNvSpPr>
            <p:nvPr/>
          </p:nvSpPr>
          <p:spPr bwMode="auto">
            <a:xfrm>
              <a:off x="1936" y="906"/>
              <a:ext cx="764" cy="269"/>
            </a:xfrm>
            <a:prstGeom prst="borderCallout1">
              <a:avLst>
                <a:gd name="adj1" fmla="val 26764"/>
                <a:gd name="adj2" fmla="val -6282"/>
                <a:gd name="adj3" fmla="val 42750"/>
                <a:gd name="adj4" fmla="val -55366"/>
              </a:avLst>
            </a:prstGeom>
            <a:solidFill>
              <a:schemeClr val="accent5">
                <a:lumMod val="75000"/>
              </a:schemeClr>
            </a:solidFill>
            <a:ln w="19050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/>
                <a:t>last-def</a:t>
              </a:r>
            </a:p>
          </p:txBody>
        </p:sp>
      </p:grpSp>
      <p:grpSp>
        <p:nvGrpSpPr>
          <p:cNvPr id="11" name="Group 92"/>
          <p:cNvGrpSpPr>
            <a:grpSpLocks/>
          </p:cNvGrpSpPr>
          <p:nvPr/>
        </p:nvGrpSpPr>
        <p:grpSpPr bwMode="auto">
          <a:xfrm>
            <a:off x="4421187" y="1589088"/>
            <a:ext cx="1905000" cy="5268912"/>
            <a:chOff x="2736" y="691"/>
            <a:chExt cx="1200" cy="3319"/>
          </a:xfrm>
        </p:grpSpPr>
        <p:grpSp>
          <p:nvGrpSpPr>
            <p:cNvPr id="22549" name="Group 87"/>
            <p:cNvGrpSpPr>
              <a:grpSpLocks/>
            </p:cNvGrpSpPr>
            <p:nvPr/>
          </p:nvGrpSpPr>
          <p:grpSpPr bwMode="auto">
            <a:xfrm>
              <a:off x="2736" y="778"/>
              <a:ext cx="1200" cy="1786"/>
              <a:chOff x="2736" y="778"/>
              <a:chExt cx="1200" cy="1786"/>
            </a:xfrm>
          </p:grpSpPr>
          <p:grpSp>
            <p:nvGrpSpPr>
              <p:cNvPr id="22551" name="Group 81"/>
              <p:cNvGrpSpPr>
                <a:grpSpLocks/>
              </p:cNvGrpSpPr>
              <p:nvPr/>
            </p:nvGrpSpPr>
            <p:grpSpPr bwMode="auto">
              <a:xfrm>
                <a:off x="2934" y="778"/>
                <a:ext cx="576" cy="250"/>
                <a:chOff x="2928" y="778"/>
                <a:chExt cx="576" cy="250"/>
              </a:xfrm>
            </p:grpSpPr>
            <p:sp>
              <p:nvSpPr>
                <p:cNvPr id="22569" name="Rectangle 29"/>
                <p:cNvSpPr>
                  <a:spLocks noChangeArrowheads="1"/>
                </p:cNvSpPr>
                <p:nvPr/>
              </p:nvSpPr>
              <p:spPr bwMode="auto">
                <a:xfrm>
                  <a:off x="2928" y="783"/>
                  <a:ext cx="576" cy="240"/>
                </a:xfrm>
                <a:prstGeom prst="rect">
                  <a:avLst/>
                </a:prstGeom>
                <a:solidFill>
                  <a:schemeClr val="accent5">
                    <a:lumMod val="9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22570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2957" y="778"/>
                  <a:ext cx="518" cy="250"/>
                </a:xfrm>
                <a:prstGeom prst="rect">
                  <a:avLst/>
                </a:prstGeom>
                <a:solidFill>
                  <a:schemeClr val="accent5">
                    <a:lumMod val="9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kumimoji="1" lang="en-US" altLang="zh-CN">
                      <a:solidFill>
                        <a:schemeClr val="tx1"/>
                      </a:solidFill>
                      <a:ea typeface="楷体_GB2312" pitchFamily="49" charset="-122"/>
                    </a:rPr>
                    <a:t>x = 5</a:t>
                  </a:r>
                </a:p>
              </p:txBody>
            </p:sp>
          </p:grpSp>
          <p:grpSp>
            <p:nvGrpSpPr>
              <p:cNvPr id="22552" name="Group 82"/>
              <p:cNvGrpSpPr>
                <a:grpSpLocks/>
              </p:cNvGrpSpPr>
              <p:nvPr/>
            </p:nvGrpSpPr>
            <p:grpSpPr bwMode="auto">
              <a:xfrm>
                <a:off x="2935" y="1306"/>
                <a:ext cx="576" cy="250"/>
                <a:chOff x="2941" y="1306"/>
                <a:chExt cx="576" cy="250"/>
              </a:xfrm>
            </p:grpSpPr>
            <p:sp>
              <p:nvSpPr>
                <p:cNvPr id="22567" name="Rectangle 32"/>
                <p:cNvSpPr>
                  <a:spLocks noChangeArrowheads="1"/>
                </p:cNvSpPr>
                <p:nvPr/>
              </p:nvSpPr>
              <p:spPr bwMode="auto">
                <a:xfrm>
                  <a:off x="2941" y="1311"/>
                  <a:ext cx="576" cy="240"/>
                </a:xfrm>
                <a:prstGeom prst="rect">
                  <a:avLst/>
                </a:prstGeom>
                <a:solidFill>
                  <a:schemeClr val="accent5">
                    <a:lumMod val="9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22568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2952" y="1306"/>
                  <a:ext cx="555" cy="250"/>
                </a:xfrm>
                <a:prstGeom prst="rect">
                  <a:avLst/>
                </a:prstGeom>
                <a:solidFill>
                  <a:schemeClr val="accent5">
                    <a:lumMod val="9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kumimoji="1" lang="en-US" altLang="zh-CN">
                      <a:solidFill>
                        <a:schemeClr val="tx1"/>
                      </a:solidFill>
                      <a:ea typeface="楷体_GB2312" pitchFamily="49" charset="-122"/>
                    </a:rPr>
                    <a:t>x = 4</a:t>
                  </a:r>
                </a:p>
              </p:txBody>
            </p:sp>
          </p:grpSp>
          <p:grpSp>
            <p:nvGrpSpPr>
              <p:cNvPr id="22553" name="Group 83"/>
              <p:cNvGrpSpPr>
                <a:grpSpLocks/>
              </p:cNvGrpSpPr>
              <p:nvPr/>
            </p:nvGrpSpPr>
            <p:grpSpPr bwMode="auto">
              <a:xfrm>
                <a:off x="3360" y="1810"/>
                <a:ext cx="576" cy="250"/>
                <a:chOff x="3360" y="1920"/>
                <a:chExt cx="576" cy="250"/>
              </a:xfrm>
            </p:grpSpPr>
            <p:sp>
              <p:nvSpPr>
                <p:cNvPr id="22565" name="Rectangle 35"/>
                <p:cNvSpPr>
                  <a:spLocks noChangeArrowheads="1"/>
                </p:cNvSpPr>
                <p:nvPr/>
              </p:nvSpPr>
              <p:spPr bwMode="auto">
                <a:xfrm>
                  <a:off x="3360" y="1925"/>
                  <a:ext cx="576" cy="240"/>
                </a:xfrm>
                <a:prstGeom prst="rect">
                  <a:avLst/>
                </a:prstGeom>
                <a:solidFill>
                  <a:schemeClr val="accent5">
                    <a:lumMod val="9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22566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3393" y="1920"/>
                  <a:ext cx="511" cy="250"/>
                </a:xfrm>
                <a:prstGeom prst="rect">
                  <a:avLst/>
                </a:prstGeom>
                <a:solidFill>
                  <a:schemeClr val="accent5">
                    <a:lumMod val="9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kumimoji="1" lang="en-US" altLang="zh-CN">
                      <a:solidFill>
                        <a:schemeClr val="tx1"/>
                      </a:solidFill>
                      <a:ea typeface="楷体_GB2312" pitchFamily="49" charset="-122"/>
                    </a:rPr>
                    <a:t>x = 3</a:t>
                  </a:r>
                </a:p>
              </p:txBody>
            </p:sp>
          </p:grpSp>
          <p:grpSp>
            <p:nvGrpSpPr>
              <p:cNvPr id="22554" name="Group 84"/>
              <p:cNvGrpSpPr>
                <a:grpSpLocks/>
              </p:cNvGrpSpPr>
              <p:nvPr/>
            </p:nvGrpSpPr>
            <p:grpSpPr bwMode="auto">
              <a:xfrm>
                <a:off x="2934" y="2314"/>
                <a:ext cx="576" cy="250"/>
                <a:chOff x="2928" y="2314"/>
                <a:chExt cx="576" cy="250"/>
              </a:xfrm>
            </p:grpSpPr>
            <p:sp>
              <p:nvSpPr>
                <p:cNvPr id="22563" name="Rectangle 38"/>
                <p:cNvSpPr>
                  <a:spLocks noChangeArrowheads="1"/>
                </p:cNvSpPr>
                <p:nvPr/>
              </p:nvSpPr>
              <p:spPr bwMode="auto">
                <a:xfrm>
                  <a:off x="2928" y="2319"/>
                  <a:ext cx="576" cy="240"/>
                </a:xfrm>
                <a:prstGeom prst="rect">
                  <a:avLst/>
                </a:prstGeom>
                <a:solidFill>
                  <a:schemeClr val="accent5">
                    <a:lumMod val="9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22564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3000" y="2314"/>
                  <a:ext cx="432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kumimoji="1" lang="en-US" altLang="zh-CN">
                      <a:solidFill>
                        <a:schemeClr val="tx1"/>
                      </a:solidFill>
                      <a:ea typeface="楷体_GB2312" pitchFamily="49" charset="-122"/>
                    </a:rPr>
                    <a:t>B (x)</a:t>
                  </a:r>
                </a:p>
              </p:txBody>
            </p:sp>
          </p:grpSp>
          <p:sp>
            <p:nvSpPr>
              <p:cNvPr id="22555" name="Line 52"/>
              <p:cNvSpPr>
                <a:spLocks noChangeShapeType="1"/>
              </p:cNvSpPr>
              <p:nvPr/>
            </p:nvSpPr>
            <p:spPr bwMode="auto">
              <a:xfrm>
                <a:off x="3222" y="101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6" name="Line 53"/>
              <p:cNvSpPr>
                <a:spLocks noChangeShapeType="1"/>
              </p:cNvSpPr>
              <p:nvPr/>
            </p:nvSpPr>
            <p:spPr bwMode="auto">
              <a:xfrm>
                <a:off x="3408" y="1546"/>
                <a:ext cx="216" cy="2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7" name="Line 54"/>
              <p:cNvSpPr>
                <a:spLocks noChangeShapeType="1"/>
              </p:cNvSpPr>
              <p:nvPr/>
            </p:nvSpPr>
            <p:spPr bwMode="auto">
              <a:xfrm>
                <a:off x="3222" y="1546"/>
                <a:ext cx="0" cy="7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8" name="Line 55"/>
              <p:cNvSpPr>
                <a:spLocks noChangeShapeType="1"/>
              </p:cNvSpPr>
              <p:nvPr/>
            </p:nvSpPr>
            <p:spPr bwMode="auto">
              <a:xfrm flipH="1">
                <a:off x="3360" y="2054"/>
                <a:ext cx="305" cy="2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9" name="Text Box 61"/>
              <p:cNvSpPr txBox="1">
                <a:spLocks noChangeArrowheads="1"/>
              </p:cNvSpPr>
              <p:nvPr/>
            </p:nvSpPr>
            <p:spPr bwMode="auto">
              <a:xfrm>
                <a:off x="2736" y="778"/>
                <a:ext cx="14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kumimoji="1" lang="en-US" altLang="zh-CN" dirty="0">
                    <a:solidFill>
                      <a:srgbClr val="FF5935"/>
                    </a:solidFill>
                    <a:ea typeface="楷体_GB2312" pitchFamily="49" charset="-122"/>
                  </a:rPr>
                  <a:t>1</a:t>
                </a:r>
              </a:p>
            </p:txBody>
          </p:sp>
          <p:sp>
            <p:nvSpPr>
              <p:cNvPr id="22560" name="Text Box 62"/>
              <p:cNvSpPr txBox="1">
                <a:spLocks noChangeArrowheads="1"/>
              </p:cNvSpPr>
              <p:nvPr/>
            </p:nvSpPr>
            <p:spPr bwMode="auto">
              <a:xfrm>
                <a:off x="2736" y="1306"/>
                <a:ext cx="19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kumimoji="1" lang="en-US" altLang="zh-CN">
                    <a:solidFill>
                      <a:srgbClr val="FF5935"/>
                    </a:solidFill>
                    <a:ea typeface="楷体_GB2312" pitchFamily="49" charset="-122"/>
                  </a:rPr>
                  <a:t>2</a:t>
                </a:r>
              </a:p>
            </p:txBody>
          </p:sp>
          <p:sp>
            <p:nvSpPr>
              <p:cNvPr id="22561" name="Text Box 63"/>
              <p:cNvSpPr txBox="1">
                <a:spLocks noChangeArrowheads="1"/>
              </p:cNvSpPr>
              <p:nvPr/>
            </p:nvSpPr>
            <p:spPr bwMode="auto">
              <a:xfrm>
                <a:off x="3195" y="1808"/>
                <a:ext cx="14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kumimoji="1" lang="en-US" altLang="zh-CN">
                    <a:solidFill>
                      <a:srgbClr val="FF5935"/>
                    </a:solidFill>
                    <a:ea typeface="楷体_GB2312" pitchFamily="49" charset="-122"/>
                  </a:rPr>
                  <a:t>3</a:t>
                </a:r>
              </a:p>
            </p:txBody>
          </p:sp>
          <p:sp>
            <p:nvSpPr>
              <p:cNvPr id="22562" name="Text Box 64"/>
              <p:cNvSpPr txBox="1">
                <a:spLocks noChangeArrowheads="1"/>
              </p:cNvSpPr>
              <p:nvPr/>
            </p:nvSpPr>
            <p:spPr bwMode="auto">
              <a:xfrm>
                <a:off x="2736" y="2314"/>
                <a:ext cx="19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kumimoji="1" lang="en-US" altLang="zh-CN">
                    <a:solidFill>
                      <a:srgbClr val="FF5935"/>
                    </a:solidFill>
                    <a:ea typeface="楷体_GB2312" pitchFamily="49" charset="-122"/>
                  </a:rPr>
                  <a:t>4</a:t>
                </a:r>
              </a:p>
            </p:txBody>
          </p:sp>
        </p:grpSp>
        <p:sp>
          <p:nvSpPr>
            <p:cNvPr id="22550" name="Line 91"/>
            <p:cNvSpPr>
              <a:spLocks noChangeShapeType="1"/>
            </p:cNvSpPr>
            <p:nvPr/>
          </p:nvSpPr>
          <p:spPr bwMode="auto">
            <a:xfrm>
              <a:off x="2757" y="691"/>
              <a:ext cx="0" cy="331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676400" y="1447800"/>
            <a:ext cx="1640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25000"/>
                  </a:schemeClr>
                </a:solidFill>
              </a:rPr>
              <a:t>Example 1</a:t>
            </a:r>
            <a:endParaRPr lang="en-US" sz="24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675007" y="1447800"/>
            <a:ext cx="1640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25000"/>
                  </a:schemeClr>
                </a:solidFill>
              </a:rPr>
              <a:t>Example 2</a:t>
            </a:r>
            <a:endParaRPr lang="en-US" sz="2400" dirty="0">
              <a:solidFill>
                <a:schemeClr val="accent5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11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2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42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744" grpId="0" animBg="1"/>
      <p:bldP spid="242757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Coupling Data Flow Notes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dirty="0" smtClean="0"/>
              <a:t>Only variables that are </a:t>
            </a:r>
            <a:r>
              <a:rPr lang="en-US" altLang="en-US" sz="2800" i="1" dirty="0" smtClean="0">
                <a:solidFill>
                  <a:srgbClr val="FF5935"/>
                </a:solidFill>
              </a:rPr>
              <a:t>used</a:t>
            </a:r>
            <a:r>
              <a:rPr lang="en-US" altLang="en-US" sz="2800" dirty="0" smtClean="0">
                <a:solidFill>
                  <a:schemeClr val="tx2"/>
                </a:solidFill>
              </a:rPr>
              <a:t> or </a:t>
            </a:r>
            <a:r>
              <a:rPr lang="en-US" altLang="en-US" i="1" dirty="0">
                <a:solidFill>
                  <a:srgbClr val="FF5935"/>
                </a:solidFill>
              </a:rPr>
              <a:t>defined</a:t>
            </a:r>
            <a:r>
              <a:rPr lang="en-US" altLang="en-US" sz="2800" dirty="0" smtClean="0"/>
              <a:t> in the </a:t>
            </a:r>
            <a:r>
              <a:rPr lang="en-US" altLang="en-US" sz="2800" dirty="0" err="1" smtClean="0"/>
              <a:t>callee</a:t>
            </a:r>
            <a:endParaRPr lang="en-US" altLang="en-US" sz="2800" dirty="0" smtClean="0"/>
          </a:p>
          <a:p>
            <a:pPr lvl="1"/>
            <a:endParaRPr lang="en-US" altLang="en-US" dirty="0" smtClean="0"/>
          </a:p>
        </p:txBody>
      </p:sp>
      <p:sp>
        <p:nvSpPr>
          <p:cNvPr id="259076" name="Rectangle 4"/>
          <p:cNvSpPr>
            <a:spLocks noChangeArrowheads="1"/>
          </p:cNvSpPr>
          <p:nvPr/>
        </p:nvSpPr>
        <p:spPr bwMode="auto">
          <a:xfrm>
            <a:off x="885825" y="2690813"/>
            <a:ext cx="7953375" cy="386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6858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800" u="sng" dirty="0">
                <a:solidFill>
                  <a:srgbClr val="FF5935"/>
                </a:solidFill>
              </a:rPr>
              <a:t>Implicit initializations</a:t>
            </a:r>
            <a:r>
              <a:rPr lang="en-US" altLang="en-US" sz="2800" dirty="0">
                <a:solidFill>
                  <a:srgbClr val="FF5935"/>
                </a:solidFill>
              </a:rPr>
              <a:t> </a:t>
            </a:r>
            <a:r>
              <a:rPr lang="en-US" altLang="en-US" sz="2800" dirty="0">
                <a:solidFill>
                  <a:schemeClr val="tx1"/>
                </a:solidFill>
              </a:rPr>
              <a:t>of class and global variables</a:t>
            </a:r>
          </a:p>
          <a:p>
            <a:pPr lvl="1" algn="l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</a:pPr>
            <a:endParaRPr lang="en-US" altLang="en-US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800" u="sng" dirty="0">
                <a:solidFill>
                  <a:srgbClr val="FF5935"/>
                </a:solidFill>
              </a:rPr>
              <a:t>Transitive</a:t>
            </a:r>
            <a:r>
              <a:rPr lang="en-US" altLang="en-US" sz="2800" dirty="0">
                <a:solidFill>
                  <a:schemeClr val="tx1"/>
                </a:solidFill>
              </a:rPr>
              <a:t> DU-pairs are too expensive to handle</a:t>
            </a:r>
          </a:p>
          <a:p>
            <a:pPr lvl="1" algn="l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</a:pPr>
            <a:r>
              <a:rPr lang="en-US" altLang="en-US" dirty="0">
                <a:solidFill>
                  <a:schemeClr val="tx1"/>
                </a:solidFill>
              </a:rPr>
              <a:t>A calls B, B calls C, and there is a variable defined in A and used in C</a:t>
            </a:r>
          </a:p>
          <a:p>
            <a:pPr lvl="1" algn="l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</a:pPr>
            <a:endParaRPr lang="en-US" altLang="en-US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800" u="sng" dirty="0">
                <a:solidFill>
                  <a:srgbClr val="FF5935"/>
                </a:solidFill>
              </a:rPr>
              <a:t>Arrays</a:t>
            </a:r>
            <a:r>
              <a:rPr lang="en-US" altLang="en-US" sz="2800" dirty="0" smtClean="0">
                <a:solidFill>
                  <a:schemeClr val="tx1"/>
                </a:solidFill>
              </a:rPr>
              <a:t>: </a:t>
            </a:r>
            <a:r>
              <a:rPr lang="en-US" altLang="en-US" sz="2800" dirty="0">
                <a:solidFill>
                  <a:schemeClr val="tx1"/>
                </a:solidFill>
              </a:rPr>
              <a:t>a reference to one element is considered to be a reference to all elements</a:t>
            </a:r>
          </a:p>
        </p:txBody>
      </p:sp>
    </p:spTree>
    <p:extLst>
      <p:ext uri="{BB962C8B-B14F-4D97-AF65-F5344CB8AC3E}">
        <p14:creationId xmlns:p14="http://schemas.microsoft.com/office/powerpoint/2010/main" val="1518491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Inheritance, Polymorphism &amp; Dynamic Binding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Additional </a:t>
            </a:r>
            <a:r>
              <a:rPr lang="en-US" altLang="en-US" i="1" dirty="0" smtClean="0">
                <a:solidFill>
                  <a:srgbClr val="FF5935"/>
                </a:solidFill>
              </a:rPr>
              <a:t>control</a:t>
            </a:r>
            <a:r>
              <a:rPr lang="en-US" altLang="en-US" dirty="0" smtClean="0">
                <a:solidFill>
                  <a:schemeClr val="tx2"/>
                </a:solidFill>
              </a:rPr>
              <a:t> and </a:t>
            </a:r>
            <a:r>
              <a:rPr lang="en-US" altLang="en-US" i="1" dirty="0" smtClean="0">
                <a:solidFill>
                  <a:srgbClr val="FF5935"/>
                </a:solidFill>
              </a:rPr>
              <a:t>data </a:t>
            </a:r>
            <a:r>
              <a:rPr lang="en-US" altLang="en-US" i="1" dirty="0">
                <a:solidFill>
                  <a:srgbClr val="FF5935"/>
                </a:solidFill>
              </a:rPr>
              <a:t>connections </a:t>
            </a:r>
            <a:r>
              <a:rPr lang="en-US" altLang="en-US" dirty="0" smtClean="0"/>
              <a:t>make data flow analysis more complex</a:t>
            </a:r>
          </a:p>
        </p:txBody>
      </p:sp>
      <p:sp>
        <p:nvSpPr>
          <p:cNvPr id="238596" name="Rectangle 4"/>
          <p:cNvSpPr>
            <a:spLocks noChangeArrowheads="1"/>
          </p:cNvSpPr>
          <p:nvPr/>
        </p:nvSpPr>
        <p:spPr bwMode="auto">
          <a:xfrm>
            <a:off x="986518" y="2709862"/>
            <a:ext cx="8386082" cy="369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6858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8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400" dirty="0">
                <a:solidFill>
                  <a:schemeClr val="tx1"/>
                </a:solidFill>
              </a:rPr>
              <a:t>The defining and using units may be in </a:t>
            </a:r>
            <a:r>
              <a:rPr lang="en-US" altLang="en-US" sz="2400" i="1" dirty="0">
                <a:solidFill>
                  <a:srgbClr val="FF5935"/>
                </a:solidFill>
              </a:rPr>
              <a:t>different call hierarchies</a:t>
            </a:r>
          </a:p>
          <a:p>
            <a:pPr lvl="1" algn="l">
              <a:lnSpc>
                <a:spcPct val="80000"/>
              </a:lnSpc>
              <a:spcBef>
                <a:spcPct val="30000"/>
              </a:spcBef>
              <a:buSzPct val="100000"/>
              <a:buFontTx/>
              <a:buChar char="–"/>
            </a:pPr>
            <a:endParaRPr lang="en-US" altLang="en-US" sz="1800" u="sng" dirty="0">
              <a:solidFill>
                <a:schemeClr val="tx1"/>
              </a:solidFill>
            </a:endParaRPr>
          </a:p>
          <a:p>
            <a:pPr algn="l">
              <a:lnSpc>
                <a:spcPct val="8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400" dirty="0">
                <a:solidFill>
                  <a:schemeClr val="tx1"/>
                </a:solidFill>
              </a:rPr>
              <a:t>When inheritance hierarchies are used, a </a:t>
            </a:r>
            <a:r>
              <a:rPr lang="en-US" altLang="en-US" sz="2400" dirty="0" err="1">
                <a:solidFill>
                  <a:schemeClr val="tx1"/>
                </a:solidFill>
              </a:rPr>
              <a:t>def</a:t>
            </a:r>
            <a:r>
              <a:rPr lang="en-US" altLang="en-US" sz="2400" dirty="0">
                <a:solidFill>
                  <a:schemeClr val="tx1"/>
                </a:solidFill>
              </a:rPr>
              <a:t> in one unit could reach uses in </a:t>
            </a:r>
            <a:r>
              <a:rPr lang="en-US" altLang="en-US" sz="2400" i="1" dirty="0">
                <a:solidFill>
                  <a:srgbClr val="FF5935"/>
                </a:solidFill>
              </a:rPr>
              <a:t>any class </a:t>
            </a:r>
            <a:r>
              <a:rPr lang="en-US" altLang="en-US" sz="2400" dirty="0">
                <a:solidFill>
                  <a:schemeClr val="tx1"/>
                </a:solidFill>
              </a:rPr>
              <a:t>in the inheritance hierarchy</a:t>
            </a:r>
          </a:p>
          <a:p>
            <a:pPr lvl="1" algn="l">
              <a:lnSpc>
                <a:spcPct val="80000"/>
              </a:lnSpc>
              <a:spcBef>
                <a:spcPct val="30000"/>
              </a:spcBef>
              <a:buSzPct val="100000"/>
              <a:buFontTx/>
              <a:buChar char="–"/>
            </a:pPr>
            <a:endParaRPr lang="en-US" altLang="en-US" sz="1800" dirty="0">
              <a:solidFill>
                <a:schemeClr val="tx1"/>
              </a:solidFill>
            </a:endParaRPr>
          </a:p>
          <a:p>
            <a:pPr algn="l">
              <a:lnSpc>
                <a:spcPct val="8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400" dirty="0">
                <a:solidFill>
                  <a:schemeClr val="tx1"/>
                </a:solidFill>
              </a:rPr>
              <a:t>With </a:t>
            </a:r>
            <a:r>
              <a:rPr lang="en-US" altLang="en-US" sz="2400" i="1" dirty="0">
                <a:solidFill>
                  <a:srgbClr val="FF5935"/>
                </a:solidFill>
              </a:rPr>
              <a:t>dynamic binding</a:t>
            </a:r>
            <a:r>
              <a:rPr lang="en-US" altLang="en-US" sz="2400" dirty="0">
                <a:solidFill>
                  <a:schemeClr val="tx1"/>
                </a:solidFill>
              </a:rPr>
              <a:t>, the same location can reach different uses depending on the current type of the using object</a:t>
            </a:r>
          </a:p>
          <a:p>
            <a:pPr lvl="1" algn="l">
              <a:lnSpc>
                <a:spcPct val="80000"/>
              </a:lnSpc>
              <a:spcBef>
                <a:spcPct val="30000"/>
              </a:spcBef>
              <a:buSzPct val="100000"/>
              <a:buFontTx/>
              <a:buChar char="–"/>
            </a:pPr>
            <a:endParaRPr lang="en-US" altLang="en-US" sz="1800" dirty="0">
              <a:solidFill>
                <a:schemeClr val="tx1"/>
              </a:solidFill>
            </a:endParaRPr>
          </a:p>
          <a:p>
            <a:pPr algn="l">
              <a:lnSpc>
                <a:spcPct val="8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400" dirty="0">
                <a:solidFill>
                  <a:schemeClr val="tx1"/>
                </a:solidFill>
              </a:rPr>
              <a:t>The same location can have different definitions or uses at different points in the </a:t>
            </a:r>
            <a:r>
              <a:rPr lang="en-US" altLang="en-US" sz="2400" dirty="0" smtClean="0">
                <a:solidFill>
                  <a:schemeClr val="tx1"/>
                </a:solidFill>
              </a:rPr>
              <a:t>execution!</a:t>
            </a:r>
            <a:endParaRPr lang="en-US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5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Additional Definitions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200" u="sng" dirty="0" smtClean="0">
                <a:solidFill>
                  <a:srgbClr val="FF5935"/>
                </a:solidFill>
              </a:rPr>
              <a:t>Inheritance</a:t>
            </a:r>
            <a:r>
              <a:rPr lang="en-US" altLang="en-US" sz="2200" dirty="0" smtClean="0"/>
              <a:t>: If class </a:t>
            </a:r>
            <a:r>
              <a:rPr lang="en-US" altLang="en-US" sz="2200" dirty="0" smtClean="0">
                <a:solidFill>
                  <a:schemeClr val="tx2"/>
                </a:solidFill>
              </a:rPr>
              <a:t>B</a:t>
            </a:r>
            <a:r>
              <a:rPr lang="en-US" altLang="en-US" sz="2200" dirty="0" smtClean="0"/>
              <a:t> </a:t>
            </a:r>
            <a:r>
              <a:rPr lang="en-US" altLang="en-US" sz="2200" i="1" dirty="0" smtClean="0"/>
              <a:t>inherits</a:t>
            </a:r>
            <a:r>
              <a:rPr lang="en-US" altLang="en-US" sz="2200" dirty="0" smtClean="0"/>
              <a:t> from class </a:t>
            </a:r>
            <a:r>
              <a:rPr lang="en-US" altLang="en-US" sz="2200" dirty="0" smtClean="0">
                <a:solidFill>
                  <a:schemeClr val="tx2"/>
                </a:solidFill>
              </a:rPr>
              <a:t>A</a:t>
            </a:r>
            <a:r>
              <a:rPr lang="en-US" altLang="en-US" sz="2200" dirty="0" smtClean="0"/>
              <a:t>, then all variables and methods in </a:t>
            </a:r>
            <a:r>
              <a:rPr lang="en-US" altLang="en-US" sz="2200" dirty="0" smtClean="0">
                <a:solidFill>
                  <a:schemeClr val="tx2"/>
                </a:solidFill>
              </a:rPr>
              <a:t>A</a:t>
            </a:r>
            <a:r>
              <a:rPr lang="en-US" altLang="en-US" sz="2200" dirty="0" smtClean="0"/>
              <a:t> are implicitly in </a:t>
            </a:r>
            <a:r>
              <a:rPr lang="en-US" altLang="en-US" sz="2200" dirty="0" smtClean="0">
                <a:solidFill>
                  <a:schemeClr val="tx2"/>
                </a:solidFill>
              </a:rPr>
              <a:t>B</a:t>
            </a:r>
            <a:r>
              <a:rPr lang="en-US" altLang="en-US" sz="2200" dirty="0" smtClean="0"/>
              <a:t>, and </a:t>
            </a:r>
            <a:r>
              <a:rPr lang="en-US" altLang="en-US" sz="2200" dirty="0" smtClean="0">
                <a:solidFill>
                  <a:schemeClr val="tx2"/>
                </a:solidFill>
              </a:rPr>
              <a:t>B</a:t>
            </a:r>
            <a:r>
              <a:rPr lang="en-US" altLang="en-US" sz="2200" dirty="0" smtClean="0"/>
              <a:t> can add more</a:t>
            </a:r>
          </a:p>
          <a:p>
            <a:pPr lvl="1"/>
            <a:r>
              <a:rPr lang="en-US" altLang="en-US" sz="2000" dirty="0" smtClean="0"/>
              <a:t>A is the </a:t>
            </a:r>
            <a:r>
              <a:rPr lang="en-US" altLang="en-US" sz="2000" i="1" dirty="0" smtClean="0"/>
              <a:t>parent</a:t>
            </a:r>
            <a:r>
              <a:rPr lang="en-US" altLang="en-US" sz="2000" dirty="0" smtClean="0"/>
              <a:t> or </a:t>
            </a:r>
            <a:r>
              <a:rPr lang="en-US" altLang="en-US" sz="2000" i="1" dirty="0" smtClean="0"/>
              <a:t>ancestor</a:t>
            </a:r>
          </a:p>
          <a:p>
            <a:pPr lvl="1"/>
            <a:r>
              <a:rPr lang="en-US" altLang="en-US" sz="2000" dirty="0" smtClean="0"/>
              <a:t>B is the </a:t>
            </a:r>
            <a:r>
              <a:rPr lang="en-US" altLang="en-US" sz="2000" i="1" dirty="0" smtClean="0"/>
              <a:t>child</a:t>
            </a:r>
            <a:r>
              <a:rPr lang="en-US" altLang="en-US" sz="2000" dirty="0" smtClean="0"/>
              <a:t> or </a:t>
            </a:r>
            <a:r>
              <a:rPr lang="en-US" altLang="en-US" sz="2000" i="1" dirty="0" smtClean="0"/>
              <a:t>descendent</a:t>
            </a:r>
          </a:p>
          <a:p>
            <a:r>
              <a:rPr lang="en-US" altLang="en-US" sz="2200" dirty="0" smtClean="0"/>
              <a:t>An object reference </a:t>
            </a:r>
            <a:r>
              <a:rPr lang="en-US" altLang="en-US" sz="2200" i="1" u="sng" dirty="0" err="1" smtClean="0"/>
              <a:t>obj</a:t>
            </a:r>
            <a:r>
              <a:rPr lang="en-US" altLang="en-US" sz="2200" dirty="0" smtClean="0"/>
              <a:t> that is declared to be of type </a:t>
            </a:r>
            <a:r>
              <a:rPr lang="en-US" altLang="en-US" sz="2200" i="1" dirty="0" smtClean="0"/>
              <a:t>A</a:t>
            </a:r>
            <a:r>
              <a:rPr lang="en-US" altLang="en-US" sz="2200" dirty="0" smtClean="0"/>
              <a:t> can be assigned an object of either type </a:t>
            </a:r>
            <a:r>
              <a:rPr lang="en-US" altLang="en-US" sz="2200" i="1" dirty="0" smtClean="0"/>
              <a:t>A</a:t>
            </a:r>
            <a:r>
              <a:rPr lang="en-US" altLang="en-US" sz="2200" dirty="0" smtClean="0"/>
              <a:t>, </a:t>
            </a:r>
            <a:r>
              <a:rPr lang="en-US" altLang="en-US" sz="2200" i="1" dirty="0" smtClean="0"/>
              <a:t>B</a:t>
            </a:r>
            <a:r>
              <a:rPr lang="en-US" altLang="en-US" sz="2200" dirty="0" smtClean="0"/>
              <a:t>, or any of </a:t>
            </a:r>
            <a:r>
              <a:rPr lang="en-US" altLang="en-US" sz="2200" i="1" dirty="0" smtClean="0"/>
              <a:t>B</a:t>
            </a:r>
            <a:r>
              <a:rPr lang="en-US" altLang="en-US" sz="2200" dirty="0" smtClean="0"/>
              <a:t>’s </a:t>
            </a:r>
            <a:r>
              <a:rPr lang="en-US" altLang="en-US" sz="2200" dirty="0" err="1" smtClean="0"/>
              <a:t>descendents</a:t>
            </a:r>
            <a:endParaRPr lang="en-US" altLang="en-US" sz="2200" dirty="0" smtClean="0"/>
          </a:p>
          <a:p>
            <a:pPr lvl="1"/>
            <a:r>
              <a:rPr lang="en-US" altLang="en-US" sz="2000" u="sng" dirty="0" smtClean="0">
                <a:solidFill>
                  <a:srgbClr val="FF5935"/>
                </a:solidFill>
              </a:rPr>
              <a:t>Declared type</a:t>
            </a:r>
            <a:r>
              <a:rPr lang="en-US" altLang="en-US" sz="2000" dirty="0" smtClean="0"/>
              <a:t>: The type used in the declaration:  </a:t>
            </a:r>
            <a:r>
              <a:rPr lang="en-US" altLang="en-US" sz="2000" i="1" dirty="0" smtClean="0">
                <a:latin typeface="Helvetica" charset="0"/>
              </a:rPr>
              <a:t>A </a:t>
            </a:r>
            <a:r>
              <a:rPr lang="en-US" altLang="en-US" sz="2000" i="1" dirty="0" err="1" smtClean="0">
                <a:latin typeface="Helvetica" charset="0"/>
              </a:rPr>
              <a:t>obj</a:t>
            </a:r>
            <a:r>
              <a:rPr lang="en-US" altLang="en-US" sz="2000" i="1" dirty="0" smtClean="0">
                <a:latin typeface="Helvetica" charset="0"/>
              </a:rPr>
              <a:t>;</a:t>
            </a:r>
          </a:p>
          <a:p>
            <a:pPr lvl="1"/>
            <a:r>
              <a:rPr lang="en-US" altLang="en-US" sz="2000" u="sng" dirty="0" smtClean="0">
                <a:solidFill>
                  <a:srgbClr val="FF5935"/>
                </a:solidFill>
              </a:rPr>
              <a:t>Actual type</a:t>
            </a:r>
            <a:r>
              <a:rPr lang="en-US" altLang="en-US" sz="2000" dirty="0" smtClean="0"/>
              <a:t>: The type used in the object assignment: </a:t>
            </a:r>
            <a:r>
              <a:rPr lang="en-US" altLang="en-US" sz="2000" i="1" dirty="0" err="1" smtClean="0">
                <a:latin typeface="Helvetica" charset="0"/>
              </a:rPr>
              <a:t>obj</a:t>
            </a:r>
            <a:r>
              <a:rPr lang="en-US" altLang="en-US" sz="2000" i="1" dirty="0" smtClean="0">
                <a:latin typeface="Helvetica" charset="0"/>
              </a:rPr>
              <a:t> = new B();</a:t>
            </a:r>
          </a:p>
          <a:p>
            <a:r>
              <a:rPr lang="en-US" altLang="en-US" sz="2200" u="sng" dirty="0">
                <a:solidFill>
                  <a:srgbClr val="FF5935"/>
                </a:solidFill>
              </a:rPr>
              <a:t>Class (State) Variables</a:t>
            </a:r>
            <a:r>
              <a:rPr lang="en-US" altLang="en-US" sz="2200" dirty="0" smtClean="0"/>
              <a:t>: The variables declared at the class level, often private</a:t>
            </a:r>
          </a:p>
        </p:txBody>
      </p:sp>
    </p:spTree>
    <p:extLst>
      <p:ext uri="{BB962C8B-B14F-4D97-AF65-F5344CB8AC3E}">
        <p14:creationId xmlns:p14="http://schemas.microsoft.com/office/powerpoint/2010/main" val="1100032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Types of Def-Use Pairs</a:t>
            </a:r>
          </a:p>
        </p:txBody>
      </p:sp>
      <p:grpSp>
        <p:nvGrpSpPr>
          <p:cNvPr id="30725" name="Group 85"/>
          <p:cNvGrpSpPr>
            <a:grpSpLocks/>
          </p:cNvGrpSpPr>
          <p:nvPr/>
        </p:nvGrpSpPr>
        <p:grpSpPr bwMode="auto">
          <a:xfrm>
            <a:off x="561975" y="1084262"/>
            <a:ext cx="3087687" cy="2549525"/>
            <a:chOff x="101" y="520"/>
            <a:chExt cx="1945" cy="1606"/>
          </a:xfrm>
          <a:solidFill>
            <a:schemeClr val="accent5">
              <a:lumMod val="75000"/>
            </a:schemeClr>
          </a:solidFill>
        </p:grpSpPr>
        <p:grpSp>
          <p:nvGrpSpPr>
            <p:cNvPr id="30793" name="Group 65"/>
            <p:cNvGrpSpPr>
              <a:grpSpLocks/>
            </p:cNvGrpSpPr>
            <p:nvPr/>
          </p:nvGrpSpPr>
          <p:grpSpPr bwMode="auto">
            <a:xfrm>
              <a:off x="714" y="520"/>
              <a:ext cx="720" cy="1200"/>
              <a:chOff x="288" y="816"/>
              <a:chExt cx="720" cy="1200"/>
            </a:xfrm>
            <a:grpFill/>
          </p:grpSpPr>
          <p:sp>
            <p:nvSpPr>
              <p:cNvPr id="30795" name="Rectangle 4"/>
              <p:cNvSpPr>
                <a:spLocks noChangeArrowheads="1"/>
              </p:cNvSpPr>
              <p:nvPr/>
            </p:nvSpPr>
            <p:spPr bwMode="auto">
              <a:xfrm>
                <a:off x="288" y="816"/>
                <a:ext cx="720" cy="1200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0796" name="Text Box 5"/>
              <p:cNvSpPr txBox="1">
                <a:spLocks noChangeArrowheads="1"/>
              </p:cNvSpPr>
              <p:nvPr/>
            </p:nvSpPr>
            <p:spPr bwMode="auto">
              <a:xfrm>
                <a:off x="480" y="864"/>
                <a:ext cx="33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kumimoji="1" lang="en-US" altLang="zh-CN">
                    <a:solidFill>
                      <a:schemeClr val="tx1"/>
                    </a:solidFill>
                    <a:ea typeface="楷体_GB2312" pitchFamily="49" charset="-122"/>
                  </a:rPr>
                  <a:t>def</a:t>
                </a:r>
              </a:p>
            </p:txBody>
          </p:sp>
          <p:sp>
            <p:nvSpPr>
              <p:cNvPr id="30797" name="Text Box 6"/>
              <p:cNvSpPr txBox="1">
                <a:spLocks noChangeArrowheads="1"/>
              </p:cNvSpPr>
              <p:nvPr/>
            </p:nvSpPr>
            <p:spPr bwMode="auto">
              <a:xfrm>
                <a:off x="456" y="1283"/>
                <a:ext cx="384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kumimoji="1" lang="en-US" altLang="zh-CN">
                    <a:solidFill>
                      <a:schemeClr val="tx1"/>
                    </a:solidFill>
                    <a:ea typeface="楷体_GB2312" pitchFamily="49" charset="-122"/>
                  </a:rPr>
                  <a:t>use</a:t>
                </a:r>
              </a:p>
            </p:txBody>
          </p:sp>
          <p:sp>
            <p:nvSpPr>
              <p:cNvPr id="30798" name="Text Box 7"/>
              <p:cNvSpPr txBox="1">
                <a:spLocks noChangeArrowheads="1"/>
              </p:cNvSpPr>
              <p:nvPr/>
            </p:nvSpPr>
            <p:spPr bwMode="auto">
              <a:xfrm>
                <a:off x="480" y="1766"/>
                <a:ext cx="336" cy="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kumimoji="1" lang="en-US" altLang="zh-CN">
                    <a:solidFill>
                      <a:schemeClr val="tx1"/>
                    </a:solidFill>
                    <a:ea typeface="楷体_GB2312" pitchFamily="49" charset="-122"/>
                  </a:rPr>
                  <a:t>A ()</a:t>
                </a:r>
              </a:p>
            </p:txBody>
          </p:sp>
          <p:sp>
            <p:nvSpPr>
              <p:cNvPr id="30799" name="Line 8"/>
              <p:cNvSpPr>
                <a:spLocks noChangeShapeType="1"/>
              </p:cNvSpPr>
              <p:nvPr/>
            </p:nvSpPr>
            <p:spPr bwMode="auto">
              <a:xfrm>
                <a:off x="648" y="1062"/>
                <a:ext cx="0" cy="288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794" name="Text Box 9"/>
            <p:cNvSpPr txBox="1">
              <a:spLocks noChangeArrowheads="1"/>
            </p:cNvSpPr>
            <p:nvPr/>
          </p:nvSpPr>
          <p:spPr bwMode="auto">
            <a:xfrm>
              <a:off x="101" y="1742"/>
              <a:ext cx="1945" cy="38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  <a:spcBef>
                  <a:spcPct val="30000"/>
                </a:spcBef>
              </a:pPr>
              <a:r>
                <a:rPr kumimoji="1" lang="en-US" altLang="zh-CN" dirty="0">
                  <a:solidFill>
                    <a:schemeClr val="tx1"/>
                  </a:solidFill>
                  <a:ea typeface="楷体_GB2312" pitchFamily="49" charset="-122"/>
                </a:rPr>
                <a:t>intra-procedural data flow</a:t>
              </a:r>
            </a:p>
            <a:p>
              <a:pPr algn="ctr" eaLnBrk="1" hangingPunct="1">
                <a:lnSpc>
                  <a:spcPct val="70000"/>
                </a:lnSpc>
                <a:spcBef>
                  <a:spcPct val="30000"/>
                </a:spcBef>
              </a:pPr>
              <a:r>
                <a:rPr kumimoji="1" lang="en-US" altLang="zh-CN" dirty="0">
                  <a:solidFill>
                    <a:schemeClr val="tx1"/>
                  </a:solidFill>
                  <a:ea typeface="楷体_GB2312" pitchFamily="49" charset="-122"/>
                </a:rPr>
                <a:t>(within the same unit)</a:t>
              </a:r>
            </a:p>
          </p:txBody>
        </p:sp>
      </p:grpSp>
      <p:grpSp>
        <p:nvGrpSpPr>
          <p:cNvPr id="4" name="Group 86"/>
          <p:cNvGrpSpPr>
            <a:grpSpLocks/>
          </p:cNvGrpSpPr>
          <p:nvPr/>
        </p:nvGrpSpPr>
        <p:grpSpPr bwMode="auto">
          <a:xfrm>
            <a:off x="742950" y="3797300"/>
            <a:ext cx="2819400" cy="3060700"/>
            <a:chOff x="215" y="2229"/>
            <a:chExt cx="1776" cy="1928"/>
          </a:xfrm>
        </p:grpSpPr>
        <p:grpSp>
          <p:nvGrpSpPr>
            <p:cNvPr id="30775" name="Group 79"/>
            <p:cNvGrpSpPr>
              <a:grpSpLocks/>
            </p:cNvGrpSpPr>
            <p:nvPr/>
          </p:nvGrpSpPr>
          <p:grpSpPr bwMode="auto">
            <a:xfrm>
              <a:off x="383" y="2229"/>
              <a:ext cx="1440" cy="1488"/>
              <a:chOff x="192" y="2352"/>
              <a:chExt cx="1440" cy="1488"/>
            </a:xfrm>
          </p:grpSpPr>
          <p:sp>
            <p:nvSpPr>
              <p:cNvPr id="30777" name="Rectangle 25"/>
              <p:cNvSpPr>
                <a:spLocks noChangeArrowheads="1"/>
              </p:cNvSpPr>
              <p:nvPr/>
            </p:nvSpPr>
            <p:spPr bwMode="auto">
              <a:xfrm>
                <a:off x="192" y="2352"/>
                <a:ext cx="1440" cy="14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grpSp>
            <p:nvGrpSpPr>
              <p:cNvPr id="30778" name="Group 78"/>
              <p:cNvGrpSpPr>
                <a:grpSpLocks/>
              </p:cNvGrpSpPr>
              <p:nvPr/>
            </p:nvGrpSpPr>
            <p:grpSpPr bwMode="auto">
              <a:xfrm>
                <a:off x="288" y="2448"/>
                <a:ext cx="1248" cy="1296"/>
                <a:chOff x="288" y="2448"/>
                <a:chExt cx="1248" cy="1296"/>
              </a:xfrm>
            </p:grpSpPr>
            <p:sp>
              <p:nvSpPr>
                <p:cNvPr id="30792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056" y="2462"/>
                  <a:ext cx="480" cy="404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kumimoji="1" lang="en-US" altLang="zh-CN" sz="1800" dirty="0" err="1">
                      <a:solidFill>
                        <a:schemeClr val="tx1"/>
                      </a:solidFill>
                      <a:ea typeface="楷体_GB2312" pitchFamily="49" charset="-122"/>
                    </a:rPr>
                    <a:t>def</a:t>
                  </a:r>
                  <a:r>
                    <a:rPr kumimoji="1" lang="en-US" altLang="zh-CN" sz="1800" dirty="0">
                      <a:solidFill>
                        <a:schemeClr val="tx1"/>
                      </a:solidFill>
                      <a:ea typeface="楷体_GB2312" pitchFamily="49" charset="-122"/>
                    </a:rPr>
                    <a:t/>
                  </a:r>
                  <a:br>
                    <a:rPr kumimoji="1" lang="en-US" altLang="zh-CN" sz="1800" dirty="0">
                      <a:solidFill>
                        <a:schemeClr val="tx1"/>
                      </a:solidFill>
                      <a:ea typeface="楷体_GB2312" pitchFamily="49" charset="-122"/>
                    </a:rPr>
                  </a:br>
                  <a:r>
                    <a:rPr kumimoji="1" lang="en-US" altLang="zh-CN" sz="1800" dirty="0">
                      <a:solidFill>
                        <a:schemeClr val="tx1"/>
                      </a:solidFill>
                      <a:ea typeface="楷体_GB2312" pitchFamily="49" charset="-122"/>
                    </a:rPr>
                    <a:t>    A()</a:t>
                  </a:r>
                </a:p>
              </p:txBody>
            </p:sp>
            <p:sp>
              <p:nvSpPr>
                <p:cNvPr id="30790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1056" y="3086"/>
                  <a:ext cx="480" cy="404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kumimoji="1" lang="en-US" altLang="zh-CN" sz="1800">
                      <a:solidFill>
                        <a:schemeClr val="tx1"/>
                      </a:solidFill>
                      <a:ea typeface="楷体_GB2312" pitchFamily="49" charset="-122"/>
                    </a:rPr>
                    <a:t>use</a:t>
                  </a:r>
                  <a:br>
                    <a:rPr kumimoji="1" lang="en-US" altLang="zh-CN" sz="1800">
                      <a:solidFill>
                        <a:schemeClr val="tx1"/>
                      </a:solidFill>
                      <a:ea typeface="楷体_GB2312" pitchFamily="49" charset="-122"/>
                    </a:rPr>
                  </a:br>
                  <a:r>
                    <a:rPr kumimoji="1" lang="en-US" altLang="zh-CN" sz="1800">
                      <a:solidFill>
                        <a:schemeClr val="tx1"/>
                      </a:solidFill>
                      <a:ea typeface="楷体_GB2312" pitchFamily="49" charset="-122"/>
                    </a:rPr>
                    <a:t>    B()</a:t>
                  </a:r>
                </a:p>
              </p:txBody>
            </p:sp>
            <p:sp>
              <p:nvSpPr>
                <p:cNvPr id="30781" name="Line 32"/>
                <p:cNvSpPr>
                  <a:spLocks noChangeShapeType="1"/>
                </p:cNvSpPr>
                <p:nvPr/>
              </p:nvSpPr>
              <p:spPr bwMode="auto">
                <a:xfrm>
                  <a:off x="1212" y="2696"/>
                  <a:ext cx="0" cy="43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0782" name="Group 70"/>
                <p:cNvGrpSpPr>
                  <a:grpSpLocks/>
                </p:cNvGrpSpPr>
                <p:nvPr/>
              </p:nvGrpSpPr>
              <p:grpSpPr bwMode="auto">
                <a:xfrm>
                  <a:off x="288" y="2448"/>
                  <a:ext cx="432" cy="1296"/>
                  <a:chOff x="288" y="2448"/>
                  <a:chExt cx="432" cy="1296"/>
                </a:xfrm>
              </p:grpSpPr>
              <p:sp>
                <p:nvSpPr>
                  <p:cNvPr id="30785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288" y="2448"/>
                    <a:ext cx="432" cy="1296"/>
                  </a:xfrm>
                  <a:prstGeom prst="rect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30786" name="Text Box 4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0" y="2553"/>
                    <a:ext cx="288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ctr" eaLnBrk="1" hangingPunct="1">
                      <a:spcBef>
                        <a:spcPct val="50000"/>
                      </a:spcBef>
                    </a:pPr>
                    <a:r>
                      <a:rPr kumimoji="1" lang="en-US" altLang="zh-CN" sz="1800">
                        <a:solidFill>
                          <a:schemeClr val="tx1"/>
                        </a:solidFill>
                        <a:ea typeface="楷体_GB2312" pitchFamily="49" charset="-122"/>
                      </a:rPr>
                      <a:t>A()</a:t>
                    </a:r>
                  </a:p>
                </p:txBody>
              </p:sp>
              <p:sp>
                <p:nvSpPr>
                  <p:cNvPr id="30787" name="Text Box 4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0" y="3028"/>
                    <a:ext cx="288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ctr" eaLnBrk="1" hangingPunct="1">
                      <a:spcBef>
                        <a:spcPct val="50000"/>
                      </a:spcBef>
                    </a:pPr>
                    <a:r>
                      <a:rPr kumimoji="1" lang="en-US" altLang="zh-CN" sz="1800">
                        <a:solidFill>
                          <a:schemeClr val="tx1"/>
                        </a:solidFill>
                        <a:ea typeface="楷体_GB2312" pitchFamily="49" charset="-122"/>
                      </a:rPr>
                      <a:t>B()</a:t>
                    </a:r>
                  </a:p>
                </p:txBody>
              </p:sp>
              <p:sp>
                <p:nvSpPr>
                  <p:cNvPr id="30788" name="Text Box 4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0" y="3504"/>
                    <a:ext cx="288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ctr" eaLnBrk="1" hangingPunct="1">
                      <a:spcBef>
                        <a:spcPct val="50000"/>
                      </a:spcBef>
                    </a:pPr>
                    <a:r>
                      <a:rPr kumimoji="1" lang="en-US" altLang="zh-CN" sz="1800">
                        <a:solidFill>
                          <a:schemeClr val="tx1"/>
                        </a:solidFill>
                        <a:ea typeface="楷体_GB2312" pitchFamily="49" charset="-122"/>
                      </a:rPr>
                      <a:t>F ()</a:t>
                    </a:r>
                  </a:p>
                </p:txBody>
              </p:sp>
            </p:grpSp>
            <p:sp>
              <p:nvSpPr>
                <p:cNvPr id="30783" name="Line 45"/>
                <p:cNvSpPr>
                  <a:spLocks noChangeShapeType="1"/>
                </p:cNvSpPr>
                <p:nvPr/>
              </p:nvSpPr>
              <p:spPr bwMode="auto">
                <a:xfrm>
                  <a:off x="638" y="2690"/>
                  <a:ext cx="44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84" name="Line 46"/>
                <p:cNvSpPr>
                  <a:spLocks noChangeShapeType="1"/>
                </p:cNvSpPr>
                <p:nvPr/>
              </p:nvSpPr>
              <p:spPr bwMode="auto">
                <a:xfrm>
                  <a:off x="642" y="3172"/>
                  <a:ext cx="436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30776" name="Text Box 62"/>
            <p:cNvSpPr txBox="1">
              <a:spLocks noChangeArrowheads="1"/>
            </p:cNvSpPr>
            <p:nvPr/>
          </p:nvSpPr>
          <p:spPr bwMode="auto">
            <a:xfrm>
              <a:off x="215" y="3715"/>
              <a:ext cx="177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kumimoji="1" lang="en-US" altLang="zh-CN">
                  <a:solidFill>
                    <a:schemeClr val="tx1"/>
                  </a:solidFill>
                  <a:ea typeface="楷体_GB2312" pitchFamily="49" charset="-122"/>
                </a:rPr>
                <a:t>object-oriented </a:t>
              </a:r>
              <a:r>
                <a:rPr kumimoji="1" lang="en-US" altLang="zh-CN" u="sng">
                  <a:solidFill>
                    <a:schemeClr val="tx1"/>
                  </a:solidFill>
                  <a:ea typeface="楷体_GB2312" pitchFamily="49" charset="-122"/>
                </a:rPr>
                <a:t>direct</a:t>
              </a:r>
              <a:r>
                <a:rPr kumimoji="1" lang="en-US" altLang="zh-CN">
                  <a:solidFill>
                    <a:schemeClr val="tx1"/>
                  </a:solidFill>
                  <a:ea typeface="楷体_GB2312" pitchFamily="49" charset="-122"/>
                </a:rPr>
                <a:t> coupling data flow</a:t>
              </a:r>
            </a:p>
          </p:txBody>
        </p:sp>
      </p:grpSp>
      <p:grpSp>
        <p:nvGrpSpPr>
          <p:cNvPr id="10" name="Group 87"/>
          <p:cNvGrpSpPr>
            <a:grpSpLocks/>
          </p:cNvGrpSpPr>
          <p:nvPr/>
        </p:nvGrpSpPr>
        <p:grpSpPr bwMode="auto">
          <a:xfrm>
            <a:off x="4252912" y="1246187"/>
            <a:ext cx="4586288" cy="2362200"/>
            <a:chOff x="2426" y="622"/>
            <a:chExt cx="2889" cy="1488"/>
          </a:xfrm>
        </p:grpSpPr>
        <p:sp>
          <p:nvSpPr>
            <p:cNvPr id="30758" name="Text Box 24"/>
            <p:cNvSpPr txBox="1">
              <a:spLocks noChangeArrowheads="1"/>
            </p:cNvSpPr>
            <p:nvPr/>
          </p:nvSpPr>
          <p:spPr bwMode="auto">
            <a:xfrm>
              <a:off x="4019" y="1145"/>
              <a:ext cx="129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kumimoji="1" lang="en-US" altLang="zh-CN">
                  <a:solidFill>
                    <a:schemeClr val="tx1"/>
                  </a:solidFill>
                  <a:ea typeface="楷体_GB2312" pitchFamily="49" charset="-122"/>
                </a:rPr>
                <a:t>inter-procedural data flow</a:t>
              </a:r>
            </a:p>
          </p:txBody>
        </p:sp>
        <p:grpSp>
          <p:nvGrpSpPr>
            <p:cNvPr id="30759" name="Group 69"/>
            <p:cNvGrpSpPr>
              <a:grpSpLocks/>
            </p:cNvGrpSpPr>
            <p:nvPr/>
          </p:nvGrpSpPr>
          <p:grpSpPr bwMode="auto">
            <a:xfrm>
              <a:off x="2426" y="622"/>
              <a:ext cx="1627" cy="1488"/>
              <a:chOff x="2304" y="672"/>
              <a:chExt cx="1627" cy="1488"/>
            </a:xfrm>
          </p:grpSpPr>
          <p:grpSp>
            <p:nvGrpSpPr>
              <p:cNvPr id="30760" name="Group 66"/>
              <p:cNvGrpSpPr>
                <a:grpSpLocks/>
              </p:cNvGrpSpPr>
              <p:nvPr/>
            </p:nvGrpSpPr>
            <p:grpSpPr bwMode="auto">
              <a:xfrm>
                <a:off x="2304" y="672"/>
                <a:ext cx="1627" cy="1488"/>
                <a:chOff x="2304" y="672"/>
                <a:chExt cx="1627" cy="1488"/>
              </a:xfrm>
            </p:grpSpPr>
            <p:sp>
              <p:nvSpPr>
                <p:cNvPr id="30763" name="Rectangle 63"/>
                <p:cNvSpPr>
                  <a:spLocks noChangeArrowheads="1"/>
                </p:cNvSpPr>
                <p:nvPr/>
              </p:nvSpPr>
              <p:spPr bwMode="auto">
                <a:xfrm>
                  <a:off x="2304" y="672"/>
                  <a:ext cx="1627" cy="148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0765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2352" y="768"/>
                  <a:ext cx="480" cy="404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kumimoji="1" lang="en-US" altLang="zh-CN" sz="1800">
                      <a:solidFill>
                        <a:schemeClr val="tx1"/>
                      </a:solidFill>
                      <a:ea typeface="楷体_GB2312" pitchFamily="49" charset="-122"/>
                    </a:rPr>
                    <a:t>def</a:t>
                  </a:r>
                  <a:br>
                    <a:rPr kumimoji="1" lang="en-US" altLang="zh-CN" sz="1800">
                      <a:solidFill>
                        <a:schemeClr val="tx1"/>
                      </a:solidFill>
                      <a:ea typeface="楷体_GB2312" pitchFamily="49" charset="-122"/>
                    </a:rPr>
                  </a:br>
                  <a:r>
                    <a:rPr kumimoji="1" lang="en-US" altLang="zh-CN" sz="1800">
                      <a:solidFill>
                        <a:schemeClr val="tx1"/>
                      </a:solidFill>
                      <a:ea typeface="楷体_GB2312" pitchFamily="49" charset="-122"/>
                    </a:rPr>
                    <a:t>    A ()</a:t>
                  </a:r>
                </a:p>
              </p:txBody>
            </p:sp>
            <p:sp>
              <p:nvSpPr>
                <p:cNvPr id="30767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352" y="1392"/>
                  <a:ext cx="480" cy="404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kumimoji="1" lang="en-US" altLang="zh-CN" sz="1800">
                      <a:solidFill>
                        <a:schemeClr val="tx1"/>
                      </a:solidFill>
                      <a:ea typeface="楷体_GB2312" pitchFamily="49" charset="-122"/>
                    </a:rPr>
                    <a:t>  B ()    use</a:t>
                  </a:r>
                </a:p>
              </p:txBody>
            </p:sp>
            <p:sp>
              <p:nvSpPr>
                <p:cNvPr id="30768" name="Rectangle 17"/>
                <p:cNvSpPr>
                  <a:spLocks noChangeArrowheads="1"/>
                </p:cNvSpPr>
                <p:nvPr/>
              </p:nvSpPr>
              <p:spPr bwMode="auto">
                <a:xfrm>
                  <a:off x="3216" y="768"/>
                  <a:ext cx="591" cy="432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0769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3168" y="768"/>
                  <a:ext cx="660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kumimoji="1" lang="en-US" altLang="zh-CN" sz="1800">
                      <a:solidFill>
                        <a:schemeClr val="tx1"/>
                      </a:solidFill>
                      <a:ea typeface="楷体_GB2312" pitchFamily="49" charset="-122"/>
                    </a:rPr>
                    <a:t>last-def</a:t>
                  </a:r>
                  <a:br>
                    <a:rPr kumimoji="1" lang="en-US" altLang="zh-CN" sz="1800">
                      <a:solidFill>
                        <a:schemeClr val="tx1"/>
                      </a:solidFill>
                      <a:ea typeface="楷体_GB2312" pitchFamily="49" charset="-122"/>
                    </a:rPr>
                  </a:br>
                  <a:r>
                    <a:rPr kumimoji="1" lang="en-US" altLang="zh-CN" sz="1800">
                      <a:solidFill>
                        <a:schemeClr val="tx1"/>
                      </a:solidFill>
                      <a:ea typeface="楷体_GB2312" pitchFamily="49" charset="-122"/>
                    </a:rPr>
                    <a:t>    A ()</a:t>
                  </a:r>
                </a:p>
              </p:txBody>
            </p:sp>
            <p:sp>
              <p:nvSpPr>
                <p:cNvPr id="30771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3168" y="1392"/>
                  <a:ext cx="667" cy="404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kumimoji="1" lang="en-US" altLang="zh-CN" sz="1800">
                      <a:solidFill>
                        <a:schemeClr val="tx1"/>
                      </a:solidFill>
                      <a:ea typeface="楷体_GB2312" pitchFamily="49" charset="-122"/>
                    </a:rPr>
                    <a:t>first-use</a:t>
                  </a:r>
                  <a:br>
                    <a:rPr kumimoji="1" lang="en-US" altLang="zh-CN" sz="1800">
                      <a:solidFill>
                        <a:schemeClr val="tx1"/>
                      </a:solidFill>
                      <a:ea typeface="楷体_GB2312" pitchFamily="49" charset="-122"/>
                    </a:rPr>
                  </a:br>
                  <a:r>
                    <a:rPr kumimoji="1" lang="en-US" altLang="zh-CN" sz="1800">
                      <a:solidFill>
                        <a:schemeClr val="tx1"/>
                      </a:solidFill>
                      <a:ea typeface="楷体_GB2312" pitchFamily="49" charset="-122"/>
                    </a:rPr>
                    <a:t>    B ()</a:t>
                  </a:r>
                </a:p>
              </p:txBody>
            </p:sp>
            <p:sp>
              <p:nvSpPr>
                <p:cNvPr id="30772" name="Line 22"/>
                <p:cNvSpPr>
                  <a:spLocks noChangeShapeType="1"/>
                </p:cNvSpPr>
                <p:nvPr/>
              </p:nvSpPr>
              <p:spPr bwMode="auto">
                <a:xfrm>
                  <a:off x="2496" y="960"/>
                  <a:ext cx="0" cy="67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73" name="Line 23"/>
                <p:cNvSpPr>
                  <a:spLocks noChangeShapeType="1"/>
                </p:cNvSpPr>
                <p:nvPr/>
              </p:nvSpPr>
              <p:spPr bwMode="auto">
                <a:xfrm>
                  <a:off x="3312" y="960"/>
                  <a:ext cx="0" cy="468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74" name="Line 64"/>
                <p:cNvSpPr>
                  <a:spLocks noChangeShapeType="1"/>
                </p:cNvSpPr>
                <p:nvPr/>
              </p:nvSpPr>
              <p:spPr bwMode="auto">
                <a:xfrm>
                  <a:off x="3024" y="672"/>
                  <a:ext cx="0" cy="148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0761" name="Text Box 67"/>
              <p:cNvSpPr txBox="1">
                <a:spLocks noChangeArrowheads="1"/>
              </p:cNvSpPr>
              <p:nvPr/>
            </p:nvSpPr>
            <p:spPr bwMode="auto">
              <a:xfrm>
                <a:off x="2307" y="1867"/>
                <a:ext cx="583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kumimoji="1" lang="en-US" altLang="zh-CN">
                    <a:solidFill>
                      <a:schemeClr val="tx1"/>
                    </a:solidFill>
                    <a:ea typeface="楷体_GB2312" pitchFamily="49" charset="-122"/>
                  </a:rPr>
                  <a:t>full</a:t>
                </a:r>
              </a:p>
            </p:txBody>
          </p:sp>
          <p:sp>
            <p:nvSpPr>
              <p:cNvPr id="30762" name="Text Box 68"/>
              <p:cNvSpPr txBox="1">
                <a:spLocks noChangeArrowheads="1"/>
              </p:cNvSpPr>
              <p:nvPr/>
            </p:nvSpPr>
            <p:spPr bwMode="auto">
              <a:xfrm>
                <a:off x="3136" y="1869"/>
                <a:ext cx="741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kumimoji="1" lang="en-US" altLang="zh-CN">
                    <a:solidFill>
                      <a:schemeClr val="tx1"/>
                    </a:solidFill>
                    <a:ea typeface="楷体_GB2312" pitchFamily="49" charset="-122"/>
                  </a:rPr>
                  <a:t>coupling</a:t>
                </a:r>
              </a:p>
            </p:txBody>
          </p:sp>
        </p:grpSp>
      </p:grpSp>
      <p:grpSp>
        <p:nvGrpSpPr>
          <p:cNvPr id="13" name="Group 84"/>
          <p:cNvGrpSpPr>
            <a:grpSpLocks/>
          </p:cNvGrpSpPr>
          <p:nvPr/>
        </p:nvGrpSpPr>
        <p:grpSpPr bwMode="auto">
          <a:xfrm>
            <a:off x="4756150" y="3794125"/>
            <a:ext cx="3886200" cy="3038475"/>
            <a:chOff x="2743" y="2227"/>
            <a:chExt cx="2448" cy="1914"/>
          </a:xfrm>
        </p:grpSpPr>
        <p:sp>
          <p:nvSpPr>
            <p:cNvPr id="30730" name="Text Box 61"/>
            <p:cNvSpPr txBox="1">
              <a:spLocks noChangeArrowheads="1"/>
            </p:cNvSpPr>
            <p:nvPr/>
          </p:nvSpPr>
          <p:spPr bwMode="auto">
            <a:xfrm>
              <a:off x="3079" y="3699"/>
              <a:ext cx="177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kumimoji="1" lang="en-US" altLang="zh-CN">
                  <a:solidFill>
                    <a:schemeClr val="tx1"/>
                  </a:solidFill>
                  <a:ea typeface="楷体_GB2312" pitchFamily="49" charset="-122"/>
                </a:rPr>
                <a:t>object-oriented </a:t>
              </a:r>
              <a:r>
                <a:rPr kumimoji="1" lang="en-US" altLang="zh-CN" u="sng">
                  <a:solidFill>
                    <a:schemeClr val="tx1"/>
                  </a:solidFill>
                  <a:ea typeface="楷体_GB2312" pitchFamily="49" charset="-122"/>
                </a:rPr>
                <a:t>indirect</a:t>
              </a:r>
              <a:r>
                <a:rPr kumimoji="1" lang="en-US" altLang="zh-CN">
                  <a:solidFill>
                    <a:schemeClr val="tx1"/>
                  </a:solidFill>
                  <a:ea typeface="楷体_GB2312" pitchFamily="49" charset="-122"/>
                </a:rPr>
                <a:t> coupling data flow</a:t>
              </a:r>
            </a:p>
          </p:txBody>
        </p:sp>
        <p:grpSp>
          <p:nvGrpSpPr>
            <p:cNvPr id="30731" name="Group 83"/>
            <p:cNvGrpSpPr>
              <a:grpSpLocks/>
            </p:cNvGrpSpPr>
            <p:nvPr/>
          </p:nvGrpSpPr>
          <p:grpSpPr bwMode="auto">
            <a:xfrm>
              <a:off x="2743" y="2227"/>
              <a:ext cx="2448" cy="1488"/>
              <a:chOff x="2304" y="2400"/>
              <a:chExt cx="2448" cy="1488"/>
            </a:xfrm>
          </p:grpSpPr>
          <p:sp>
            <p:nvSpPr>
              <p:cNvPr id="30732" name="Rectangle 33"/>
              <p:cNvSpPr>
                <a:spLocks noChangeArrowheads="1"/>
              </p:cNvSpPr>
              <p:nvPr/>
            </p:nvSpPr>
            <p:spPr bwMode="auto">
              <a:xfrm>
                <a:off x="2304" y="2400"/>
                <a:ext cx="2448" cy="14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grpSp>
            <p:nvGrpSpPr>
              <p:cNvPr id="30733" name="Group 82"/>
              <p:cNvGrpSpPr>
                <a:grpSpLocks/>
              </p:cNvGrpSpPr>
              <p:nvPr/>
            </p:nvGrpSpPr>
            <p:grpSpPr bwMode="auto">
              <a:xfrm>
                <a:off x="2472" y="2491"/>
                <a:ext cx="2112" cy="1307"/>
                <a:chOff x="2400" y="2496"/>
                <a:chExt cx="2112" cy="1307"/>
              </a:xfrm>
            </p:grpSpPr>
            <p:grpSp>
              <p:nvGrpSpPr>
                <p:cNvPr id="30734" name="Group 80"/>
                <p:cNvGrpSpPr>
                  <a:grpSpLocks/>
                </p:cNvGrpSpPr>
                <p:nvPr/>
              </p:nvGrpSpPr>
              <p:grpSpPr bwMode="auto">
                <a:xfrm>
                  <a:off x="4032" y="2606"/>
                  <a:ext cx="480" cy="1028"/>
                  <a:chOff x="4032" y="2606"/>
                  <a:chExt cx="480" cy="1028"/>
                </a:xfrm>
              </p:grpSpPr>
              <p:sp>
                <p:nvSpPr>
                  <p:cNvPr id="30757" name="Text Box 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32" y="2606"/>
                    <a:ext cx="480" cy="404"/>
                  </a:xfrm>
                  <a:prstGeom prst="rect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ctr" eaLnBrk="1" hangingPunct="1">
                      <a:spcBef>
                        <a:spcPct val="50000"/>
                      </a:spcBef>
                    </a:pPr>
                    <a:r>
                      <a:rPr kumimoji="1" lang="en-US" altLang="zh-CN" sz="1800">
                        <a:solidFill>
                          <a:schemeClr val="tx1"/>
                        </a:solidFill>
                        <a:ea typeface="楷体_GB2312" pitchFamily="49" charset="-122"/>
                      </a:rPr>
                      <a:t>def</a:t>
                    </a:r>
                    <a:br>
                      <a:rPr kumimoji="1" lang="en-US" altLang="zh-CN" sz="1800">
                        <a:solidFill>
                          <a:schemeClr val="tx1"/>
                        </a:solidFill>
                        <a:ea typeface="楷体_GB2312" pitchFamily="49" charset="-122"/>
                      </a:rPr>
                    </a:br>
                    <a:r>
                      <a:rPr kumimoji="1" lang="en-US" altLang="zh-CN" sz="1800">
                        <a:solidFill>
                          <a:schemeClr val="tx1"/>
                        </a:solidFill>
                        <a:ea typeface="楷体_GB2312" pitchFamily="49" charset="-122"/>
                      </a:rPr>
                      <a:t>    A()</a:t>
                    </a:r>
                  </a:p>
                </p:txBody>
              </p:sp>
              <p:sp>
                <p:nvSpPr>
                  <p:cNvPr id="30755" name="Text 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32" y="3230"/>
                    <a:ext cx="480" cy="404"/>
                  </a:xfrm>
                  <a:prstGeom prst="rect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ctr" eaLnBrk="1" hangingPunct="1">
                      <a:spcBef>
                        <a:spcPct val="50000"/>
                      </a:spcBef>
                    </a:pPr>
                    <a:r>
                      <a:rPr kumimoji="1" lang="en-US" altLang="zh-CN" sz="1800">
                        <a:solidFill>
                          <a:schemeClr val="tx1"/>
                        </a:solidFill>
                        <a:ea typeface="楷体_GB2312" pitchFamily="49" charset="-122"/>
                      </a:rPr>
                      <a:t>use</a:t>
                    </a:r>
                    <a:br>
                      <a:rPr kumimoji="1" lang="en-US" altLang="zh-CN" sz="1800">
                        <a:solidFill>
                          <a:schemeClr val="tx1"/>
                        </a:solidFill>
                        <a:ea typeface="楷体_GB2312" pitchFamily="49" charset="-122"/>
                      </a:rPr>
                    </a:br>
                    <a:r>
                      <a:rPr kumimoji="1" lang="en-US" altLang="zh-CN" sz="1800">
                        <a:solidFill>
                          <a:schemeClr val="tx1"/>
                        </a:solidFill>
                        <a:ea typeface="楷体_GB2312" pitchFamily="49" charset="-122"/>
                      </a:rPr>
                      <a:t>    B()</a:t>
                    </a:r>
                  </a:p>
                </p:txBody>
              </p:sp>
            </p:grpSp>
            <p:sp>
              <p:nvSpPr>
                <p:cNvPr id="30735" name="Line 40"/>
                <p:cNvSpPr>
                  <a:spLocks noChangeShapeType="1"/>
                </p:cNvSpPr>
                <p:nvPr/>
              </p:nvSpPr>
              <p:spPr bwMode="auto">
                <a:xfrm>
                  <a:off x="4204" y="2844"/>
                  <a:ext cx="1" cy="43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0736" name="Group 73"/>
                <p:cNvGrpSpPr>
                  <a:grpSpLocks/>
                </p:cNvGrpSpPr>
                <p:nvPr/>
              </p:nvGrpSpPr>
              <p:grpSpPr bwMode="auto">
                <a:xfrm>
                  <a:off x="2400" y="2496"/>
                  <a:ext cx="432" cy="1307"/>
                  <a:chOff x="2400" y="2496"/>
                  <a:chExt cx="432" cy="1307"/>
                </a:xfrm>
              </p:grpSpPr>
              <p:sp>
                <p:nvSpPr>
                  <p:cNvPr id="30748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2496"/>
                    <a:ext cx="432" cy="1296"/>
                  </a:xfrm>
                  <a:prstGeom prst="rect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30749" name="Text Box 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48" y="2640"/>
                    <a:ext cx="336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l" eaLnBrk="1" hangingPunct="1">
                      <a:spcBef>
                        <a:spcPct val="50000"/>
                      </a:spcBef>
                    </a:pPr>
                    <a:r>
                      <a:rPr kumimoji="1" lang="en-US" altLang="zh-CN" sz="1800">
                        <a:solidFill>
                          <a:schemeClr val="tx1"/>
                        </a:solidFill>
                        <a:ea typeface="楷体_GB2312" pitchFamily="49" charset="-122"/>
                      </a:rPr>
                      <a:t>M ()</a:t>
                    </a:r>
                  </a:p>
                </p:txBody>
              </p:sp>
              <p:sp>
                <p:nvSpPr>
                  <p:cNvPr id="30750" name="Text Box 4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72" y="3106"/>
                    <a:ext cx="288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l" eaLnBrk="1" hangingPunct="1">
                      <a:spcBef>
                        <a:spcPct val="50000"/>
                      </a:spcBef>
                    </a:pPr>
                    <a:r>
                      <a:rPr kumimoji="1" lang="en-US" altLang="zh-CN" sz="1800">
                        <a:solidFill>
                          <a:schemeClr val="tx1"/>
                        </a:solidFill>
                        <a:ea typeface="楷体_GB2312" pitchFamily="49" charset="-122"/>
                      </a:rPr>
                      <a:t>N()</a:t>
                    </a:r>
                  </a:p>
                </p:txBody>
              </p:sp>
              <p:sp>
                <p:nvSpPr>
                  <p:cNvPr id="30751" name="Text Box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72" y="3572"/>
                    <a:ext cx="288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l" eaLnBrk="1" hangingPunct="1">
                      <a:spcBef>
                        <a:spcPct val="50000"/>
                      </a:spcBef>
                    </a:pPr>
                    <a:r>
                      <a:rPr kumimoji="1" lang="en-US" altLang="zh-CN" sz="1800">
                        <a:solidFill>
                          <a:schemeClr val="tx1"/>
                        </a:solidFill>
                        <a:ea typeface="楷体_GB2312" pitchFamily="49" charset="-122"/>
                      </a:rPr>
                      <a:t>F()</a:t>
                    </a:r>
                  </a:p>
                </p:txBody>
              </p:sp>
            </p:grpSp>
            <p:grpSp>
              <p:nvGrpSpPr>
                <p:cNvPr id="30737" name="Group 81"/>
                <p:cNvGrpSpPr>
                  <a:grpSpLocks/>
                </p:cNvGrpSpPr>
                <p:nvPr/>
              </p:nvGrpSpPr>
              <p:grpSpPr bwMode="auto">
                <a:xfrm>
                  <a:off x="3192" y="2606"/>
                  <a:ext cx="480" cy="1028"/>
                  <a:chOff x="3168" y="2606"/>
                  <a:chExt cx="480" cy="1028"/>
                </a:xfrm>
              </p:grpSpPr>
              <p:sp>
                <p:nvSpPr>
                  <p:cNvPr id="30747" name="Text Box 5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68" y="2606"/>
                    <a:ext cx="480" cy="404"/>
                  </a:xfrm>
                  <a:prstGeom prst="rect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ctr" eaLnBrk="1" hangingPunct="1">
                      <a:spcBef>
                        <a:spcPct val="50000"/>
                      </a:spcBef>
                    </a:pPr>
                    <a:r>
                      <a:rPr kumimoji="1" lang="en-US" altLang="zh-CN" sz="1800" dirty="0">
                        <a:solidFill>
                          <a:schemeClr val="tx1"/>
                        </a:solidFill>
                        <a:ea typeface="楷体_GB2312" pitchFamily="49" charset="-122"/>
                      </a:rPr>
                      <a:t>A()</a:t>
                    </a:r>
                    <a:br>
                      <a:rPr kumimoji="1" lang="en-US" altLang="zh-CN" sz="1800" dirty="0">
                        <a:solidFill>
                          <a:schemeClr val="tx1"/>
                        </a:solidFill>
                        <a:ea typeface="楷体_GB2312" pitchFamily="49" charset="-122"/>
                      </a:rPr>
                    </a:br>
                    <a:r>
                      <a:rPr kumimoji="1" lang="en-US" altLang="zh-CN" sz="1800" dirty="0">
                        <a:solidFill>
                          <a:schemeClr val="tx1"/>
                        </a:solidFill>
                        <a:ea typeface="楷体_GB2312" pitchFamily="49" charset="-122"/>
                      </a:rPr>
                      <a:t>    M()</a:t>
                    </a:r>
                  </a:p>
                </p:txBody>
              </p:sp>
              <p:sp>
                <p:nvSpPr>
                  <p:cNvPr id="30745" name="Text Box 5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68" y="3230"/>
                    <a:ext cx="480" cy="404"/>
                  </a:xfrm>
                  <a:prstGeom prst="rect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ctr" eaLnBrk="1" hangingPunct="1">
                      <a:spcBef>
                        <a:spcPct val="50000"/>
                      </a:spcBef>
                    </a:pPr>
                    <a:r>
                      <a:rPr kumimoji="1" lang="en-US" altLang="zh-CN" sz="1800">
                        <a:solidFill>
                          <a:schemeClr val="tx1"/>
                        </a:solidFill>
                        <a:ea typeface="楷体_GB2312" pitchFamily="49" charset="-122"/>
                      </a:rPr>
                      <a:t>B()</a:t>
                    </a:r>
                    <a:br>
                      <a:rPr kumimoji="1" lang="en-US" altLang="zh-CN" sz="1800">
                        <a:solidFill>
                          <a:schemeClr val="tx1"/>
                        </a:solidFill>
                        <a:ea typeface="楷体_GB2312" pitchFamily="49" charset="-122"/>
                      </a:rPr>
                    </a:br>
                    <a:r>
                      <a:rPr kumimoji="1" lang="en-US" altLang="zh-CN" sz="1800">
                        <a:solidFill>
                          <a:schemeClr val="tx1"/>
                        </a:solidFill>
                        <a:ea typeface="楷体_GB2312" pitchFamily="49" charset="-122"/>
                      </a:rPr>
                      <a:t>    N()</a:t>
                    </a:r>
                  </a:p>
                </p:txBody>
              </p:sp>
            </p:grpSp>
            <p:sp>
              <p:nvSpPr>
                <p:cNvPr id="30738" name="Line 59"/>
                <p:cNvSpPr>
                  <a:spLocks noChangeShapeType="1"/>
                </p:cNvSpPr>
                <p:nvPr/>
              </p:nvSpPr>
              <p:spPr bwMode="auto">
                <a:xfrm>
                  <a:off x="3556" y="2736"/>
                  <a:ext cx="50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39" name="Line 60"/>
                <p:cNvSpPr>
                  <a:spLocks noChangeShapeType="1"/>
                </p:cNvSpPr>
                <p:nvPr/>
              </p:nvSpPr>
              <p:spPr bwMode="auto">
                <a:xfrm>
                  <a:off x="3536" y="3360"/>
                  <a:ext cx="52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40" name="Line 51"/>
                <p:cNvSpPr>
                  <a:spLocks noChangeShapeType="1"/>
                </p:cNvSpPr>
                <p:nvPr/>
              </p:nvSpPr>
              <p:spPr bwMode="auto">
                <a:xfrm>
                  <a:off x="2804" y="2780"/>
                  <a:ext cx="417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41" name="Line 52"/>
                <p:cNvSpPr>
                  <a:spLocks noChangeShapeType="1"/>
                </p:cNvSpPr>
                <p:nvPr/>
              </p:nvSpPr>
              <p:spPr bwMode="auto">
                <a:xfrm>
                  <a:off x="2760" y="3244"/>
                  <a:ext cx="447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30735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OO Data Flow Summary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dirty="0" smtClean="0"/>
              <a:t>The </a:t>
            </a:r>
            <a:r>
              <a:rPr lang="en-US" altLang="en-US" sz="2800" dirty="0" err="1" smtClean="0"/>
              <a:t>defs</a:t>
            </a:r>
            <a:r>
              <a:rPr lang="en-US" altLang="en-US" sz="2800" dirty="0" smtClean="0"/>
              <a:t> and uses could be in the </a:t>
            </a:r>
            <a:r>
              <a:rPr lang="en-US" altLang="en-US" sz="2800" i="1" dirty="0" smtClean="0">
                <a:solidFill>
                  <a:srgbClr val="FF5935"/>
                </a:solidFill>
              </a:rPr>
              <a:t>same</a:t>
            </a:r>
            <a:r>
              <a:rPr lang="en-US" altLang="en-US" sz="2800" u="sng" dirty="0" smtClean="0">
                <a:solidFill>
                  <a:schemeClr val="tx2"/>
                </a:solidFill>
              </a:rPr>
              <a:t> </a:t>
            </a:r>
            <a:r>
              <a:rPr lang="en-US" altLang="en-US" i="1" dirty="0">
                <a:solidFill>
                  <a:srgbClr val="FF5935"/>
                </a:solidFill>
              </a:rPr>
              <a:t>class</a:t>
            </a:r>
            <a:r>
              <a:rPr lang="en-US" altLang="en-US" sz="2800" dirty="0" smtClean="0"/>
              <a:t>, or </a:t>
            </a:r>
            <a:r>
              <a:rPr lang="en-US" altLang="en-US" i="1" dirty="0">
                <a:solidFill>
                  <a:srgbClr val="FF5935"/>
                </a:solidFill>
              </a:rPr>
              <a:t>different</a:t>
            </a:r>
            <a:r>
              <a:rPr lang="en-US" altLang="en-US" sz="2800" dirty="0" smtClean="0"/>
              <a:t> classes</a:t>
            </a:r>
          </a:p>
          <a:p>
            <a:pPr lvl="1"/>
            <a:endParaRPr lang="en-US" altLang="en-US" dirty="0" smtClean="0"/>
          </a:p>
          <a:p>
            <a:r>
              <a:rPr lang="en-US" altLang="en-US" sz="2800" u="sng" dirty="0" smtClean="0">
                <a:solidFill>
                  <a:srgbClr val="FF5935"/>
                </a:solidFill>
              </a:rPr>
              <a:t>Researchers</a:t>
            </a:r>
            <a:r>
              <a:rPr lang="en-US" altLang="en-US" sz="2800" dirty="0" smtClean="0">
                <a:solidFill>
                  <a:srgbClr val="FF5935"/>
                </a:solidFill>
              </a:rPr>
              <a:t> </a:t>
            </a:r>
            <a:r>
              <a:rPr lang="en-US" altLang="en-US" sz="2800" dirty="0" smtClean="0"/>
              <a:t>have applied data flow testing to the direct coupling OO situation</a:t>
            </a:r>
          </a:p>
          <a:p>
            <a:pPr lvl="1"/>
            <a:r>
              <a:rPr lang="en-US" altLang="en-US" dirty="0" smtClean="0"/>
              <a:t>Has not been used in practice</a:t>
            </a:r>
          </a:p>
          <a:p>
            <a:pPr lvl="1"/>
            <a:r>
              <a:rPr lang="en-US" altLang="en-US" dirty="0" smtClean="0"/>
              <a:t>No tools available</a:t>
            </a:r>
          </a:p>
          <a:p>
            <a:pPr lvl="1"/>
            <a:endParaRPr lang="en-US" altLang="en-US" dirty="0" smtClean="0"/>
          </a:p>
          <a:p>
            <a:r>
              <a:rPr lang="en-US" altLang="en-US" sz="2800" dirty="0" smtClean="0"/>
              <a:t>Indirect coupling data flow testing has </a:t>
            </a:r>
            <a:r>
              <a:rPr lang="en-US" altLang="en-US" i="1" dirty="0">
                <a:solidFill>
                  <a:srgbClr val="FF5935"/>
                </a:solidFill>
              </a:rPr>
              <a:t>not</a:t>
            </a:r>
            <a:r>
              <a:rPr lang="en-US" altLang="en-US" sz="2800" u="sng" dirty="0" smtClean="0">
                <a:solidFill>
                  <a:schemeClr val="tx2"/>
                </a:solidFill>
              </a:rPr>
              <a:t> </a:t>
            </a:r>
            <a:r>
              <a:rPr lang="en-US" altLang="en-US" i="1" dirty="0">
                <a:solidFill>
                  <a:srgbClr val="FF5935"/>
                </a:solidFill>
              </a:rPr>
              <a:t>been tried </a:t>
            </a:r>
            <a:r>
              <a:rPr lang="en-US" altLang="en-US" sz="2800" dirty="0" smtClean="0"/>
              <a:t>either in research or in practice</a:t>
            </a:r>
          </a:p>
          <a:p>
            <a:pPr lvl="1"/>
            <a:r>
              <a:rPr lang="en-US" altLang="en-US" dirty="0" smtClean="0"/>
              <a:t>Analysis cost </a:t>
            </a:r>
            <a:r>
              <a:rPr lang="en-US" altLang="en-US" i="1" dirty="0" smtClean="0">
                <a:solidFill>
                  <a:srgbClr val="FF5935"/>
                </a:solidFill>
              </a:rPr>
              <a:t>may</a:t>
            </a:r>
            <a:r>
              <a:rPr lang="en-US" altLang="en-US" dirty="0" smtClean="0">
                <a:solidFill>
                  <a:srgbClr val="FF5935"/>
                </a:solidFill>
              </a:rPr>
              <a:t> </a:t>
            </a:r>
            <a:r>
              <a:rPr lang="en-US" altLang="en-US" dirty="0" smtClean="0"/>
              <a:t>be prohibitive</a:t>
            </a:r>
          </a:p>
        </p:txBody>
      </p:sp>
    </p:spTree>
    <p:extLst>
      <p:ext uri="{BB962C8B-B14F-4D97-AF65-F5344CB8AC3E}">
        <p14:creationId xmlns:p14="http://schemas.microsoft.com/office/powerpoint/2010/main" val="396185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8382000" cy="1143000"/>
          </a:xfrm>
        </p:spPr>
        <p:txBody>
          <a:bodyPr/>
          <a:lstStyle/>
          <a:p>
            <a:r>
              <a:rPr kumimoji="1" lang="en-US" altLang="zh-CN" sz="3200" dirty="0" smtClean="0">
                <a:solidFill>
                  <a:schemeClr val="tx1"/>
                </a:solidFill>
                <a:ea typeface="SimSun"/>
                <a:cs typeface="SimSun"/>
              </a:rPr>
              <a:t>Web Applications and Other Distributed Software</a:t>
            </a:r>
            <a:endParaRPr kumimoji="1" lang="en-US" altLang="en-US" sz="3200" dirty="0" smtClean="0">
              <a:solidFill>
                <a:schemeClr val="tx1"/>
              </a:solidFill>
            </a:endParaRPr>
          </a:p>
        </p:txBody>
      </p:sp>
      <p:sp>
        <p:nvSpPr>
          <p:cNvPr id="240672" name="Rectangle 32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endParaRPr kumimoji="1" lang="en-US" altLang="zh-CN" sz="2400" dirty="0" smtClean="0">
              <a:ea typeface="SimSun"/>
              <a:cs typeface="SimSun"/>
            </a:endParaRPr>
          </a:p>
          <a:p>
            <a:endParaRPr kumimoji="1" lang="en-US" altLang="zh-CN" sz="2400" dirty="0" smtClean="0">
              <a:ea typeface="SimSun"/>
              <a:cs typeface="SimSun"/>
            </a:endParaRPr>
          </a:p>
          <a:p>
            <a:endParaRPr kumimoji="1" lang="en-US" altLang="zh-CN" sz="2400" dirty="0">
              <a:ea typeface="SimSun"/>
              <a:cs typeface="SimSun"/>
            </a:endParaRPr>
          </a:p>
          <a:p>
            <a:endParaRPr kumimoji="1" lang="en-US" altLang="zh-CN" sz="2400" dirty="0">
              <a:ea typeface="SimSun"/>
              <a:cs typeface="SimSun"/>
            </a:endParaRPr>
          </a:p>
          <a:p>
            <a:endParaRPr kumimoji="1" lang="en-US" altLang="zh-CN" sz="2400" dirty="0" smtClean="0">
              <a:ea typeface="SimSun"/>
              <a:cs typeface="SimSun"/>
            </a:endParaRPr>
          </a:p>
          <a:p>
            <a:endParaRPr kumimoji="1" lang="en-US" altLang="zh-CN" sz="2400" dirty="0">
              <a:ea typeface="SimSun"/>
              <a:cs typeface="SimSun"/>
            </a:endParaRPr>
          </a:p>
          <a:p>
            <a:endParaRPr kumimoji="1" lang="en-US" altLang="zh-CN" sz="2400" dirty="0" smtClean="0">
              <a:ea typeface="SimSun"/>
              <a:cs typeface="SimSun"/>
            </a:endParaRPr>
          </a:p>
          <a:p>
            <a:r>
              <a:rPr kumimoji="1" lang="en-US" altLang="zh-CN" sz="2400" dirty="0" smtClean="0">
                <a:ea typeface="SimSun"/>
                <a:cs typeface="SimSun"/>
              </a:rPr>
              <a:t>“message” could be HTTP, RMI, or other mechanism</a:t>
            </a:r>
          </a:p>
          <a:p>
            <a:r>
              <a:rPr kumimoji="1" lang="en-US" altLang="zh-CN" sz="2400" dirty="0" smtClean="0">
                <a:ea typeface="SimSun"/>
                <a:cs typeface="SimSun"/>
              </a:rPr>
              <a:t>A() and B() could be in the same class or accessing a</a:t>
            </a:r>
            <a:br>
              <a:rPr kumimoji="1" lang="en-US" altLang="zh-CN" sz="2400" dirty="0" smtClean="0">
                <a:ea typeface="SimSun"/>
                <a:cs typeface="SimSun"/>
              </a:rPr>
            </a:br>
            <a:r>
              <a:rPr kumimoji="1" lang="en-US" altLang="zh-CN" sz="2400" dirty="0" smtClean="0">
                <a:ea typeface="SimSun"/>
                <a:cs typeface="SimSun"/>
              </a:rPr>
              <a:t>persistent variable such as in a web session</a:t>
            </a:r>
          </a:p>
          <a:p>
            <a:r>
              <a:rPr kumimoji="1" lang="en-US" altLang="zh-CN" sz="2400" dirty="0" smtClean="0">
                <a:ea typeface="SimSun"/>
                <a:cs typeface="SimSun"/>
              </a:rPr>
              <a:t>Beyond current technologies</a:t>
            </a:r>
            <a:endParaRPr kumimoji="1" lang="en-US" altLang="en-US" sz="2400" dirty="0" smtClean="0"/>
          </a:p>
        </p:txBody>
      </p:sp>
      <p:sp>
        <p:nvSpPr>
          <p:cNvPr id="32773" name="Text Box 22"/>
          <p:cNvSpPr txBox="1">
            <a:spLocks noChangeArrowheads="1"/>
          </p:cNvSpPr>
          <p:nvPr/>
        </p:nvSpPr>
        <p:spPr bwMode="auto">
          <a:xfrm>
            <a:off x="2171700" y="3962400"/>
            <a:ext cx="480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dirty="0">
                <a:solidFill>
                  <a:schemeClr val="tx1"/>
                </a:solidFill>
                <a:ea typeface="楷体_GB2312" pitchFamily="49" charset="-122"/>
              </a:rPr>
              <a:t>distributed software data flow</a:t>
            </a:r>
          </a:p>
        </p:txBody>
      </p:sp>
      <p:grpSp>
        <p:nvGrpSpPr>
          <p:cNvPr id="32774" name="Group 31"/>
          <p:cNvGrpSpPr>
            <a:grpSpLocks/>
          </p:cNvGrpSpPr>
          <p:nvPr/>
        </p:nvGrpSpPr>
        <p:grpSpPr bwMode="auto">
          <a:xfrm>
            <a:off x="2628900" y="1600200"/>
            <a:ext cx="3886200" cy="2362200"/>
            <a:chOff x="1104" y="1152"/>
            <a:chExt cx="2448" cy="1488"/>
          </a:xfrm>
        </p:grpSpPr>
        <p:sp>
          <p:nvSpPr>
            <p:cNvPr id="32777" name="Rectangle 4"/>
            <p:cNvSpPr>
              <a:spLocks noChangeArrowheads="1"/>
            </p:cNvSpPr>
            <p:nvPr/>
          </p:nvSpPr>
          <p:spPr bwMode="auto">
            <a:xfrm>
              <a:off x="1104" y="1152"/>
              <a:ext cx="2448" cy="14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grpSp>
          <p:nvGrpSpPr>
            <p:cNvPr id="32778" name="Group 30"/>
            <p:cNvGrpSpPr>
              <a:grpSpLocks/>
            </p:cNvGrpSpPr>
            <p:nvPr/>
          </p:nvGrpSpPr>
          <p:grpSpPr bwMode="auto">
            <a:xfrm>
              <a:off x="1304" y="1289"/>
              <a:ext cx="2048" cy="1214"/>
              <a:chOff x="1296" y="1186"/>
              <a:chExt cx="2048" cy="1214"/>
            </a:xfrm>
          </p:grpSpPr>
          <p:grpSp>
            <p:nvGrpSpPr>
              <p:cNvPr id="32779" name="Group 29"/>
              <p:cNvGrpSpPr>
                <a:grpSpLocks/>
              </p:cNvGrpSpPr>
              <p:nvPr/>
            </p:nvGrpSpPr>
            <p:grpSpPr bwMode="auto">
              <a:xfrm>
                <a:off x="2864" y="1968"/>
                <a:ext cx="480" cy="432"/>
                <a:chOff x="2832" y="1968"/>
                <a:chExt cx="480" cy="432"/>
              </a:xfrm>
            </p:grpSpPr>
            <p:sp>
              <p:nvSpPr>
                <p:cNvPr id="32794" name="Rectangle 9"/>
                <p:cNvSpPr>
                  <a:spLocks noChangeArrowheads="1"/>
                </p:cNvSpPr>
                <p:nvPr/>
              </p:nvSpPr>
              <p:spPr bwMode="auto">
                <a:xfrm>
                  <a:off x="2856" y="1968"/>
                  <a:ext cx="432" cy="432"/>
                </a:xfrm>
                <a:prstGeom prst="rect">
                  <a:avLst/>
                </a:prstGeom>
                <a:solidFill>
                  <a:srgbClr val="00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2795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2832" y="1982"/>
                  <a:ext cx="480" cy="404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kumimoji="1" lang="en-US" altLang="zh-CN" sz="1800">
                      <a:solidFill>
                        <a:schemeClr val="tx1"/>
                      </a:solidFill>
                      <a:ea typeface="楷体_GB2312" pitchFamily="49" charset="-122"/>
                    </a:rPr>
                    <a:t>use</a:t>
                  </a:r>
                  <a:br>
                    <a:rPr kumimoji="1" lang="en-US" altLang="zh-CN" sz="1800">
                      <a:solidFill>
                        <a:schemeClr val="tx1"/>
                      </a:solidFill>
                      <a:ea typeface="楷体_GB2312" pitchFamily="49" charset="-122"/>
                    </a:rPr>
                  </a:br>
                  <a:r>
                    <a:rPr kumimoji="1" lang="en-US" altLang="zh-CN" sz="1800">
                      <a:solidFill>
                        <a:schemeClr val="tx1"/>
                      </a:solidFill>
                      <a:ea typeface="楷体_GB2312" pitchFamily="49" charset="-122"/>
                    </a:rPr>
                    <a:t>    B()</a:t>
                  </a:r>
                </a:p>
              </p:txBody>
            </p:sp>
          </p:grpSp>
          <p:sp>
            <p:nvSpPr>
              <p:cNvPr id="32780" name="Line 11"/>
              <p:cNvSpPr>
                <a:spLocks noChangeShapeType="1"/>
              </p:cNvSpPr>
              <p:nvPr/>
            </p:nvSpPr>
            <p:spPr bwMode="auto">
              <a:xfrm>
                <a:off x="3103" y="1653"/>
                <a:ext cx="1" cy="31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2781" name="Group 25"/>
              <p:cNvGrpSpPr>
                <a:grpSpLocks/>
              </p:cNvGrpSpPr>
              <p:nvPr/>
            </p:nvGrpSpPr>
            <p:grpSpPr bwMode="auto">
              <a:xfrm>
                <a:off x="1296" y="1215"/>
                <a:ext cx="480" cy="434"/>
                <a:chOff x="1296" y="1222"/>
                <a:chExt cx="480" cy="434"/>
              </a:xfrm>
            </p:grpSpPr>
            <p:sp>
              <p:nvSpPr>
                <p:cNvPr id="32792" name="Rectangle 13"/>
                <p:cNvSpPr>
                  <a:spLocks noChangeArrowheads="1"/>
                </p:cNvSpPr>
                <p:nvPr/>
              </p:nvSpPr>
              <p:spPr bwMode="auto">
                <a:xfrm>
                  <a:off x="1320" y="1224"/>
                  <a:ext cx="432" cy="432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2793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1296" y="1222"/>
                  <a:ext cx="48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kumimoji="1" lang="en-US" altLang="zh-CN" sz="1800">
                      <a:solidFill>
                        <a:schemeClr val="tx1"/>
                      </a:solidFill>
                      <a:ea typeface="楷体_GB2312" pitchFamily="49" charset="-122"/>
                    </a:rPr>
                    <a:t>P1</a:t>
                  </a:r>
                </a:p>
              </p:txBody>
            </p:sp>
          </p:grpSp>
          <p:grpSp>
            <p:nvGrpSpPr>
              <p:cNvPr id="32782" name="Group 28"/>
              <p:cNvGrpSpPr>
                <a:grpSpLocks/>
              </p:cNvGrpSpPr>
              <p:nvPr/>
            </p:nvGrpSpPr>
            <p:grpSpPr bwMode="auto">
              <a:xfrm>
                <a:off x="1296" y="1968"/>
                <a:ext cx="480" cy="432"/>
                <a:chOff x="1296" y="1968"/>
                <a:chExt cx="480" cy="432"/>
              </a:xfrm>
            </p:grpSpPr>
            <p:sp>
              <p:nvSpPr>
                <p:cNvPr id="32790" name="Rectangle 16"/>
                <p:cNvSpPr>
                  <a:spLocks noChangeArrowheads="1"/>
                </p:cNvSpPr>
                <p:nvPr/>
              </p:nvSpPr>
              <p:spPr bwMode="auto">
                <a:xfrm>
                  <a:off x="1320" y="1968"/>
                  <a:ext cx="432" cy="432"/>
                </a:xfrm>
                <a:prstGeom prst="rect">
                  <a:avLst/>
                </a:prstGeom>
                <a:solidFill>
                  <a:srgbClr val="00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2791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1296" y="1982"/>
                  <a:ext cx="480" cy="404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kumimoji="1" lang="en-US" altLang="zh-CN" sz="1800">
                      <a:solidFill>
                        <a:schemeClr val="tx1"/>
                      </a:solidFill>
                      <a:ea typeface="楷体_GB2312" pitchFamily="49" charset="-122"/>
                    </a:rPr>
                    <a:t>def</a:t>
                  </a:r>
                  <a:br>
                    <a:rPr kumimoji="1" lang="en-US" altLang="zh-CN" sz="1800">
                      <a:solidFill>
                        <a:schemeClr val="tx1"/>
                      </a:solidFill>
                      <a:ea typeface="楷体_GB2312" pitchFamily="49" charset="-122"/>
                    </a:rPr>
                  </a:br>
                  <a:r>
                    <a:rPr kumimoji="1" lang="en-US" altLang="zh-CN" sz="1800">
                      <a:solidFill>
                        <a:schemeClr val="tx1"/>
                      </a:solidFill>
                      <a:ea typeface="楷体_GB2312" pitchFamily="49" charset="-122"/>
                    </a:rPr>
                    <a:t>A()</a:t>
                  </a:r>
                </a:p>
              </p:txBody>
            </p:sp>
          </p:grpSp>
          <p:sp>
            <p:nvSpPr>
              <p:cNvPr id="32783" name="Line 18"/>
              <p:cNvSpPr>
                <a:spLocks noChangeShapeType="1"/>
              </p:cNvSpPr>
              <p:nvPr/>
            </p:nvSpPr>
            <p:spPr bwMode="auto">
              <a:xfrm>
                <a:off x="1761" y="2184"/>
                <a:ext cx="113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4" name="Line 19"/>
              <p:cNvSpPr>
                <a:spLocks noChangeShapeType="1"/>
              </p:cNvSpPr>
              <p:nvPr/>
            </p:nvSpPr>
            <p:spPr bwMode="auto">
              <a:xfrm>
                <a:off x="1536" y="1653"/>
                <a:ext cx="0" cy="3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5" name="Freeform 20"/>
              <p:cNvSpPr>
                <a:spLocks/>
              </p:cNvSpPr>
              <p:nvPr/>
            </p:nvSpPr>
            <p:spPr bwMode="auto">
              <a:xfrm>
                <a:off x="1755" y="1377"/>
                <a:ext cx="1153" cy="186"/>
              </a:xfrm>
              <a:custGeom>
                <a:avLst/>
                <a:gdLst>
                  <a:gd name="T0" fmla="*/ 0 w 1104"/>
                  <a:gd name="T1" fmla="*/ 173 h 113"/>
                  <a:gd name="T2" fmla="*/ 100 w 1104"/>
                  <a:gd name="T3" fmla="*/ 15 h 113"/>
                  <a:gd name="T4" fmla="*/ 150 w 1104"/>
                  <a:gd name="T5" fmla="*/ 173 h 113"/>
                  <a:gd name="T6" fmla="*/ 251 w 1104"/>
                  <a:gd name="T7" fmla="*/ 15 h 113"/>
                  <a:gd name="T8" fmla="*/ 351 w 1104"/>
                  <a:gd name="T9" fmla="*/ 94 h 113"/>
                  <a:gd name="T10" fmla="*/ 401 w 1104"/>
                  <a:gd name="T11" fmla="*/ 173 h 113"/>
                  <a:gd name="T12" fmla="*/ 501 w 1104"/>
                  <a:gd name="T13" fmla="*/ 15 h 113"/>
                  <a:gd name="T14" fmla="*/ 602 w 1104"/>
                  <a:gd name="T15" fmla="*/ 173 h 113"/>
                  <a:gd name="T16" fmla="*/ 683 w 1104"/>
                  <a:gd name="T17" fmla="*/ 0 h 113"/>
                  <a:gd name="T18" fmla="*/ 752 w 1104"/>
                  <a:gd name="T19" fmla="*/ 173 h 113"/>
                  <a:gd name="T20" fmla="*/ 852 w 1104"/>
                  <a:gd name="T21" fmla="*/ 15 h 113"/>
                  <a:gd name="T22" fmla="*/ 952 w 1104"/>
                  <a:gd name="T23" fmla="*/ 173 h 113"/>
                  <a:gd name="T24" fmla="*/ 1003 w 1104"/>
                  <a:gd name="T25" fmla="*/ 15 h 113"/>
                  <a:gd name="T26" fmla="*/ 1103 w 1104"/>
                  <a:gd name="T27" fmla="*/ 173 h 113"/>
                  <a:gd name="T28" fmla="*/ 1153 w 1104"/>
                  <a:gd name="T29" fmla="*/ 94 h 11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04"/>
                  <a:gd name="T46" fmla="*/ 0 h 113"/>
                  <a:gd name="T47" fmla="*/ 1104 w 1104"/>
                  <a:gd name="T48" fmla="*/ 113 h 113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04" h="113">
                    <a:moveTo>
                      <a:pt x="0" y="105"/>
                    </a:moveTo>
                    <a:cubicBezTo>
                      <a:pt x="36" y="57"/>
                      <a:pt x="72" y="9"/>
                      <a:pt x="96" y="9"/>
                    </a:cubicBezTo>
                    <a:cubicBezTo>
                      <a:pt x="120" y="9"/>
                      <a:pt x="120" y="105"/>
                      <a:pt x="144" y="105"/>
                    </a:cubicBezTo>
                    <a:cubicBezTo>
                      <a:pt x="168" y="105"/>
                      <a:pt x="208" y="17"/>
                      <a:pt x="240" y="9"/>
                    </a:cubicBezTo>
                    <a:cubicBezTo>
                      <a:pt x="272" y="1"/>
                      <a:pt x="312" y="41"/>
                      <a:pt x="336" y="57"/>
                    </a:cubicBezTo>
                    <a:cubicBezTo>
                      <a:pt x="360" y="73"/>
                      <a:pt x="360" y="113"/>
                      <a:pt x="384" y="105"/>
                    </a:cubicBezTo>
                    <a:cubicBezTo>
                      <a:pt x="408" y="97"/>
                      <a:pt x="448" y="9"/>
                      <a:pt x="480" y="9"/>
                    </a:cubicBezTo>
                    <a:cubicBezTo>
                      <a:pt x="512" y="9"/>
                      <a:pt x="547" y="107"/>
                      <a:pt x="576" y="105"/>
                    </a:cubicBezTo>
                    <a:cubicBezTo>
                      <a:pt x="605" y="103"/>
                      <a:pt x="630" y="0"/>
                      <a:pt x="654" y="0"/>
                    </a:cubicBezTo>
                    <a:cubicBezTo>
                      <a:pt x="678" y="0"/>
                      <a:pt x="693" y="103"/>
                      <a:pt x="720" y="105"/>
                    </a:cubicBezTo>
                    <a:cubicBezTo>
                      <a:pt x="747" y="107"/>
                      <a:pt x="784" y="9"/>
                      <a:pt x="816" y="9"/>
                    </a:cubicBezTo>
                    <a:cubicBezTo>
                      <a:pt x="848" y="9"/>
                      <a:pt x="888" y="105"/>
                      <a:pt x="912" y="105"/>
                    </a:cubicBezTo>
                    <a:cubicBezTo>
                      <a:pt x="936" y="105"/>
                      <a:pt x="936" y="9"/>
                      <a:pt x="960" y="9"/>
                    </a:cubicBezTo>
                    <a:cubicBezTo>
                      <a:pt x="984" y="9"/>
                      <a:pt x="1032" y="97"/>
                      <a:pt x="1056" y="105"/>
                    </a:cubicBezTo>
                    <a:cubicBezTo>
                      <a:pt x="1080" y="113"/>
                      <a:pt x="1096" y="65"/>
                      <a:pt x="1104" y="57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2786" name="Text Box 21"/>
              <p:cNvSpPr txBox="1">
                <a:spLocks noChangeArrowheads="1"/>
              </p:cNvSpPr>
              <p:nvPr/>
            </p:nvSpPr>
            <p:spPr bwMode="auto">
              <a:xfrm>
                <a:off x="1896" y="1186"/>
                <a:ext cx="86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kumimoji="1" lang="en-US" altLang="zh-CN" sz="1800" dirty="0">
                    <a:solidFill>
                      <a:schemeClr val="tx1"/>
                    </a:solidFill>
                    <a:ea typeface="楷体_GB2312" pitchFamily="49" charset="-122"/>
                  </a:rPr>
                  <a:t>message</a:t>
                </a:r>
              </a:p>
            </p:txBody>
          </p:sp>
          <p:grpSp>
            <p:nvGrpSpPr>
              <p:cNvPr id="32787" name="Group 26"/>
              <p:cNvGrpSpPr>
                <a:grpSpLocks/>
              </p:cNvGrpSpPr>
              <p:nvPr/>
            </p:nvGrpSpPr>
            <p:grpSpPr bwMode="auto">
              <a:xfrm>
                <a:off x="2864" y="1216"/>
                <a:ext cx="480" cy="433"/>
                <a:chOff x="2868" y="1223"/>
                <a:chExt cx="480" cy="433"/>
              </a:xfrm>
            </p:grpSpPr>
            <p:sp>
              <p:nvSpPr>
                <p:cNvPr id="32788" name="Rectangle 6"/>
                <p:cNvSpPr>
                  <a:spLocks noChangeArrowheads="1"/>
                </p:cNvSpPr>
                <p:nvPr/>
              </p:nvSpPr>
              <p:spPr bwMode="auto">
                <a:xfrm>
                  <a:off x="2892" y="1224"/>
                  <a:ext cx="432" cy="432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2789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2868" y="1223"/>
                  <a:ext cx="48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kumimoji="1" lang="en-US" altLang="zh-CN" sz="1800">
                      <a:solidFill>
                        <a:schemeClr val="tx1"/>
                      </a:solidFill>
                      <a:ea typeface="楷体_GB2312" pitchFamily="49" charset="-122"/>
                    </a:rPr>
                    <a:t>P2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2655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06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06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06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67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OO Software and Designs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dirty="0" smtClean="0"/>
              <a:t>Emphasis on modularity and reuse puts </a:t>
            </a:r>
            <a:r>
              <a:rPr lang="en-US" altLang="en-US" sz="2800" i="1" dirty="0" smtClean="0">
                <a:solidFill>
                  <a:srgbClr val="FF5935"/>
                </a:solidFill>
              </a:rPr>
              <a:t>complexity</a:t>
            </a:r>
            <a:r>
              <a:rPr lang="en-US" altLang="en-US" sz="2800" dirty="0" smtClean="0">
                <a:solidFill>
                  <a:srgbClr val="FF5935"/>
                </a:solidFill>
              </a:rPr>
              <a:t> </a:t>
            </a:r>
            <a:r>
              <a:rPr lang="en-US" altLang="en-US" sz="2800" dirty="0" smtClean="0"/>
              <a:t>in the </a:t>
            </a:r>
            <a:r>
              <a:rPr lang="en-US" altLang="en-US" i="1" dirty="0">
                <a:solidFill>
                  <a:srgbClr val="FF5935"/>
                </a:solidFill>
              </a:rPr>
              <a:t>design connections</a:t>
            </a:r>
          </a:p>
          <a:p>
            <a:endParaRPr lang="en-US" altLang="en-US" sz="2800" dirty="0" smtClean="0">
              <a:solidFill>
                <a:schemeClr val="tx2"/>
              </a:solidFill>
            </a:endParaRPr>
          </a:p>
          <a:p>
            <a:r>
              <a:rPr lang="en-US" altLang="en-US" sz="2800" dirty="0" smtClean="0"/>
              <a:t>Testing </a:t>
            </a:r>
            <a:r>
              <a:rPr lang="en-US" altLang="en-US" sz="2800" dirty="0" smtClean="0">
                <a:solidFill>
                  <a:schemeClr val="tx2"/>
                </a:solidFill>
              </a:rPr>
              <a:t>design relationships </a:t>
            </a:r>
            <a:r>
              <a:rPr lang="en-US" altLang="en-US" sz="2800" dirty="0" smtClean="0"/>
              <a:t>is more important than before</a:t>
            </a:r>
          </a:p>
          <a:p>
            <a:endParaRPr lang="en-US" altLang="en-US" sz="2800" dirty="0" smtClean="0"/>
          </a:p>
          <a:p>
            <a:r>
              <a:rPr lang="en-US" altLang="en-US" sz="2800" dirty="0" smtClean="0"/>
              <a:t>Graphs are based on the </a:t>
            </a:r>
            <a:r>
              <a:rPr lang="en-US" altLang="en-US" sz="2800" i="1" dirty="0" smtClean="0">
                <a:solidFill>
                  <a:srgbClr val="FF5935"/>
                </a:solidFill>
              </a:rPr>
              <a:t>connections</a:t>
            </a:r>
            <a:r>
              <a:rPr lang="en-US" altLang="en-US" sz="2800" dirty="0" smtClean="0">
                <a:solidFill>
                  <a:srgbClr val="FF5935"/>
                </a:solidFill>
              </a:rPr>
              <a:t> </a:t>
            </a:r>
            <a:r>
              <a:rPr lang="en-US" altLang="en-US" sz="2800" dirty="0" smtClean="0"/>
              <a:t>among the software components</a:t>
            </a:r>
          </a:p>
          <a:p>
            <a:pPr lvl="1"/>
            <a:r>
              <a:rPr lang="en-US" altLang="en-US" dirty="0" smtClean="0"/>
              <a:t>Connections are dependency relations, also called </a:t>
            </a:r>
            <a:r>
              <a:rPr lang="en-US" altLang="en-US" i="1" dirty="0" smtClean="0">
                <a:solidFill>
                  <a:srgbClr val="FF5935"/>
                </a:solidFill>
              </a:rPr>
              <a:t>couplings</a:t>
            </a:r>
          </a:p>
        </p:txBody>
      </p:sp>
    </p:spTree>
    <p:extLst>
      <p:ext uri="{BB962C8B-B14F-4D97-AF65-F5344CB8AC3E}">
        <p14:creationId xmlns:p14="http://schemas.microsoft.com/office/powerpoint/2010/main" val="166951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Call Graph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most common graph for structural design testing</a:t>
            </a:r>
          </a:p>
          <a:p>
            <a:r>
              <a:rPr lang="en-US" altLang="en-US" u="sng" dirty="0" smtClean="0">
                <a:solidFill>
                  <a:schemeClr val="tx2"/>
                </a:solidFill>
              </a:rPr>
              <a:t>Nodes</a:t>
            </a:r>
            <a:r>
              <a:rPr lang="en-US" altLang="en-US" dirty="0" smtClean="0"/>
              <a:t>: Units (in Java – methods)</a:t>
            </a:r>
          </a:p>
          <a:p>
            <a:r>
              <a:rPr lang="en-US" altLang="en-US" u="sng" dirty="0" smtClean="0">
                <a:solidFill>
                  <a:schemeClr val="tx2"/>
                </a:solidFill>
              </a:rPr>
              <a:t>Edges</a:t>
            </a:r>
            <a:r>
              <a:rPr lang="en-US" altLang="en-US" dirty="0" smtClean="0"/>
              <a:t>: Calls to units</a:t>
            </a:r>
          </a:p>
        </p:txBody>
      </p:sp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715963" y="3733800"/>
            <a:ext cx="2760662" cy="2286000"/>
            <a:chOff x="451" y="1893"/>
            <a:chExt cx="1739" cy="1440"/>
          </a:xfrm>
        </p:grpSpPr>
        <p:sp>
          <p:nvSpPr>
            <p:cNvPr id="15370" name="Text Box 27"/>
            <p:cNvSpPr txBox="1">
              <a:spLocks noChangeArrowheads="1"/>
            </p:cNvSpPr>
            <p:nvPr/>
          </p:nvSpPr>
          <p:spPr bwMode="auto">
            <a:xfrm>
              <a:off x="451" y="3045"/>
              <a:ext cx="173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kumimoji="1" lang="en-US" altLang="zh-CN" sz="2400" dirty="0">
                  <a:solidFill>
                    <a:srgbClr val="FF5935"/>
                  </a:solidFill>
                  <a:ea typeface="楷体_GB2312" pitchFamily="49" charset="-122"/>
                </a:rPr>
                <a:t>Example call graph</a:t>
              </a:r>
            </a:p>
          </p:txBody>
        </p:sp>
        <p:grpSp>
          <p:nvGrpSpPr>
            <p:cNvPr id="15371" name="Group 50"/>
            <p:cNvGrpSpPr>
              <a:grpSpLocks/>
            </p:cNvGrpSpPr>
            <p:nvPr/>
          </p:nvGrpSpPr>
          <p:grpSpPr bwMode="auto">
            <a:xfrm>
              <a:off x="766" y="1893"/>
              <a:ext cx="1108" cy="1201"/>
              <a:chOff x="766" y="1893"/>
              <a:chExt cx="1108" cy="1201"/>
            </a:xfrm>
          </p:grpSpPr>
          <p:sp>
            <p:nvSpPr>
              <p:cNvPr id="15372" name="Rectangle 5"/>
              <p:cNvSpPr>
                <a:spLocks noChangeArrowheads="1"/>
              </p:cNvSpPr>
              <p:nvPr/>
            </p:nvSpPr>
            <p:spPr bwMode="auto">
              <a:xfrm>
                <a:off x="1209" y="1935"/>
                <a:ext cx="221" cy="166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5373" name="Text Box 6"/>
              <p:cNvSpPr txBox="1">
                <a:spLocks noChangeArrowheads="1"/>
              </p:cNvSpPr>
              <p:nvPr/>
            </p:nvSpPr>
            <p:spPr bwMode="auto">
              <a:xfrm>
                <a:off x="1209" y="1893"/>
                <a:ext cx="221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kumimoji="1" lang="en-US" altLang="zh-CN" dirty="0">
                    <a:solidFill>
                      <a:schemeClr val="tx1"/>
                    </a:solidFill>
                    <a:ea typeface="楷体_GB2312" pitchFamily="49" charset="-122"/>
                  </a:rPr>
                  <a:t>A</a:t>
                </a:r>
              </a:p>
            </p:txBody>
          </p:sp>
          <p:sp>
            <p:nvSpPr>
              <p:cNvPr id="15374" name="Rectangle 8"/>
              <p:cNvSpPr>
                <a:spLocks noChangeArrowheads="1"/>
              </p:cNvSpPr>
              <p:nvPr/>
            </p:nvSpPr>
            <p:spPr bwMode="auto">
              <a:xfrm>
                <a:off x="766" y="2390"/>
                <a:ext cx="222" cy="165"/>
              </a:xfrm>
              <a:prstGeom prst="rect">
                <a:avLst/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5375" name="Text Box 9"/>
              <p:cNvSpPr txBox="1">
                <a:spLocks noChangeArrowheads="1"/>
              </p:cNvSpPr>
              <p:nvPr/>
            </p:nvSpPr>
            <p:spPr bwMode="auto">
              <a:xfrm>
                <a:off x="766" y="2348"/>
                <a:ext cx="222" cy="25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kumimoji="1" lang="en-US" altLang="zh-CN">
                    <a:solidFill>
                      <a:schemeClr val="tx1"/>
                    </a:solidFill>
                    <a:ea typeface="楷体_GB2312" pitchFamily="49" charset="-122"/>
                  </a:rPr>
                  <a:t>B</a:t>
                </a:r>
              </a:p>
            </p:txBody>
          </p:sp>
          <p:sp>
            <p:nvSpPr>
              <p:cNvPr id="15376" name="Rectangle 11"/>
              <p:cNvSpPr>
                <a:spLocks noChangeArrowheads="1"/>
              </p:cNvSpPr>
              <p:nvPr/>
            </p:nvSpPr>
            <p:spPr bwMode="auto">
              <a:xfrm>
                <a:off x="1209" y="2390"/>
                <a:ext cx="222" cy="165"/>
              </a:xfrm>
              <a:prstGeom prst="rect">
                <a:avLst/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5377" name="Text Box 12"/>
              <p:cNvSpPr txBox="1">
                <a:spLocks noChangeArrowheads="1"/>
              </p:cNvSpPr>
              <p:nvPr/>
            </p:nvSpPr>
            <p:spPr bwMode="auto">
              <a:xfrm>
                <a:off x="1209" y="2348"/>
                <a:ext cx="222" cy="25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kumimoji="1" lang="en-US" altLang="zh-CN">
                    <a:solidFill>
                      <a:schemeClr val="tx1"/>
                    </a:solidFill>
                    <a:ea typeface="楷体_GB2312" pitchFamily="49" charset="-122"/>
                  </a:rPr>
                  <a:t>C</a:t>
                </a:r>
              </a:p>
            </p:txBody>
          </p:sp>
          <p:sp>
            <p:nvSpPr>
              <p:cNvPr id="15378" name="Rectangle 14"/>
              <p:cNvSpPr>
                <a:spLocks noChangeArrowheads="1"/>
              </p:cNvSpPr>
              <p:nvPr/>
            </p:nvSpPr>
            <p:spPr bwMode="auto">
              <a:xfrm>
                <a:off x="1652" y="2390"/>
                <a:ext cx="222" cy="165"/>
              </a:xfrm>
              <a:prstGeom prst="rect">
                <a:avLst/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5379" name="Text Box 15"/>
              <p:cNvSpPr txBox="1">
                <a:spLocks noChangeArrowheads="1"/>
              </p:cNvSpPr>
              <p:nvPr/>
            </p:nvSpPr>
            <p:spPr bwMode="auto">
              <a:xfrm>
                <a:off x="1652" y="2348"/>
                <a:ext cx="222" cy="25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kumimoji="1" lang="en-US" altLang="zh-CN">
                    <a:solidFill>
                      <a:schemeClr val="tx1"/>
                    </a:solidFill>
                    <a:ea typeface="楷体_GB2312" pitchFamily="49" charset="-122"/>
                  </a:rPr>
                  <a:t>D</a:t>
                </a:r>
              </a:p>
            </p:txBody>
          </p:sp>
          <p:grpSp>
            <p:nvGrpSpPr>
              <p:cNvPr id="15380" name="Group 32"/>
              <p:cNvGrpSpPr>
                <a:grpSpLocks/>
              </p:cNvGrpSpPr>
              <p:nvPr/>
            </p:nvGrpSpPr>
            <p:grpSpPr bwMode="auto">
              <a:xfrm>
                <a:off x="1475" y="2844"/>
                <a:ext cx="221" cy="250"/>
                <a:chOff x="1475" y="2844"/>
                <a:chExt cx="221" cy="250"/>
              </a:xfrm>
            </p:grpSpPr>
            <p:sp>
              <p:nvSpPr>
                <p:cNvPr id="15390" name="Rectangle 20"/>
                <p:cNvSpPr>
                  <a:spLocks noChangeArrowheads="1"/>
                </p:cNvSpPr>
                <p:nvPr/>
              </p:nvSpPr>
              <p:spPr bwMode="auto">
                <a:xfrm>
                  <a:off x="1475" y="2886"/>
                  <a:ext cx="221" cy="166"/>
                </a:xfrm>
                <a:prstGeom prst="rect">
                  <a:avLst/>
                </a:prstGeom>
                <a:solidFill>
                  <a:srgbClr val="00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5391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1475" y="2844"/>
                  <a:ext cx="221" cy="250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kumimoji="1" lang="en-US" altLang="zh-CN">
                      <a:solidFill>
                        <a:schemeClr val="tx1"/>
                      </a:solidFill>
                      <a:ea typeface="楷体_GB2312" pitchFamily="49" charset="-122"/>
                    </a:rPr>
                    <a:t>F</a:t>
                  </a:r>
                </a:p>
              </p:txBody>
            </p:sp>
          </p:grpSp>
          <p:grpSp>
            <p:nvGrpSpPr>
              <p:cNvPr id="15381" name="Group 33"/>
              <p:cNvGrpSpPr>
                <a:grpSpLocks/>
              </p:cNvGrpSpPr>
              <p:nvPr/>
            </p:nvGrpSpPr>
            <p:grpSpPr bwMode="auto">
              <a:xfrm>
                <a:off x="943" y="2844"/>
                <a:ext cx="222" cy="250"/>
                <a:chOff x="943" y="2844"/>
                <a:chExt cx="222" cy="250"/>
              </a:xfrm>
            </p:grpSpPr>
            <p:sp>
              <p:nvSpPr>
                <p:cNvPr id="15388" name="Rectangle 17"/>
                <p:cNvSpPr>
                  <a:spLocks noChangeArrowheads="1"/>
                </p:cNvSpPr>
                <p:nvPr/>
              </p:nvSpPr>
              <p:spPr bwMode="auto">
                <a:xfrm>
                  <a:off x="943" y="2886"/>
                  <a:ext cx="222" cy="166"/>
                </a:xfrm>
                <a:prstGeom prst="rect">
                  <a:avLst/>
                </a:prstGeom>
                <a:solidFill>
                  <a:srgbClr val="00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5389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943" y="2844"/>
                  <a:ext cx="222" cy="250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kumimoji="1" lang="en-US" altLang="zh-CN">
                      <a:solidFill>
                        <a:schemeClr val="tx1"/>
                      </a:solidFill>
                      <a:ea typeface="楷体_GB2312" pitchFamily="49" charset="-122"/>
                    </a:rPr>
                    <a:t>E</a:t>
                  </a:r>
                </a:p>
              </p:txBody>
            </p:sp>
          </p:grpSp>
          <p:sp>
            <p:nvSpPr>
              <p:cNvPr id="15382" name="Line 22"/>
              <p:cNvSpPr>
                <a:spLocks noChangeShapeType="1"/>
              </p:cNvSpPr>
              <p:nvPr/>
            </p:nvSpPr>
            <p:spPr bwMode="auto">
              <a:xfrm flipH="1">
                <a:off x="938" y="2102"/>
                <a:ext cx="326" cy="28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3" name="Line 23"/>
              <p:cNvSpPr>
                <a:spLocks noChangeShapeType="1"/>
              </p:cNvSpPr>
              <p:nvPr/>
            </p:nvSpPr>
            <p:spPr bwMode="auto">
              <a:xfrm>
                <a:off x="1320" y="2100"/>
                <a:ext cx="0" cy="28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4" name="Line 24"/>
              <p:cNvSpPr>
                <a:spLocks noChangeShapeType="1"/>
              </p:cNvSpPr>
              <p:nvPr/>
            </p:nvSpPr>
            <p:spPr bwMode="auto">
              <a:xfrm>
                <a:off x="1362" y="2100"/>
                <a:ext cx="334" cy="28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5" name="Line 25"/>
              <p:cNvSpPr>
                <a:spLocks noChangeShapeType="1"/>
              </p:cNvSpPr>
              <p:nvPr/>
            </p:nvSpPr>
            <p:spPr bwMode="auto">
              <a:xfrm flipH="1">
                <a:off x="1076" y="2551"/>
                <a:ext cx="205" cy="33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6" name="Line 26"/>
              <p:cNvSpPr>
                <a:spLocks noChangeShapeType="1"/>
              </p:cNvSpPr>
              <p:nvPr/>
            </p:nvSpPr>
            <p:spPr bwMode="auto">
              <a:xfrm>
                <a:off x="1370" y="2559"/>
                <a:ext cx="194" cy="33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7" name="Line 46"/>
              <p:cNvSpPr>
                <a:spLocks noChangeShapeType="1"/>
              </p:cNvSpPr>
              <p:nvPr/>
            </p:nvSpPr>
            <p:spPr bwMode="auto">
              <a:xfrm flipH="1">
                <a:off x="1605" y="2561"/>
                <a:ext cx="190" cy="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32496" name="Text Box 48"/>
          <p:cNvSpPr txBox="1">
            <a:spLocks noChangeArrowheads="1"/>
          </p:cNvSpPr>
          <p:nvPr/>
        </p:nvSpPr>
        <p:spPr bwMode="auto">
          <a:xfrm>
            <a:off x="4008438" y="3859213"/>
            <a:ext cx="4959350" cy="646331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u="sng" dirty="0">
                <a:solidFill>
                  <a:schemeClr val="tx2"/>
                </a:solidFill>
                <a:latin typeface="Helvetica" charset="0"/>
              </a:rPr>
              <a:t>Node </a:t>
            </a:r>
            <a:r>
              <a:rPr lang="en-US" u="sng" dirty="0" smtClean="0">
                <a:solidFill>
                  <a:schemeClr val="tx2"/>
                </a:solidFill>
                <a:latin typeface="Helvetica" charset="0"/>
              </a:rPr>
              <a:t>coverage</a:t>
            </a:r>
            <a:r>
              <a:rPr lang="en-US" dirty="0" smtClean="0">
                <a:solidFill>
                  <a:schemeClr val="tx2"/>
                </a:solidFill>
                <a:latin typeface="Helvetica" charset="0"/>
              </a:rPr>
              <a:t>: </a:t>
            </a:r>
            <a:r>
              <a:rPr lang="en-US" dirty="0">
                <a:solidFill>
                  <a:schemeClr val="tx2"/>
                </a:solidFill>
                <a:latin typeface="Helvetica" charset="0"/>
              </a:rPr>
              <a:t>call every unit at least once (method coverage)</a:t>
            </a:r>
          </a:p>
        </p:txBody>
      </p:sp>
      <p:sp>
        <p:nvSpPr>
          <p:cNvPr id="232497" name="Text Box 49"/>
          <p:cNvSpPr txBox="1">
            <a:spLocks noChangeArrowheads="1"/>
          </p:cNvSpPr>
          <p:nvPr/>
        </p:nvSpPr>
        <p:spPr bwMode="auto">
          <a:xfrm>
            <a:off x="4008438" y="5178425"/>
            <a:ext cx="4959350" cy="646331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u="sng" dirty="0">
                <a:solidFill>
                  <a:schemeClr val="tx2"/>
                </a:solidFill>
                <a:latin typeface="Helvetica" charset="0"/>
              </a:rPr>
              <a:t>Edge </a:t>
            </a:r>
            <a:r>
              <a:rPr lang="en-US" u="sng" dirty="0" smtClean="0">
                <a:solidFill>
                  <a:schemeClr val="tx2"/>
                </a:solidFill>
                <a:latin typeface="Helvetica" charset="0"/>
              </a:rPr>
              <a:t>coverage</a:t>
            </a:r>
            <a:r>
              <a:rPr lang="en-US" dirty="0" smtClean="0">
                <a:solidFill>
                  <a:schemeClr val="tx2"/>
                </a:solidFill>
                <a:latin typeface="Helvetica" charset="0"/>
              </a:rPr>
              <a:t>: </a:t>
            </a:r>
            <a:r>
              <a:rPr lang="en-US" dirty="0">
                <a:solidFill>
                  <a:schemeClr val="tx2"/>
                </a:solidFill>
                <a:latin typeface="Helvetica" charset="0"/>
              </a:rPr>
              <a:t>execute every call at least once (call coverage)</a:t>
            </a:r>
          </a:p>
        </p:txBody>
      </p:sp>
    </p:spTree>
    <p:extLst>
      <p:ext uri="{BB962C8B-B14F-4D97-AF65-F5344CB8AC3E}">
        <p14:creationId xmlns:p14="http://schemas.microsoft.com/office/powerpoint/2010/main" val="816652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2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2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96" grpId="0" animBg="1"/>
      <p:bldP spid="23249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Call Graphs on Classes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Node and edge coverage of class call graphs often do not work very well</a:t>
            </a:r>
          </a:p>
          <a:p>
            <a:r>
              <a:rPr lang="en-US" altLang="en-US" smtClean="0"/>
              <a:t>Individual methods might not call each other at all!</a:t>
            </a:r>
          </a:p>
        </p:txBody>
      </p:sp>
      <p:sp>
        <p:nvSpPr>
          <p:cNvPr id="234500" name="Text Box 4"/>
          <p:cNvSpPr txBox="1">
            <a:spLocks noChangeArrowheads="1"/>
          </p:cNvSpPr>
          <p:nvPr/>
        </p:nvSpPr>
        <p:spPr bwMode="auto">
          <a:xfrm>
            <a:off x="685800" y="3429000"/>
            <a:ext cx="4310062" cy="13239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u="sng">
                <a:solidFill>
                  <a:schemeClr val="tx1"/>
                </a:solidFill>
                <a:latin typeface="Helvetica" charset="0"/>
              </a:rPr>
              <a:t>Class stack</a:t>
            </a:r>
          </a:p>
          <a:p>
            <a:pPr algn="l"/>
            <a:r>
              <a:rPr lang="en-US" altLang="en-US">
                <a:solidFill>
                  <a:schemeClr val="tx1"/>
                </a:solidFill>
                <a:latin typeface="Helvetica" charset="0"/>
              </a:rPr>
              <a:t>public void push (Object o)</a:t>
            </a:r>
          </a:p>
          <a:p>
            <a:pPr algn="l"/>
            <a:r>
              <a:rPr lang="en-US" altLang="en-US">
                <a:solidFill>
                  <a:schemeClr val="tx1"/>
                </a:solidFill>
                <a:latin typeface="Helvetica" charset="0"/>
              </a:rPr>
              <a:t>public Object pop ( )</a:t>
            </a:r>
          </a:p>
          <a:p>
            <a:pPr algn="l"/>
            <a:r>
              <a:rPr lang="en-US" altLang="en-US">
                <a:solidFill>
                  <a:schemeClr val="tx1"/>
                </a:solidFill>
                <a:latin typeface="Helvetica" charset="0"/>
              </a:rPr>
              <a:t>public boolean isEmpty (Object o)</a:t>
            </a:r>
          </a:p>
        </p:txBody>
      </p:sp>
      <p:sp>
        <p:nvSpPr>
          <p:cNvPr id="234511" name="Text Box 15"/>
          <p:cNvSpPr txBox="1">
            <a:spLocks noChangeArrowheads="1"/>
          </p:cNvSpPr>
          <p:nvPr/>
        </p:nvSpPr>
        <p:spPr bwMode="auto">
          <a:xfrm>
            <a:off x="823912" y="5991225"/>
            <a:ext cx="7967663" cy="36933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chemeClr val="tx1"/>
                </a:solidFill>
                <a:latin typeface="Helvetica" charset="0"/>
              </a:rPr>
              <a:t>Other types of testing are needed – do </a:t>
            </a:r>
            <a:r>
              <a:rPr lang="en-US" u="sng">
                <a:solidFill>
                  <a:schemeClr val="tx1"/>
                </a:solidFill>
                <a:latin typeface="Helvetica" charset="0"/>
              </a:rPr>
              <a:t>not</a:t>
            </a:r>
            <a:r>
              <a:rPr lang="en-US">
                <a:solidFill>
                  <a:schemeClr val="tx1"/>
                </a:solidFill>
                <a:latin typeface="Helvetica" charset="0"/>
              </a:rPr>
              <a:t> use graph criteria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4741862" y="3684587"/>
            <a:ext cx="4325938" cy="1801813"/>
            <a:chOff x="2838" y="1928"/>
            <a:chExt cx="2725" cy="1135"/>
          </a:xfrm>
        </p:grpSpPr>
        <p:grpSp>
          <p:nvGrpSpPr>
            <p:cNvPr id="16394" name="Group 14"/>
            <p:cNvGrpSpPr>
              <a:grpSpLocks/>
            </p:cNvGrpSpPr>
            <p:nvPr/>
          </p:nvGrpSpPr>
          <p:grpSpPr bwMode="auto">
            <a:xfrm>
              <a:off x="2838" y="2463"/>
              <a:ext cx="2725" cy="600"/>
              <a:chOff x="2896" y="2622"/>
              <a:chExt cx="2725" cy="600"/>
            </a:xfrm>
          </p:grpSpPr>
          <p:grpSp>
            <p:nvGrpSpPr>
              <p:cNvPr id="16396" name="Group 12"/>
              <p:cNvGrpSpPr>
                <a:grpSpLocks/>
              </p:cNvGrpSpPr>
              <p:nvPr/>
            </p:nvGrpSpPr>
            <p:grpSpPr bwMode="auto">
              <a:xfrm>
                <a:off x="3855" y="2622"/>
                <a:ext cx="807" cy="600"/>
                <a:chOff x="3221" y="2910"/>
                <a:chExt cx="807" cy="600"/>
              </a:xfrm>
            </p:grpSpPr>
            <p:sp>
              <p:nvSpPr>
                <p:cNvPr id="16403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3221" y="3252"/>
                  <a:ext cx="807" cy="258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/>
                  <a:r>
                    <a:rPr lang="en-US" altLang="en-US">
                      <a:solidFill>
                        <a:schemeClr val="tx1"/>
                      </a:solidFill>
                      <a:latin typeface="Helvetica" charset="0"/>
                    </a:rPr>
                    <a:t>pop</a:t>
                  </a:r>
                </a:p>
              </p:txBody>
            </p:sp>
            <p:sp>
              <p:nvSpPr>
                <p:cNvPr id="16404" name="Line 8"/>
                <p:cNvSpPr>
                  <a:spLocks noChangeShapeType="1"/>
                </p:cNvSpPr>
                <p:nvPr/>
              </p:nvSpPr>
              <p:spPr bwMode="auto">
                <a:xfrm>
                  <a:off x="3625" y="2910"/>
                  <a:ext cx="0" cy="32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397" name="Group 11"/>
              <p:cNvGrpSpPr>
                <a:grpSpLocks/>
              </p:cNvGrpSpPr>
              <p:nvPr/>
            </p:nvGrpSpPr>
            <p:grpSpPr bwMode="auto">
              <a:xfrm>
                <a:off x="2896" y="2622"/>
                <a:ext cx="807" cy="600"/>
                <a:chOff x="2262" y="2910"/>
                <a:chExt cx="807" cy="600"/>
              </a:xfrm>
            </p:grpSpPr>
            <p:sp>
              <p:nvSpPr>
                <p:cNvPr id="16401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2262" y="3252"/>
                  <a:ext cx="807" cy="258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/>
                  <a:r>
                    <a:rPr lang="en-US" altLang="en-US">
                      <a:solidFill>
                        <a:schemeClr val="tx1"/>
                      </a:solidFill>
                      <a:latin typeface="Helvetica" charset="0"/>
                    </a:rPr>
                    <a:t>push</a:t>
                  </a:r>
                </a:p>
              </p:txBody>
            </p:sp>
            <p:sp>
              <p:nvSpPr>
                <p:cNvPr id="16402" name="Line 9"/>
                <p:cNvSpPr>
                  <a:spLocks noChangeShapeType="1"/>
                </p:cNvSpPr>
                <p:nvPr/>
              </p:nvSpPr>
              <p:spPr bwMode="auto">
                <a:xfrm>
                  <a:off x="2666" y="2910"/>
                  <a:ext cx="0" cy="32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398" name="Group 13"/>
              <p:cNvGrpSpPr>
                <a:grpSpLocks/>
              </p:cNvGrpSpPr>
              <p:nvPr/>
            </p:nvGrpSpPr>
            <p:grpSpPr bwMode="auto">
              <a:xfrm>
                <a:off x="4814" y="2622"/>
                <a:ext cx="807" cy="600"/>
                <a:chOff x="4180" y="2910"/>
                <a:chExt cx="807" cy="600"/>
              </a:xfrm>
            </p:grpSpPr>
            <p:sp>
              <p:nvSpPr>
                <p:cNvPr id="16399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4180" y="3252"/>
                  <a:ext cx="807" cy="258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/>
                  <a:r>
                    <a:rPr lang="en-US" altLang="en-US">
                      <a:solidFill>
                        <a:schemeClr val="tx1"/>
                      </a:solidFill>
                      <a:latin typeface="Helvetica" charset="0"/>
                    </a:rPr>
                    <a:t>isEmpty</a:t>
                  </a:r>
                </a:p>
              </p:txBody>
            </p:sp>
            <p:sp>
              <p:nvSpPr>
                <p:cNvPr id="16400" name="Line 10"/>
                <p:cNvSpPr>
                  <a:spLocks noChangeShapeType="1"/>
                </p:cNvSpPr>
                <p:nvPr/>
              </p:nvSpPr>
              <p:spPr bwMode="auto">
                <a:xfrm>
                  <a:off x="4584" y="2910"/>
                  <a:ext cx="0" cy="32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6395" name="AutoShape 16"/>
            <p:cNvSpPr>
              <a:spLocks noChangeArrowheads="1"/>
            </p:cNvSpPr>
            <p:nvPr/>
          </p:nvSpPr>
          <p:spPr bwMode="auto">
            <a:xfrm>
              <a:off x="3084" y="1928"/>
              <a:ext cx="2233" cy="425"/>
            </a:xfrm>
            <a:prstGeom prst="cloudCallout">
              <a:avLst>
                <a:gd name="adj1" fmla="val -23491"/>
                <a:gd name="adj2" fmla="val 24352"/>
              </a:avLst>
            </a:prstGeom>
            <a:solidFill>
              <a:schemeClr val="accent5">
                <a:lumMod val="90000"/>
              </a:scheme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dirty="0">
                  <a:solidFill>
                    <a:schemeClr val="tx1"/>
                  </a:solidFill>
                </a:rPr>
                <a:t>? ? 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545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4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4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500" grpId="0" animBg="1"/>
      <p:bldP spid="2345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Inheritance &amp; Polymorphism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u="sng" dirty="0" smtClean="0">
                <a:solidFill>
                  <a:srgbClr val="FF5935"/>
                </a:solidFill>
              </a:rPr>
              <a:t>Caution</a:t>
            </a:r>
            <a:r>
              <a:rPr lang="en-US" altLang="en-US" dirty="0" smtClean="0"/>
              <a:t>: Ideas are preliminary and not widely used</a:t>
            </a:r>
          </a:p>
        </p:txBody>
      </p:sp>
      <p:grpSp>
        <p:nvGrpSpPr>
          <p:cNvPr id="2" name="Group 107"/>
          <p:cNvGrpSpPr>
            <a:grpSpLocks/>
          </p:cNvGrpSpPr>
          <p:nvPr/>
        </p:nvGrpSpPr>
        <p:grpSpPr bwMode="auto">
          <a:xfrm>
            <a:off x="165100" y="2682874"/>
            <a:ext cx="2978150" cy="3184526"/>
            <a:chOff x="104" y="1108"/>
            <a:chExt cx="1876" cy="2006"/>
          </a:xfrm>
        </p:grpSpPr>
        <p:sp>
          <p:nvSpPr>
            <p:cNvPr id="17468" name="Text Box 5"/>
            <p:cNvSpPr txBox="1">
              <a:spLocks noChangeArrowheads="1"/>
            </p:cNvSpPr>
            <p:nvPr/>
          </p:nvSpPr>
          <p:spPr bwMode="auto">
            <a:xfrm>
              <a:off x="104" y="2591"/>
              <a:ext cx="1876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kumimoji="1" lang="en-US" altLang="zh-CN" sz="2400" dirty="0">
                  <a:solidFill>
                    <a:srgbClr val="FF5935"/>
                  </a:solidFill>
                  <a:ea typeface="楷体_GB2312" pitchFamily="49" charset="-122"/>
                </a:rPr>
                <a:t>Example inheritance hierarchy graph</a:t>
              </a:r>
            </a:p>
          </p:txBody>
        </p:sp>
        <p:grpSp>
          <p:nvGrpSpPr>
            <p:cNvPr id="17469" name="Group 52"/>
            <p:cNvGrpSpPr>
              <a:grpSpLocks/>
            </p:cNvGrpSpPr>
            <p:nvPr/>
          </p:nvGrpSpPr>
          <p:grpSpPr bwMode="auto">
            <a:xfrm>
              <a:off x="616" y="1108"/>
              <a:ext cx="852" cy="1397"/>
              <a:chOff x="309" y="1598"/>
              <a:chExt cx="852" cy="1397"/>
            </a:xfrm>
          </p:grpSpPr>
          <p:grpSp>
            <p:nvGrpSpPr>
              <p:cNvPr id="17470" name="Group 27"/>
              <p:cNvGrpSpPr>
                <a:grpSpLocks/>
              </p:cNvGrpSpPr>
              <p:nvPr/>
            </p:nvGrpSpPr>
            <p:grpSpPr bwMode="auto">
              <a:xfrm>
                <a:off x="625" y="1598"/>
                <a:ext cx="221" cy="250"/>
                <a:chOff x="1209" y="1908"/>
                <a:chExt cx="221" cy="250"/>
              </a:xfrm>
            </p:grpSpPr>
            <p:sp>
              <p:nvSpPr>
                <p:cNvPr id="17499" name="Rectangle 7"/>
                <p:cNvSpPr>
                  <a:spLocks noChangeArrowheads="1"/>
                </p:cNvSpPr>
                <p:nvPr/>
              </p:nvSpPr>
              <p:spPr bwMode="auto">
                <a:xfrm>
                  <a:off x="1209" y="1950"/>
                  <a:ext cx="221" cy="166"/>
                </a:xfrm>
                <a:prstGeom prst="rect">
                  <a:avLst/>
                </a:prstGeom>
                <a:solidFill>
                  <a:srgbClr val="00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7500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1209" y="1908"/>
                  <a:ext cx="221" cy="250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kumimoji="1" lang="en-US" altLang="zh-CN">
                      <a:solidFill>
                        <a:schemeClr val="tx1"/>
                      </a:solidFill>
                      <a:ea typeface="楷体_GB2312" pitchFamily="49" charset="-122"/>
                    </a:rPr>
                    <a:t>A</a:t>
                  </a:r>
                </a:p>
              </p:txBody>
            </p:sp>
          </p:grpSp>
          <p:grpSp>
            <p:nvGrpSpPr>
              <p:cNvPr id="17471" name="Group 28"/>
              <p:cNvGrpSpPr>
                <a:grpSpLocks/>
              </p:cNvGrpSpPr>
              <p:nvPr/>
            </p:nvGrpSpPr>
            <p:grpSpPr bwMode="auto">
              <a:xfrm>
                <a:off x="624" y="2171"/>
                <a:ext cx="222" cy="250"/>
                <a:chOff x="766" y="2363"/>
                <a:chExt cx="222" cy="250"/>
              </a:xfrm>
            </p:grpSpPr>
            <p:sp>
              <p:nvSpPr>
                <p:cNvPr id="17497" name="Rectangle 9"/>
                <p:cNvSpPr>
                  <a:spLocks noChangeArrowheads="1"/>
                </p:cNvSpPr>
                <p:nvPr/>
              </p:nvSpPr>
              <p:spPr bwMode="auto">
                <a:xfrm>
                  <a:off x="766" y="2405"/>
                  <a:ext cx="222" cy="165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7498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766" y="2363"/>
                  <a:ext cx="222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kumimoji="1" lang="en-US" altLang="zh-CN">
                      <a:solidFill>
                        <a:schemeClr val="tx1"/>
                      </a:solidFill>
                      <a:ea typeface="楷体_GB2312" pitchFamily="49" charset="-122"/>
                    </a:rPr>
                    <a:t>B</a:t>
                  </a:r>
                </a:p>
              </p:txBody>
            </p:sp>
          </p:grpSp>
          <p:grpSp>
            <p:nvGrpSpPr>
              <p:cNvPr id="17472" name="Group 31"/>
              <p:cNvGrpSpPr>
                <a:grpSpLocks/>
              </p:cNvGrpSpPr>
              <p:nvPr/>
            </p:nvGrpSpPr>
            <p:grpSpPr bwMode="auto">
              <a:xfrm>
                <a:off x="309" y="2744"/>
                <a:ext cx="852" cy="251"/>
                <a:chOff x="309" y="2744"/>
                <a:chExt cx="852" cy="251"/>
              </a:xfrm>
            </p:grpSpPr>
            <p:grpSp>
              <p:nvGrpSpPr>
                <p:cNvPr id="17491" name="Group 29"/>
                <p:cNvGrpSpPr>
                  <a:grpSpLocks/>
                </p:cNvGrpSpPr>
                <p:nvPr/>
              </p:nvGrpSpPr>
              <p:grpSpPr bwMode="auto">
                <a:xfrm>
                  <a:off x="309" y="2745"/>
                  <a:ext cx="222" cy="250"/>
                  <a:chOff x="1209" y="2363"/>
                  <a:chExt cx="222" cy="250"/>
                </a:xfrm>
              </p:grpSpPr>
              <p:sp>
                <p:nvSpPr>
                  <p:cNvPr id="17495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1209" y="2405"/>
                    <a:ext cx="222" cy="165"/>
                  </a:xfrm>
                  <a:prstGeom prst="rect">
                    <a:avLst/>
                  </a:prstGeom>
                  <a:solidFill>
                    <a:srgbClr val="00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17496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09" y="2363"/>
                    <a:ext cx="222" cy="250"/>
                  </a:xfrm>
                  <a:prstGeom prst="rect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l" eaLnBrk="1" hangingPunct="1">
                      <a:spcBef>
                        <a:spcPct val="50000"/>
                      </a:spcBef>
                    </a:pPr>
                    <a:r>
                      <a:rPr kumimoji="1" lang="en-US" altLang="zh-CN">
                        <a:solidFill>
                          <a:schemeClr val="tx1"/>
                        </a:solidFill>
                        <a:ea typeface="楷体_GB2312" pitchFamily="49" charset="-122"/>
                      </a:rPr>
                      <a:t>C</a:t>
                    </a:r>
                  </a:p>
                </p:txBody>
              </p:sp>
            </p:grpSp>
            <p:grpSp>
              <p:nvGrpSpPr>
                <p:cNvPr id="17492" name="Group 30"/>
                <p:cNvGrpSpPr>
                  <a:grpSpLocks/>
                </p:cNvGrpSpPr>
                <p:nvPr/>
              </p:nvGrpSpPr>
              <p:grpSpPr bwMode="auto">
                <a:xfrm>
                  <a:off x="939" y="2744"/>
                  <a:ext cx="222" cy="250"/>
                  <a:chOff x="1652" y="2363"/>
                  <a:chExt cx="222" cy="250"/>
                </a:xfrm>
              </p:grpSpPr>
              <p:sp>
                <p:nvSpPr>
                  <p:cNvPr id="17493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652" y="2405"/>
                    <a:ext cx="222" cy="165"/>
                  </a:xfrm>
                  <a:prstGeom prst="rect">
                    <a:avLst/>
                  </a:prstGeom>
                  <a:solidFill>
                    <a:srgbClr val="00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17494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52" y="2363"/>
                    <a:ext cx="222" cy="250"/>
                  </a:xfrm>
                  <a:prstGeom prst="rect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l" eaLnBrk="1" hangingPunct="1">
                      <a:spcBef>
                        <a:spcPct val="50000"/>
                      </a:spcBef>
                    </a:pPr>
                    <a:r>
                      <a:rPr kumimoji="1" lang="en-US" altLang="zh-CN">
                        <a:solidFill>
                          <a:schemeClr val="tx1"/>
                        </a:solidFill>
                        <a:ea typeface="楷体_GB2312" pitchFamily="49" charset="-122"/>
                      </a:rPr>
                      <a:t>D</a:t>
                    </a:r>
                  </a:p>
                </p:txBody>
              </p:sp>
            </p:grpSp>
          </p:grpSp>
          <p:grpSp>
            <p:nvGrpSpPr>
              <p:cNvPr id="17473" name="Group 39"/>
              <p:cNvGrpSpPr>
                <a:grpSpLocks/>
              </p:cNvGrpSpPr>
              <p:nvPr/>
            </p:nvGrpSpPr>
            <p:grpSpPr bwMode="auto">
              <a:xfrm>
                <a:off x="693" y="1812"/>
                <a:ext cx="84" cy="399"/>
                <a:chOff x="678" y="1812"/>
                <a:chExt cx="84" cy="399"/>
              </a:xfrm>
            </p:grpSpPr>
            <p:grpSp>
              <p:nvGrpSpPr>
                <p:cNvPr id="17486" name="Group 37"/>
                <p:cNvGrpSpPr>
                  <a:grpSpLocks/>
                </p:cNvGrpSpPr>
                <p:nvPr/>
              </p:nvGrpSpPr>
              <p:grpSpPr bwMode="auto">
                <a:xfrm>
                  <a:off x="678" y="1812"/>
                  <a:ext cx="84" cy="66"/>
                  <a:chOff x="903" y="2193"/>
                  <a:chExt cx="84" cy="66"/>
                </a:xfrm>
              </p:grpSpPr>
              <p:sp>
                <p:nvSpPr>
                  <p:cNvPr id="17488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903" y="2259"/>
                    <a:ext cx="8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489" name="Line 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06" y="2193"/>
                    <a:ext cx="39" cy="6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490" name="Line 36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945" y="2193"/>
                    <a:ext cx="39" cy="6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487" name="Line 38"/>
                <p:cNvSpPr>
                  <a:spLocks noChangeShapeType="1"/>
                </p:cNvSpPr>
                <p:nvPr/>
              </p:nvSpPr>
              <p:spPr bwMode="auto">
                <a:xfrm>
                  <a:off x="720" y="1887"/>
                  <a:ext cx="0" cy="32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7474" name="Group 40"/>
              <p:cNvGrpSpPr>
                <a:grpSpLocks/>
              </p:cNvGrpSpPr>
              <p:nvPr/>
            </p:nvGrpSpPr>
            <p:grpSpPr bwMode="auto">
              <a:xfrm rot="1671610">
                <a:off x="541" y="2360"/>
                <a:ext cx="84" cy="443"/>
                <a:chOff x="678" y="1812"/>
                <a:chExt cx="84" cy="399"/>
              </a:xfrm>
            </p:grpSpPr>
            <p:grpSp>
              <p:nvGrpSpPr>
                <p:cNvPr id="17481" name="Group 41"/>
                <p:cNvGrpSpPr>
                  <a:grpSpLocks/>
                </p:cNvGrpSpPr>
                <p:nvPr/>
              </p:nvGrpSpPr>
              <p:grpSpPr bwMode="auto">
                <a:xfrm>
                  <a:off x="678" y="1812"/>
                  <a:ext cx="84" cy="66"/>
                  <a:chOff x="903" y="2193"/>
                  <a:chExt cx="84" cy="66"/>
                </a:xfrm>
              </p:grpSpPr>
              <p:sp>
                <p:nvSpPr>
                  <p:cNvPr id="17483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903" y="2259"/>
                    <a:ext cx="8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484" name="Line 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06" y="2193"/>
                    <a:ext cx="39" cy="6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485" name="Line 4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945" y="2193"/>
                    <a:ext cx="39" cy="6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482" name="Line 45"/>
                <p:cNvSpPr>
                  <a:spLocks noChangeShapeType="1"/>
                </p:cNvSpPr>
                <p:nvPr/>
              </p:nvSpPr>
              <p:spPr bwMode="auto">
                <a:xfrm>
                  <a:off x="720" y="1887"/>
                  <a:ext cx="0" cy="32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7475" name="Group 46"/>
              <p:cNvGrpSpPr>
                <a:grpSpLocks/>
              </p:cNvGrpSpPr>
              <p:nvPr/>
            </p:nvGrpSpPr>
            <p:grpSpPr bwMode="auto">
              <a:xfrm rot="-1420113">
                <a:off x="841" y="2360"/>
                <a:ext cx="84" cy="443"/>
                <a:chOff x="678" y="1812"/>
                <a:chExt cx="84" cy="399"/>
              </a:xfrm>
            </p:grpSpPr>
            <p:grpSp>
              <p:nvGrpSpPr>
                <p:cNvPr id="17476" name="Group 47"/>
                <p:cNvGrpSpPr>
                  <a:grpSpLocks/>
                </p:cNvGrpSpPr>
                <p:nvPr/>
              </p:nvGrpSpPr>
              <p:grpSpPr bwMode="auto">
                <a:xfrm>
                  <a:off x="678" y="1812"/>
                  <a:ext cx="84" cy="66"/>
                  <a:chOff x="903" y="2193"/>
                  <a:chExt cx="84" cy="66"/>
                </a:xfrm>
              </p:grpSpPr>
              <p:sp>
                <p:nvSpPr>
                  <p:cNvPr id="17478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903" y="2259"/>
                    <a:ext cx="8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479" name="Line 4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06" y="2193"/>
                    <a:ext cx="39" cy="6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480" name="Line 50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945" y="2193"/>
                    <a:ext cx="39" cy="6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477" name="Line 51"/>
                <p:cNvSpPr>
                  <a:spLocks noChangeShapeType="1"/>
                </p:cNvSpPr>
                <p:nvPr/>
              </p:nvSpPr>
              <p:spPr bwMode="auto">
                <a:xfrm>
                  <a:off x="720" y="1887"/>
                  <a:ext cx="0" cy="32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35573" name="Text Box 53"/>
          <p:cNvSpPr txBox="1">
            <a:spLocks noChangeArrowheads="1"/>
          </p:cNvSpPr>
          <p:nvPr/>
        </p:nvSpPr>
        <p:spPr bwMode="auto">
          <a:xfrm>
            <a:off x="2878138" y="2582862"/>
            <a:ext cx="4310062" cy="1323975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en-US" dirty="0">
                <a:solidFill>
                  <a:schemeClr val="tx1"/>
                </a:solidFill>
                <a:latin typeface="Helvetica" charset="0"/>
              </a:rPr>
              <a:t>Classes are not executable, so this graph is not directly testable</a:t>
            </a:r>
          </a:p>
          <a:p>
            <a:pPr algn="l"/>
            <a:endParaRPr lang="en-US" altLang="en-US" dirty="0">
              <a:solidFill>
                <a:schemeClr val="tx1"/>
              </a:solidFill>
              <a:latin typeface="Helvetica" charset="0"/>
            </a:endParaRPr>
          </a:p>
          <a:p>
            <a:pPr algn="l"/>
            <a:r>
              <a:rPr lang="en-US" altLang="en-US" dirty="0">
                <a:solidFill>
                  <a:schemeClr val="tx1"/>
                </a:solidFill>
                <a:latin typeface="Helvetica" charset="0"/>
              </a:rPr>
              <a:t>We need </a:t>
            </a:r>
            <a:r>
              <a:rPr lang="en-US" altLang="en-US" u="sng" dirty="0">
                <a:solidFill>
                  <a:schemeClr val="tx1"/>
                </a:solidFill>
                <a:latin typeface="Helvetica" charset="0"/>
              </a:rPr>
              <a:t>objects</a:t>
            </a:r>
          </a:p>
        </p:txBody>
      </p:sp>
      <p:grpSp>
        <p:nvGrpSpPr>
          <p:cNvPr id="15" name="Group 105"/>
          <p:cNvGrpSpPr>
            <a:grpSpLocks/>
          </p:cNvGrpSpPr>
          <p:nvPr/>
        </p:nvGrpSpPr>
        <p:grpSpPr bwMode="auto">
          <a:xfrm>
            <a:off x="2767013" y="4164012"/>
            <a:ext cx="3703637" cy="2617788"/>
            <a:chOff x="1649" y="2198"/>
            <a:chExt cx="2333" cy="1649"/>
          </a:xfrm>
        </p:grpSpPr>
        <p:grpSp>
          <p:nvGrpSpPr>
            <p:cNvPr id="17419" name="Group 55"/>
            <p:cNvGrpSpPr>
              <a:grpSpLocks/>
            </p:cNvGrpSpPr>
            <p:nvPr/>
          </p:nvGrpSpPr>
          <p:grpSpPr bwMode="auto">
            <a:xfrm>
              <a:off x="2058" y="2198"/>
              <a:ext cx="852" cy="1397"/>
              <a:chOff x="309" y="1598"/>
              <a:chExt cx="852" cy="1397"/>
            </a:xfrm>
          </p:grpSpPr>
          <p:grpSp>
            <p:nvGrpSpPr>
              <p:cNvPr id="17437" name="Group 56"/>
              <p:cNvGrpSpPr>
                <a:grpSpLocks/>
              </p:cNvGrpSpPr>
              <p:nvPr/>
            </p:nvGrpSpPr>
            <p:grpSpPr bwMode="auto">
              <a:xfrm>
                <a:off x="625" y="1598"/>
                <a:ext cx="221" cy="250"/>
                <a:chOff x="1209" y="1908"/>
                <a:chExt cx="221" cy="250"/>
              </a:xfrm>
            </p:grpSpPr>
            <p:sp>
              <p:nvSpPr>
                <p:cNvPr id="17466" name="Rectangle 57"/>
                <p:cNvSpPr>
                  <a:spLocks noChangeArrowheads="1"/>
                </p:cNvSpPr>
                <p:nvPr/>
              </p:nvSpPr>
              <p:spPr bwMode="auto">
                <a:xfrm>
                  <a:off x="1209" y="1950"/>
                  <a:ext cx="221" cy="166"/>
                </a:xfrm>
                <a:prstGeom prst="rect">
                  <a:avLst/>
                </a:prstGeom>
                <a:solidFill>
                  <a:srgbClr val="00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7467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1209" y="1908"/>
                  <a:ext cx="221" cy="250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kumimoji="1" lang="en-US" altLang="zh-CN" dirty="0">
                      <a:solidFill>
                        <a:schemeClr val="tx1"/>
                      </a:solidFill>
                      <a:ea typeface="楷体_GB2312" pitchFamily="49" charset="-122"/>
                    </a:rPr>
                    <a:t>A</a:t>
                  </a:r>
                </a:p>
              </p:txBody>
            </p:sp>
          </p:grpSp>
          <p:grpSp>
            <p:nvGrpSpPr>
              <p:cNvPr id="17438" name="Group 59"/>
              <p:cNvGrpSpPr>
                <a:grpSpLocks/>
              </p:cNvGrpSpPr>
              <p:nvPr/>
            </p:nvGrpSpPr>
            <p:grpSpPr bwMode="auto">
              <a:xfrm>
                <a:off x="624" y="2171"/>
                <a:ext cx="222" cy="250"/>
                <a:chOff x="766" y="2363"/>
                <a:chExt cx="222" cy="250"/>
              </a:xfrm>
            </p:grpSpPr>
            <p:sp>
              <p:nvSpPr>
                <p:cNvPr id="17464" name="Rectangle 60"/>
                <p:cNvSpPr>
                  <a:spLocks noChangeArrowheads="1"/>
                </p:cNvSpPr>
                <p:nvPr/>
              </p:nvSpPr>
              <p:spPr bwMode="auto">
                <a:xfrm>
                  <a:off x="766" y="2405"/>
                  <a:ext cx="222" cy="165"/>
                </a:xfrm>
                <a:prstGeom prst="rect">
                  <a:avLst/>
                </a:prstGeom>
                <a:solidFill>
                  <a:srgbClr val="00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7465" name="Text Box 61"/>
                <p:cNvSpPr txBox="1">
                  <a:spLocks noChangeArrowheads="1"/>
                </p:cNvSpPr>
                <p:nvPr/>
              </p:nvSpPr>
              <p:spPr bwMode="auto">
                <a:xfrm>
                  <a:off x="766" y="2363"/>
                  <a:ext cx="222" cy="250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kumimoji="1" lang="en-US" altLang="zh-CN">
                      <a:solidFill>
                        <a:schemeClr val="tx1"/>
                      </a:solidFill>
                      <a:ea typeface="楷体_GB2312" pitchFamily="49" charset="-122"/>
                    </a:rPr>
                    <a:t>B</a:t>
                  </a:r>
                </a:p>
              </p:txBody>
            </p:sp>
          </p:grpSp>
          <p:grpSp>
            <p:nvGrpSpPr>
              <p:cNvPr id="17439" name="Group 62"/>
              <p:cNvGrpSpPr>
                <a:grpSpLocks/>
              </p:cNvGrpSpPr>
              <p:nvPr/>
            </p:nvGrpSpPr>
            <p:grpSpPr bwMode="auto">
              <a:xfrm>
                <a:off x="309" y="2744"/>
                <a:ext cx="852" cy="251"/>
                <a:chOff x="309" y="2744"/>
                <a:chExt cx="852" cy="251"/>
              </a:xfrm>
            </p:grpSpPr>
            <p:grpSp>
              <p:nvGrpSpPr>
                <p:cNvPr id="17458" name="Group 63"/>
                <p:cNvGrpSpPr>
                  <a:grpSpLocks/>
                </p:cNvGrpSpPr>
                <p:nvPr/>
              </p:nvGrpSpPr>
              <p:grpSpPr bwMode="auto">
                <a:xfrm>
                  <a:off x="309" y="2745"/>
                  <a:ext cx="222" cy="250"/>
                  <a:chOff x="1209" y="2363"/>
                  <a:chExt cx="222" cy="250"/>
                </a:xfrm>
              </p:grpSpPr>
              <p:sp>
                <p:nvSpPr>
                  <p:cNvPr id="17462" name="Rectangle 64"/>
                  <p:cNvSpPr>
                    <a:spLocks noChangeArrowheads="1"/>
                  </p:cNvSpPr>
                  <p:nvPr/>
                </p:nvSpPr>
                <p:spPr bwMode="auto">
                  <a:xfrm>
                    <a:off x="1209" y="2405"/>
                    <a:ext cx="222" cy="165"/>
                  </a:xfrm>
                  <a:prstGeom prst="rect">
                    <a:avLst/>
                  </a:prstGeom>
                  <a:solidFill>
                    <a:srgbClr val="00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17463" name="Text Box 6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09" y="2363"/>
                    <a:ext cx="222" cy="250"/>
                  </a:xfrm>
                  <a:prstGeom prst="rect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l" eaLnBrk="1" hangingPunct="1">
                      <a:spcBef>
                        <a:spcPct val="50000"/>
                      </a:spcBef>
                    </a:pPr>
                    <a:r>
                      <a:rPr kumimoji="1" lang="en-US" altLang="zh-CN">
                        <a:solidFill>
                          <a:schemeClr val="tx1"/>
                        </a:solidFill>
                        <a:ea typeface="楷体_GB2312" pitchFamily="49" charset="-122"/>
                      </a:rPr>
                      <a:t>C</a:t>
                    </a:r>
                  </a:p>
                </p:txBody>
              </p:sp>
            </p:grpSp>
            <p:grpSp>
              <p:nvGrpSpPr>
                <p:cNvPr id="17459" name="Group 66"/>
                <p:cNvGrpSpPr>
                  <a:grpSpLocks/>
                </p:cNvGrpSpPr>
                <p:nvPr/>
              </p:nvGrpSpPr>
              <p:grpSpPr bwMode="auto">
                <a:xfrm>
                  <a:off x="939" y="2744"/>
                  <a:ext cx="222" cy="250"/>
                  <a:chOff x="1652" y="2363"/>
                  <a:chExt cx="222" cy="250"/>
                </a:xfrm>
              </p:grpSpPr>
              <p:sp>
                <p:nvSpPr>
                  <p:cNvPr id="17460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1652" y="2405"/>
                    <a:ext cx="222" cy="165"/>
                  </a:xfrm>
                  <a:prstGeom prst="rect">
                    <a:avLst/>
                  </a:prstGeom>
                  <a:solidFill>
                    <a:srgbClr val="00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17461" name="Text Box 6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52" y="2363"/>
                    <a:ext cx="222" cy="250"/>
                  </a:xfrm>
                  <a:prstGeom prst="rect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l" eaLnBrk="1" hangingPunct="1">
                      <a:spcBef>
                        <a:spcPct val="50000"/>
                      </a:spcBef>
                    </a:pPr>
                    <a:r>
                      <a:rPr kumimoji="1" lang="en-US" altLang="zh-CN">
                        <a:solidFill>
                          <a:schemeClr val="tx1"/>
                        </a:solidFill>
                        <a:ea typeface="楷体_GB2312" pitchFamily="49" charset="-122"/>
                      </a:rPr>
                      <a:t>D</a:t>
                    </a:r>
                  </a:p>
                </p:txBody>
              </p:sp>
            </p:grpSp>
          </p:grpSp>
          <p:grpSp>
            <p:nvGrpSpPr>
              <p:cNvPr id="17440" name="Group 69"/>
              <p:cNvGrpSpPr>
                <a:grpSpLocks/>
              </p:cNvGrpSpPr>
              <p:nvPr/>
            </p:nvGrpSpPr>
            <p:grpSpPr bwMode="auto">
              <a:xfrm>
                <a:off x="693" y="1812"/>
                <a:ext cx="84" cy="399"/>
                <a:chOff x="678" y="1812"/>
                <a:chExt cx="84" cy="399"/>
              </a:xfrm>
            </p:grpSpPr>
            <p:grpSp>
              <p:nvGrpSpPr>
                <p:cNvPr id="17453" name="Group 70"/>
                <p:cNvGrpSpPr>
                  <a:grpSpLocks/>
                </p:cNvGrpSpPr>
                <p:nvPr/>
              </p:nvGrpSpPr>
              <p:grpSpPr bwMode="auto">
                <a:xfrm>
                  <a:off x="678" y="1812"/>
                  <a:ext cx="84" cy="66"/>
                  <a:chOff x="903" y="2193"/>
                  <a:chExt cx="84" cy="66"/>
                </a:xfrm>
              </p:grpSpPr>
              <p:sp>
                <p:nvSpPr>
                  <p:cNvPr id="17455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903" y="2259"/>
                    <a:ext cx="8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456" name="Line 7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06" y="2193"/>
                    <a:ext cx="39" cy="6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457" name="Line 73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945" y="2193"/>
                    <a:ext cx="39" cy="6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454" name="Line 74"/>
                <p:cNvSpPr>
                  <a:spLocks noChangeShapeType="1"/>
                </p:cNvSpPr>
                <p:nvPr/>
              </p:nvSpPr>
              <p:spPr bwMode="auto">
                <a:xfrm>
                  <a:off x="720" y="1887"/>
                  <a:ext cx="0" cy="32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7441" name="Group 75"/>
              <p:cNvGrpSpPr>
                <a:grpSpLocks/>
              </p:cNvGrpSpPr>
              <p:nvPr/>
            </p:nvGrpSpPr>
            <p:grpSpPr bwMode="auto">
              <a:xfrm rot="1671610">
                <a:off x="541" y="2360"/>
                <a:ext cx="84" cy="443"/>
                <a:chOff x="678" y="1812"/>
                <a:chExt cx="84" cy="399"/>
              </a:xfrm>
            </p:grpSpPr>
            <p:grpSp>
              <p:nvGrpSpPr>
                <p:cNvPr id="17448" name="Group 76"/>
                <p:cNvGrpSpPr>
                  <a:grpSpLocks/>
                </p:cNvGrpSpPr>
                <p:nvPr/>
              </p:nvGrpSpPr>
              <p:grpSpPr bwMode="auto">
                <a:xfrm>
                  <a:off x="678" y="1812"/>
                  <a:ext cx="84" cy="66"/>
                  <a:chOff x="903" y="2193"/>
                  <a:chExt cx="84" cy="66"/>
                </a:xfrm>
              </p:grpSpPr>
              <p:sp>
                <p:nvSpPr>
                  <p:cNvPr id="17450" name="Line 77"/>
                  <p:cNvSpPr>
                    <a:spLocks noChangeShapeType="1"/>
                  </p:cNvSpPr>
                  <p:nvPr/>
                </p:nvSpPr>
                <p:spPr bwMode="auto">
                  <a:xfrm>
                    <a:off x="903" y="2259"/>
                    <a:ext cx="8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451" name="Line 7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06" y="2193"/>
                    <a:ext cx="39" cy="6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452" name="Line 79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945" y="2193"/>
                    <a:ext cx="39" cy="6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449" name="Line 80"/>
                <p:cNvSpPr>
                  <a:spLocks noChangeShapeType="1"/>
                </p:cNvSpPr>
                <p:nvPr/>
              </p:nvSpPr>
              <p:spPr bwMode="auto">
                <a:xfrm>
                  <a:off x="720" y="1887"/>
                  <a:ext cx="0" cy="32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7442" name="Group 81"/>
              <p:cNvGrpSpPr>
                <a:grpSpLocks/>
              </p:cNvGrpSpPr>
              <p:nvPr/>
            </p:nvGrpSpPr>
            <p:grpSpPr bwMode="auto">
              <a:xfrm rot="-1420113">
                <a:off x="841" y="2360"/>
                <a:ext cx="84" cy="443"/>
                <a:chOff x="678" y="1812"/>
                <a:chExt cx="84" cy="399"/>
              </a:xfrm>
            </p:grpSpPr>
            <p:grpSp>
              <p:nvGrpSpPr>
                <p:cNvPr id="17443" name="Group 82"/>
                <p:cNvGrpSpPr>
                  <a:grpSpLocks/>
                </p:cNvGrpSpPr>
                <p:nvPr/>
              </p:nvGrpSpPr>
              <p:grpSpPr bwMode="auto">
                <a:xfrm>
                  <a:off x="678" y="1812"/>
                  <a:ext cx="84" cy="66"/>
                  <a:chOff x="903" y="2193"/>
                  <a:chExt cx="84" cy="66"/>
                </a:xfrm>
              </p:grpSpPr>
              <p:sp>
                <p:nvSpPr>
                  <p:cNvPr id="17445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903" y="2259"/>
                    <a:ext cx="8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446" name="Line 8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06" y="2193"/>
                    <a:ext cx="39" cy="6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447" name="Line 85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945" y="2193"/>
                    <a:ext cx="39" cy="6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444" name="Line 86"/>
                <p:cNvSpPr>
                  <a:spLocks noChangeShapeType="1"/>
                </p:cNvSpPr>
                <p:nvPr/>
              </p:nvSpPr>
              <p:spPr bwMode="auto">
                <a:xfrm>
                  <a:off x="720" y="1887"/>
                  <a:ext cx="0" cy="32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7420" name="Group 90"/>
            <p:cNvGrpSpPr>
              <a:grpSpLocks/>
            </p:cNvGrpSpPr>
            <p:nvPr/>
          </p:nvGrpSpPr>
          <p:grpSpPr bwMode="auto">
            <a:xfrm>
              <a:off x="2706" y="2464"/>
              <a:ext cx="307" cy="253"/>
              <a:chOff x="2815" y="2355"/>
              <a:chExt cx="307" cy="253"/>
            </a:xfrm>
          </p:grpSpPr>
          <p:sp>
            <p:nvSpPr>
              <p:cNvPr id="17435" name="Oval 88"/>
              <p:cNvSpPr>
                <a:spLocks noChangeArrowheads="1"/>
              </p:cNvSpPr>
              <p:nvPr/>
            </p:nvSpPr>
            <p:spPr bwMode="auto">
              <a:xfrm>
                <a:off x="2815" y="2355"/>
                <a:ext cx="307" cy="25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7436" name="Text Box 89"/>
              <p:cNvSpPr txBox="1">
                <a:spLocks noChangeArrowheads="1"/>
              </p:cNvSpPr>
              <p:nvPr/>
            </p:nvSpPr>
            <p:spPr bwMode="auto">
              <a:xfrm>
                <a:off x="2870" y="2357"/>
                <a:ext cx="196" cy="25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a</a:t>
                </a:r>
              </a:p>
            </p:txBody>
          </p:sp>
        </p:grpSp>
        <p:grpSp>
          <p:nvGrpSpPr>
            <p:cNvPr id="17421" name="Group 91"/>
            <p:cNvGrpSpPr>
              <a:grpSpLocks/>
            </p:cNvGrpSpPr>
            <p:nvPr/>
          </p:nvGrpSpPr>
          <p:grpSpPr bwMode="auto">
            <a:xfrm>
              <a:off x="2769" y="2969"/>
              <a:ext cx="307" cy="253"/>
              <a:chOff x="2815" y="2355"/>
              <a:chExt cx="307" cy="253"/>
            </a:xfrm>
          </p:grpSpPr>
          <p:sp>
            <p:nvSpPr>
              <p:cNvPr id="17433" name="Oval 92"/>
              <p:cNvSpPr>
                <a:spLocks noChangeArrowheads="1"/>
              </p:cNvSpPr>
              <p:nvPr/>
            </p:nvSpPr>
            <p:spPr bwMode="auto">
              <a:xfrm>
                <a:off x="2815" y="2355"/>
                <a:ext cx="307" cy="25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7434" name="Text Box 93"/>
              <p:cNvSpPr txBox="1">
                <a:spLocks noChangeArrowheads="1"/>
              </p:cNvSpPr>
              <p:nvPr/>
            </p:nvSpPr>
            <p:spPr bwMode="auto">
              <a:xfrm>
                <a:off x="2861" y="2357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b</a:t>
                </a:r>
              </a:p>
            </p:txBody>
          </p:sp>
        </p:grpSp>
        <p:grpSp>
          <p:nvGrpSpPr>
            <p:cNvPr id="17422" name="Group 94"/>
            <p:cNvGrpSpPr>
              <a:grpSpLocks/>
            </p:cNvGrpSpPr>
            <p:nvPr/>
          </p:nvGrpSpPr>
          <p:grpSpPr bwMode="auto">
            <a:xfrm>
              <a:off x="3064" y="3548"/>
              <a:ext cx="307" cy="253"/>
              <a:chOff x="2815" y="2355"/>
              <a:chExt cx="307" cy="253"/>
            </a:xfrm>
          </p:grpSpPr>
          <p:sp>
            <p:nvSpPr>
              <p:cNvPr id="17431" name="Oval 95"/>
              <p:cNvSpPr>
                <a:spLocks noChangeArrowheads="1"/>
              </p:cNvSpPr>
              <p:nvPr/>
            </p:nvSpPr>
            <p:spPr bwMode="auto">
              <a:xfrm>
                <a:off x="2815" y="2355"/>
                <a:ext cx="307" cy="25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7432" name="Text Box 96"/>
              <p:cNvSpPr txBox="1">
                <a:spLocks noChangeArrowheads="1"/>
              </p:cNvSpPr>
              <p:nvPr/>
            </p:nvSpPr>
            <p:spPr bwMode="auto">
              <a:xfrm>
                <a:off x="2861" y="2357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d</a:t>
                </a:r>
              </a:p>
            </p:txBody>
          </p:sp>
        </p:grpSp>
        <p:grpSp>
          <p:nvGrpSpPr>
            <p:cNvPr id="17423" name="Group 97"/>
            <p:cNvGrpSpPr>
              <a:grpSpLocks/>
            </p:cNvGrpSpPr>
            <p:nvPr/>
          </p:nvGrpSpPr>
          <p:grpSpPr bwMode="auto">
            <a:xfrm>
              <a:off x="1649" y="3594"/>
              <a:ext cx="307" cy="253"/>
              <a:chOff x="2815" y="2355"/>
              <a:chExt cx="307" cy="253"/>
            </a:xfrm>
          </p:grpSpPr>
          <p:sp>
            <p:nvSpPr>
              <p:cNvPr id="17429" name="Oval 98"/>
              <p:cNvSpPr>
                <a:spLocks noChangeArrowheads="1"/>
              </p:cNvSpPr>
              <p:nvPr/>
            </p:nvSpPr>
            <p:spPr bwMode="auto">
              <a:xfrm>
                <a:off x="2815" y="2355"/>
                <a:ext cx="307" cy="25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7430" name="Text Box 99"/>
              <p:cNvSpPr txBox="1">
                <a:spLocks noChangeArrowheads="1"/>
              </p:cNvSpPr>
              <p:nvPr/>
            </p:nvSpPr>
            <p:spPr bwMode="auto">
              <a:xfrm>
                <a:off x="2879" y="2357"/>
                <a:ext cx="187" cy="25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>
                    <a:solidFill>
                      <a:schemeClr val="tx1"/>
                    </a:solidFill>
                  </a:rPr>
                  <a:t>c</a:t>
                </a:r>
              </a:p>
            </p:txBody>
          </p:sp>
        </p:grpSp>
        <p:sp>
          <p:nvSpPr>
            <p:cNvPr id="17424" name="Line 100"/>
            <p:cNvSpPr>
              <a:spLocks noChangeShapeType="1"/>
            </p:cNvSpPr>
            <p:nvPr/>
          </p:nvSpPr>
          <p:spPr bwMode="auto">
            <a:xfrm>
              <a:off x="2592" y="2390"/>
              <a:ext cx="158" cy="1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5" name="Line 101"/>
            <p:cNvSpPr>
              <a:spLocks noChangeShapeType="1"/>
            </p:cNvSpPr>
            <p:nvPr/>
          </p:nvSpPr>
          <p:spPr bwMode="auto">
            <a:xfrm flipH="1">
              <a:off x="1910" y="3509"/>
              <a:ext cx="144" cy="11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6" name="Line 102"/>
            <p:cNvSpPr>
              <a:spLocks noChangeShapeType="1"/>
            </p:cNvSpPr>
            <p:nvPr/>
          </p:nvSpPr>
          <p:spPr bwMode="auto">
            <a:xfrm>
              <a:off x="2920" y="3511"/>
              <a:ext cx="158" cy="1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7" name="Line 103"/>
            <p:cNvSpPr>
              <a:spLocks noChangeShapeType="1"/>
            </p:cNvSpPr>
            <p:nvPr/>
          </p:nvSpPr>
          <p:spPr bwMode="auto">
            <a:xfrm>
              <a:off x="2607" y="2952"/>
              <a:ext cx="158" cy="1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8" name="Text Box 104"/>
            <p:cNvSpPr txBox="1">
              <a:spLocks noChangeArrowheads="1"/>
            </p:cNvSpPr>
            <p:nvPr/>
          </p:nvSpPr>
          <p:spPr bwMode="auto">
            <a:xfrm>
              <a:off x="3202" y="2752"/>
              <a:ext cx="7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kumimoji="1" lang="en-US" altLang="zh-CN" sz="2400" dirty="0">
                  <a:solidFill>
                    <a:srgbClr val="FF5935"/>
                  </a:solidFill>
                  <a:ea typeface="楷体_GB2312" pitchFamily="49" charset="-122"/>
                </a:rPr>
                <a:t>objects</a:t>
              </a:r>
            </a:p>
          </p:txBody>
        </p:sp>
      </p:grpSp>
      <p:sp>
        <p:nvSpPr>
          <p:cNvPr id="235626" name="Text Box 106"/>
          <p:cNvSpPr txBox="1">
            <a:spLocks noChangeArrowheads="1"/>
          </p:cNvSpPr>
          <p:nvPr/>
        </p:nvSpPr>
        <p:spPr bwMode="auto">
          <a:xfrm>
            <a:off x="6037263" y="5791200"/>
            <a:ext cx="2551112" cy="714375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en-US" dirty="0">
                <a:solidFill>
                  <a:schemeClr val="tx1"/>
                </a:solidFill>
                <a:latin typeface="Helvetica" charset="0"/>
              </a:rPr>
              <a:t>What is coverage on this </a:t>
            </a:r>
            <a:r>
              <a:rPr lang="en-US" altLang="en-US" dirty="0" smtClean="0">
                <a:solidFill>
                  <a:schemeClr val="tx1"/>
                </a:solidFill>
                <a:latin typeface="Helvetica" charset="0"/>
              </a:rPr>
              <a:t>graph?</a:t>
            </a:r>
            <a:endParaRPr lang="en-US" altLang="en-US" u="sng" dirty="0">
              <a:solidFill>
                <a:schemeClr val="tx1"/>
              </a:solidFill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12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5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3" grpId="0" animBg="1"/>
      <p:bldP spid="2356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Coverage on Inheritance Graph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001000" cy="4530725"/>
          </a:xfrm>
        </p:spPr>
        <p:txBody>
          <a:bodyPr/>
          <a:lstStyle/>
          <a:p>
            <a:r>
              <a:rPr lang="en-US" altLang="en-US" sz="2800" dirty="0" smtClean="0"/>
              <a:t>Create an object for each class?</a:t>
            </a:r>
          </a:p>
          <a:p>
            <a:pPr lvl="1"/>
            <a:r>
              <a:rPr lang="en-US" altLang="en-US" dirty="0" smtClean="0"/>
              <a:t>This seems weak because there is no execution</a:t>
            </a:r>
          </a:p>
          <a:p>
            <a:r>
              <a:rPr lang="en-US" altLang="en-US" sz="2800" dirty="0" smtClean="0"/>
              <a:t>Create an object for each class and apply call coverage?</a:t>
            </a:r>
          </a:p>
        </p:txBody>
      </p:sp>
      <p:sp>
        <p:nvSpPr>
          <p:cNvPr id="236580" name="Text Box 36"/>
          <p:cNvSpPr txBox="1">
            <a:spLocks noChangeArrowheads="1"/>
          </p:cNvSpPr>
          <p:nvPr/>
        </p:nvSpPr>
        <p:spPr bwMode="auto">
          <a:xfrm>
            <a:off x="762000" y="3579812"/>
            <a:ext cx="8262937" cy="120650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n-US" sz="2400" u="sng" dirty="0">
                <a:solidFill>
                  <a:schemeClr val="tx2"/>
                </a:solidFill>
              </a:rPr>
              <a:t>OO Call </a:t>
            </a:r>
            <a:r>
              <a:rPr lang="en-US" sz="2400" u="sng" dirty="0" smtClean="0">
                <a:solidFill>
                  <a:schemeClr val="tx2"/>
                </a:solidFill>
              </a:rPr>
              <a:t>Coverage: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>
                <a:solidFill>
                  <a:schemeClr val="tx2"/>
                </a:solidFill>
              </a:rPr>
              <a:t>TR contains each reachable node in the call graph of an object instantiated for each class in the class hierarchy.</a:t>
            </a:r>
          </a:p>
        </p:txBody>
      </p:sp>
      <p:sp>
        <p:nvSpPr>
          <p:cNvPr id="236581" name="Text Box 37"/>
          <p:cNvSpPr txBox="1">
            <a:spLocks noChangeArrowheads="1"/>
          </p:cNvSpPr>
          <p:nvPr/>
        </p:nvSpPr>
        <p:spPr bwMode="auto">
          <a:xfrm>
            <a:off x="763587" y="4965700"/>
            <a:ext cx="8262938" cy="120650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n-US" sz="2400" u="sng" dirty="0">
                <a:solidFill>
                  <a:schemeClr val="tx2"/>
                </a:solidFill>
              </a:rPr>
              <a:t>OO Object Call </a:t>
            </a:r>
            <a:r>
              <a:rPr lang="en-US" sz="2400" u="sng" dirty="0" smtClean="0">
                <a:solidFill>
                  <a:schemeClr val="tx2"/>
                </a:solidFill>
              </a:rPr>
              <a:t>Coverage: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>
                <a:solidFill>
                  <a:schemeClr val="tx2"/>
                </a:solidFill>
              </a:rPr>
              <a:t>TR contains each reachable node in the call graph of </a:t>
            </a:r>
            <a:r>
              <a:rPr lang="en-US" sz="2400" u="sng" dirty="0">
                <a:solidFill>
                  <a:schemeClr val="tx2"/>
                </a:solidFill>
              </a:rPr>
              <a:t>every</a:t>
            </a:r>
            <a:r>
              <a:rPr lang="en-US" sz="2400" dirty="0">
                <a:solidFill>
                  <a:schemeClr val="tx2"/>
                </a:solidFill>
              </a:rPr>
              <a:t> object instantiated for each class in the class hierarchy.</a:t>
            </a:r>
          </a:p>
        </p:txBody>
      </p:sp>
      <p:sp>
        <p:nvSpPr>
          <p:cNvPr id="236582" name="Rectangle 38"/>
          <p:cNvSpPr>
            <a:spLocks noChangeArrowheads="1"/>
          </p:cNvSpPr>
          <p:nvPr/>
        </p:nvSpPr>
        <p:spPr bwMode="auto">
          <a:xfrm>
            <a:off x="838200" y="6235700"/>
            <a:ext cx="8186737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8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800" dirty="0">
                <a:solidFill>
                  <a:schemeClr val="tx1"/>
                </a:solidFill>
              </a:rPr>
              <a:t>Data flow is probably more appropriate …</a:t>
            </a:r>
          </a:p>
        </p:txBody>
      </p:sp>
    </p:spTree>
    <p:extLst>
      <p:ext uri="{BB962C8B-B14F-4D97-AF65-F5344CB8AC3E}">
        <p14:creationId xmlns:p14="http://schemas.microsoft.com/office/powerpoint/2010/main" val="369345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6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6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6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80" grpId="0" animBg="1" autoUpdateAnimBg="0"/>
      <p:bldP spid="236581" grpId="0" animBg="1" autoUpdateAnimBg="0"/>
      <p:bldP spid="2365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Data Flow at the Design Level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229600" cy="4530725"/>
          </a:xfrm>
        </p:spPr>
        <p:txBody>
          <a:bodyPr/>
          <a:lstStyle/>
          <a:p>
            <a:r>
              <a:rPr lang="en-US" altLang="en-US" sz="2000" dirty="0" smtClean="0"/>
              <a:t>Data flow couplings among units and classes </a:t>
            </a:r>
            <a:r>
              <a:rPr lang="en-US" altLang="en-US" sz="2000" dirty="0" smtClean="0">
                <a:solidFill>
                  <a:schemeClr val="tx2"/>
                </a:solidFill>
              </a:rPr>
              <a:t>are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more complicated</a:t>
            </a:r>
            <a:r>
              <a:rPr lang="en-US" altLang="en-US" sz="2000" dirty="0" smtClean="0"/>
              <a:t> than control flow couplings</a:t>
            </a:r>
          </a:p>
          <a:p>
            <a:pPr lvl="1"/>
            <a:r>
              <a:rPr lang="en-US" altLang="en-US" sz="2000" dirty="0" smtClean="0"/>
              <a:t>When values are passed, they “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change names</a:t>
            </a:r>
            <a:r>
              <a:rPr lang="en-US" altLang="en-US" sz="2000" dirty="0" smtClean="0"/>
              <a:t>”</a:t>
            </a:r>
          </a:p>
          <a:p>
            <a:pPr lvl="1"/>
            <a:r>
              <a:rPr lang="en-US" altLang="en-US" sz="2000" dirty="0" smtClean="0"/>
              <a:t>Many different ways to share data</a:t>
            </a:r>
          </a:p>
          <a:p>
            <a:pPr lvl="1"/>
            <a:r>
              <a:rPr lang="en-US" altLang="en-US" sz="2000" dirty="0" smtClean="0"/>
              <a:t>Finding </a:t>
            </a:r>
            <a:r>
              <a:rPr lang="en-US" altLang="en-US" sz="2000" dirty="0" err="1" smtClean="0">
                <a:solidFill>
                  <a:srgbClr val="FF5935"/>
                </a:solidFill>
              </a:rPr>
              <a:t>defs</a:t>
            </a:r>
            <a:r>
              <a:rPr lang="en-US" altLang="en-US" sz="2000" dirty="0" smtClean="0">
                <a:solidFill>
                  <a:srgbClr val="FF5935"/>
                </a:solidFill>
              </a:rPr>
              <a:t> </a:t>
            </a:r>
            <a:r>
              <a:rPr lang="en-US" altLang="en-US" sz="2000" dirty="0" smtClean="0"/>
              <a:t>and </a:t>
            </a:r>
            <a:r>
              <a:rPr lang="en-US" altLang="en-US" sz="2000" dirty="0" smtClean="0">
                <a:solidFill>
                  <a:srgbClr val="FF5935"/>
                </a:solidFill>
              </a:rPr>
              <a:t>uses</a:t>
            </a:r>
            <a:r>
              <a:rPr lang="en-US" altLang="en-US" sz="2000" dirty="0" smtClean="0"/>
              <a:t> can be difficult – finding which uses a </a:t>
            </a:r>
            <a:r>
              <a:rPr lang="en-US" altLang="en-US" sz="2000" dirty="0" err="1" smtClean="0"/>
              <a:t>def</a:t>
            </a:r>
            <a:r>
              <a:rPr lang="en-US" altLang="en-US" sz="2000" dirty="0" smtClean="0"/>
              <a:t> can reach is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very difficult</a:t>
            </a:r>
          </a:p>
          <a:p>
            <a:r>
              <a:rPr lang="en-US" altLang="en-US" sz="2000" dirty="0" smtClean="0"/>
              <a:t>When software gets complicated … testers should get interested</a:t>
            </a:r>
          </a:p>
          <a:p>
            <a:pPr lvl="1"/>
            <a:r>
              <a:rPr lang="en-US" altLang="en-US" sz="2000" dirty="0" smtClean="0"/>
              <a:t>That’s where the faults are!</a:t>
            </a:r>
          </a:p>
        </p:txBody>
      </p:sp>
      <p:sp>
        <p:nvSpPr>
          <p:cNvPr id="233476" name="Rectangle 4"/>
          <p:cNvSpPr>
            <a:spLocks noChangeArrowheads="1"/>
          </p:cNvSpPr>
          <p:nvPr/>
        </p:nvSpPr>
        <p:spPr bwMode="auto">
          <a:xfrm>
            <a:off x="962025" y="4643438"/>
            <a:ext cx="7800975" cy="198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u="sng" dirty="0" smtClean="0">
                <a:solidFill>
                  <a:srgbClr val="FF5935"/>
                </a:solidFill>
              </a:rPr>
              <a:t>Caller</a:t>
            </a:r>
            <a:r>
              <a:rPr lang="en-US" altLang="en-US" dirty="0" smtClean="0">
                <a:solidFill>
                  <a:schemeClr val="tx1"/>
                </a:solidFill>
              </a:rPr>
              <a:t>: </a:t>
            </a:r>
            <a:r>
              <a:rPr lang="en-US" altLang="en-US" dirty="0">
                <a:solidFill>
                  <a:schemeClr val="tx1"/>
                </a:solidFill>
              </a:rPr>
              <a:t>A unit that invokes another unit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u="sng" dirty="0" err="1">
                <a:solidFill>
                  <a:srgbClr val="FF5935"/>
                </a:solidFill>
              </a:rPr>
              <a:t>Callee</a:t>
            </a:r>
            <a:r>
              <a:rPr lang="en-US" altLang="en-US" dirty="0" smtClean="0">
                <a:solidFill>
                  <a:schemeClr val="tx1"/>
                </a:solidFill>
              </a:rPr>
              <a:t>: </a:t>
            </a:r>
            <a:r>
              <a:rPr lang="en-US" altLang="en-US" dirty="0">
                <a:solidFill>
                  <a:schemeClr val="tx1"/>
                </a:solidFill>
              </a:rPr>
              <a:t>The unit that is called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u="sng" dirty="0" err="1">
                <a:solidFill>
                  <a:srgbClr val="FF5935"/>
                </a:solidFill>
              </a:rPr>
              <a:t>Callsite</a:t>
            </a:r>
            <a:r>
              <a:rPr lang="en-US" altLang="en-US" dirty="0" smtClean="0">
                <a:solidFill>
                  <a:schemeClr val="tx1"/>
                </a:solidFill>
              </a:rPr>
              <a:t>: </a:t>
            </a:r>
            <a:r>
              <a:rPr lang="en-US" altLang="en-US" dirty="0">
                <a:solidFill>
                  <a:schemeClr val="tx1"/>
                </a:solidFill>
              </a:rPr>
              <a:t>Statement or node where the call appears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u="sng" dirty="0">
                <a:solidFill>
                  <a:srgbClr val="FF5935"/>
                </a:solidFill>
              </a:rPr>
              <a:t>Actual parameter</a:t>
            </a:r>
            <a:r>
              <a:rPr lang="en-US" altLang="en-US" dirty="0" smtClean="0">
                <a:solidFill>
                  <a:schemeClr val="tx1"/>
                </a:solidFill>
              </a:rPr>
              <a:t>: </a:t>
            </a:r>
            <a:r>
              <a:rPr lang="en-US" altLang="en-US" dirty="0">
                <a:solidFill>
                  <a:schemeClr val="tx1"/>
                </a:solidFill>
              </a:rPr>
              <a:t>Variable in the caller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u="sng" dirty="0">
                <a:solidFill>
                  <a:srgbClr val="FF5935"/>
                </a:solidFill>
              </a:rPr>
              <a:t>Formal parameter</a:t>
            </a:r>
            <a:r>
              <a:rPr lang="en-US" altLang="en-US" dirty="0" smtClean="0">
                <a:solidFill>
                  <a:schemeClr val="tx1"/>
                </a:solidFill>
              </a:rPr>
              <a:t>: </a:t>
            </a:r>
            <a:r>
              <a:rPr lang="en-US" altLang="en-US" dirty="0">
                <a:solidFill>
                  <a:schemeClr val="tx1"/>
                </a:solidFill>
              </a:rPr>
              <a:t>Variable in the </a:t>
            </a:r>
            <a:r>
              <a:rPr lang="en-US" altLang="en-US" dirty="0" err="1">
                <a:solidFill>
                  <a:schemeClr val="tx1"/>
                </a:solidFill>
              </a:rPr>
              <a:t>callee</a:t>
            </a:r>
            <a:endParaRPr lang="en-U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86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 Call Site</a:t>
            </a:r>
          </a:p>
        </p:txBody>
      </p:sp>
      <p:sp>
        <p:nvSpPr>
          <p:cNvPr id="20491" name="Rectangle 24"/>
          <p:cNvSpPr>
            <a:spLocks noGrp="1" noChangeArrowheads="1"/>
          </p:cNvSpPr>
          <p:nvPr>
            <p:ph idx="1"/>
          </p:nvPr>
        </p:nvSpPr>
        <p:spPr>
          <a:xfrm>
            <a:off x="914400" y="1447800"/>
            <a:ext cx="7772400" cy="4530725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endParaRPr lang="en-US" altLang="en-US" sz="2600" dirty="0" smtClean="0"/>
          </a:p>
          <a:p>
            <a:pPr>
              <a:lnSpc>
                <a:spcPct val="80000"/>
              </a:lnSpc>
            </a:pPr>
            <a:endParaRPr lang="en-US" altLang="en-US" sz="2600" dirty="0" smtClean="0"/>
          </a:p>
          <a:p>
            <a:pPr>
              <a:lnSpc>
                <a:spcPct val="80000"/>
              </a:lnSpc>
            </a:pPr>
            <a:endParaRPr lang="en-US" altLang="en-US" sz="2600" dirty="0"/>
          </a:p>
          <a:p>
            <a:pPr>
              <a:lnSpc>
                <a:spcPct val="80000"/>
              </a:lnSpc>
            </a:pPr>
            <a:endParaRPr lang="en-US" altLang="en-US" sz="2600" dirty="0" smtClean="0"/>
          </a:p>
          <a:p>
            <a:pPr>
              <a:lnSpc>
                <a:spcPct val="80000"/>
              </a:lnSpc>
            </a:pPr>
            <a:endParaRPr lang="en-US" altLang="en-US" sz="2600" dirty="0"/>
          </a:p>
          <a:p>
            <a:pPr>
              <a:lnSpc>
                <a:spcPct val="80000"/>
              </a:lnSpc>
            </a:pPr>
            <a:endParaRPr lang="en-US" altLang="en-US" sz="2600" dirty="0" smtClean="0"/>
          </a:p>
          <a:p>
            <a:pPr>
              <a:lnSpc>
                <a:spcPct val="80000"/>
              </a:lnSpc>
            </a:pPr>
            <a:endParaRPr lang="en-US" altLang="en-US" sz="2600" dirty="0"/>
          </a:p>
          <a:p>
            <a:pPr>
              <a:lnSpc>
                <a:spcPct val="80000"/>
              </a:lnSpc>
            </a:pPr>
            <a:endParaRPr lang="en-US" altLang="en-US" sz="2600" dirty="0" smtClean="0"/>
          </a:p>
          <a:p>
            <a:pPr>
              <a:lnSpc>
                <a:spcPct val="80000"/>
              </a:lnSpc>
            </a:pPr>
            <a:endParaRPr lang="en-US" altLang="en-US" sz="2600" dirty="0"/>
          </a:p>
          <a:p>
            <a:pPr>
              <a:lnSpc>
                <a:spcPct val="80000"/>
              </a:lnSpc>
            </a:pPr>
            <a:r>
              <a:rPr lang="en-US" altLang="en-US" sz="2600" dirty="0" smtClean="0"/>
              <a:t>Applying data flow criteria to </a:t>
            </a:r>
            <a:r>
              <a:rPr lang="en-US" altLang="en-US" sz="2600" dirty="0" err="1" smtClean="0"/>
              <a:t>def</a:t>
            </a:r>
            <a:r>
              <a:rPr lang="en-US" altLang="en-US" sz="2600" dirty="0" smtClean="0"/>
              <a:t>-use pairs between units is </a:t>
            </a:r>
            <a:r>
              <a:rPr lang="en-US" altLang="en-US" sz="2600" i="1" dirty="0" smtClean="0">
                <a:solidFill>
                  <a:srgbClr val="FF5935"/>
                </a:solidFill>
              </a:rPr>
              <a:t>too expensive</a:t>
            </a:r>
          </a:p>
          <a:p>
            <a:pPr>
              <a:lnSpc>
                <a:spcPct val="80000"/>
              </a:lnSpc>
            </a:pPr>
            <a:r>
              <a:rPr lang="en-US" altLang="en-US" sz="2600" dirty="0" smtClean="0"/>
              <a:t>Too many possibilities</a:t>
            </a:r>
          </a:p>
          <a:p>
            <a:pPr>
              <a:lnSpc>
                <a:spcPct val="80000"/>
              </a:lnSpc>
            </a:pPr>
            <a:r>
              <a:rPr lang="en-US" altLang="en-US" sz="2600" dirty="0" smtClean="0"/>
              <a:t>But this is integration testing, and we really only care about the </a:t>
            </a:r>
            <a:r>
              <a:rPr lang="en-US" altLang="en-US" sz="2600" i="1" dirty="0">
                <a:solidFill>
                  <a:srgbClr val="FF5935"/>
                </a:solidFill>
              </a:rPr>
              <a:t>interface</a:t>
            </a:r>
            <a:r>
              <a:rPr lang="en-US" altLang="en-US" sz="2600" dirty="0" smtClean="0"/>
              <a:t> …</a:t>
            </a:r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3041650" y="1519237"/>
            <a:ext cx="990600" cy="3205163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en-US" altLang="zh-CN" sz="2400">
                <a:solidFill>
                  <a:schemeClr val="tx1"/>
                </a:solidFill>
                <a:ea typeface="楷体_GB2312" pitchFamily="49" charset="-122"/>
              </a:rPr>
              <a:t>A</a:t>
            </a:r>
            <a:br>
              <a:rPr kumimoji="1" lang="en-US" altLang="zh-CN" sz="2400">
                <a:solidFill>
                  <a:schemeClr val="tx1"/>
                </a:solidFill>
                <a:ea typeface="楷体_GB2312" pitchFamily="49" charset="-122"/>
              </a:rPr>
            </a:br>
            <a:r>
              <a:rPr kumimoji="1" lang="en-US" altLang="zh-CN" sz="2400">
                <a:solidFill>
                  <a:schemeClr val="tx1"/>
                </a:solidFill>
                <a:ea typeface="楷体_GB2312" pitchFamily="49" charset="-122"/>
              </a:rPr>
              <a:t> </a:t>
            </a:r>
            <a:r>
              <a:rPr kumimoji="1" lang="en-US" altLang="zh-CN" sz="2400">
                <a:solidFill>
                  <a:schemeClr val="tx1"/>
                </a:solidFill>
                <a:ea typeface="楷体_GB2312" pitchFamily="49" charset="-122"/>
                <a:sym typeface="MT Extra" pitchFamily="18" charset="2"/>
              </a:rPr>
              <a:t></a:t>
            </a:r>
            <a:br>
              <a:rPr kumimoji="1" lang="en-US" altLang="zh-CN" sz="2400">
                <a:solidFill>
                  <a:schemeClr val="tx1"/>
                </a:solidFill>
                <a:ea typeface="楷体_GB2312" pitchFamily="49" charset="-122"/>
                <a:sym typeface="MT Extra" pitchFamily="18" charset="2"/>
              </a:rPr>
            </a:br>
            <a:r>
              <a:rPr kumimoji="1" lang="en-US" altLang="zh-CN" sz="2400">
                <a:solidFill>
                  <a:schemeClr val="tx1"/>
                </a:solidFill>
                <a:ea typeface="楷体_GB2312" pitchFamily="49" charset="-122"/>
                <a:sym typeface="MT Extra" pitchFamily="18" charset="2"/>
              </a:rPr>
              <a:t> B (x)</a:t>
            </a:r>
            <a:br>
              <a:rPr kumimoji="1" lang="en-US" altLang="zh-CN" sz="2400">
                <a:solidFill>
                  <a:schemeClr val="tx1"/>
                </a:solidFill>
                <a:ea typeface="楷体_GB2312" pitchFamily="49" charset="-122"/>
                <a:sym typeface="MT Extra" pitchFamily="18" charset="2"/>
              </a:rPr>
            </a:br>
            <a:r>
              <a:rPr kumimoji="1" lang="en-US" altLang="zh-CN" sz="2400">
                <a:solidFill>
                  <a:schemeClr val="tx1"/>
                </a:solidFill>
                <a:ea typeface="楷体_GB2312" pitchFamily="49" charset="-122"/>
                <a:sym typeface="MT Extra" pitchFamily="18" charset="2"/>
              </a:rPr>
              <a:t> </a:t>
            </a:r>
            <a:br>
              <a:rPr kumimoji="1" lang="en-US" altLang="zh-CN" sz="2400">
                <a:solidFill>
                  <a:schemeClr val="tx1"/>
                </a:solidFill>
                <a:ea typeface="楷体_GB2312" pitchFamily="49" charset="-122"/>
                <a:sym typeface="MT Extra" pitchFamily="18" charset="2"/>
              </a:rPr>
            </a:br>
            <a:r>
              <a:rPr kumimoji="1" lang="en-US" altLang="zh-CN" sz="2400">
                <a:solidFill>
                  <a:schemeClr val="tx1"/>
                </a:solidFill>
                <a:ea typeface="楷体_GB2312" pitchFamily="49" charset="-122"/>
                <a:sym typeface="MT Extra" pitchFamily="18" charset="2"/>
              </a:rPr>
              <a:t>end A</a:t>
            </a:r>
          </a:p>
          <a:p>
            <a:pPr algn="l" eaLnBrk="1" hangingPunct="1">
              <a:spcBef>
                <a:spcPct val="50000"/>
              </a:spcBef>
            </a:pPr>
            <a:r>
              <a:rPr kumimoji="1" lang="en-US" altLang="zh-CN" sz="2400">
                <a:solidFill>
                  <a:schemeClr val="tx1"/>
                </a:solidFill>
                <a:ea typeface="楷体_GB2312" pitchFamily="49" charset="-122"/>
                <a:sym typeface="MT Extra" pitchFamily="18" charset="2"/>
              </a:rPr>
              <a:t>B (Y)</a:t>
            </a:r>
            <a:br>
              <a:rPr kumimoji="1" lang="en-US" altLang="zh-CN" sz="2400">
                <a:solidFill>
                  <a:schemeClr val="tx1"/>
                </a:solidFill>
                <a:ea typeface="楷体_GB2312" pitchFamily="49" charset="-122"/>
                <a:sym typeface="MT Extra" pitchFamily="18" charset="2"/>
              </a:rPr>
            </a:br>
            <a:r>
              <a:rPr kumimoji="1" lang="en-US" altLang="zh-CN" sz="2400">
                <a:solidFill>
                  <a:schemeClr val="tx1"/>
                </a:solidFill>
                <a:ea typeface="楷体_GB2312" pitchFamily="49" charset="-122"/>
                <a:sym typeface="MT Extra" pitchFamily="18" charset="2"/>
              </a:rPr>
              <a:t> </a:t>
            </a:r>
            <a:br>
              <a:rPr kumimoji="1" lang="en-US" altLang="zh-CN" sz="2400">
                <a:solidFill>
                  <a:schemeClr val="tx1"/>
                </a:solidFill>
                <a:ea typeface="楷体_GB2312" pitchFamily="49" charset="-122"/>
                <a:sym typeface="MT Extra" pitchFamily="18" charset="2"/>
              </a:rPr>
            </a:br>
            <a:r>
              <a:rPr kumimoji="1" lang="en-US" altLang="zh-CN" sz="2400">
                <a:solidFill>
                  <a:schemeClr val="tx1"/>
                </a:solidFill>
                <a:ea typeface="楷体_GB2312" pitchFamily="49" charset="-122"/>
                <a:sym typeface="MT Extra" pitchFamily="18" charset="2"/>
              </a:rPr>
              <a:t>end B</a:t>
            </a:r>
          </a:p>
        </p:txBody>
      </p:sp>
      <p:sp>
        <p:nvSpPr>
          <p:cNvPr id="231440" name="AutoShape 16"/>
          <p:cNvSpPr>
            <a:spLocks/>
          </p:cNvSpPr>
          <p:nvPr/>
        </p:nvSpPr>
        <p:spPr bwMode="auto">
          <a:xfrm>
            <a:off x="5918200" y="1635125"/>
            <a:ext cx="914400" cy="427037"/>
          </a:xfrm>
          <a:prstGeom prst="borderCallout1">
            <a:avLst>
              <a:gd name="adj1" fmla="val 26764"/>
              <a:gd name="adj2" fmla="val -8333"/>
              <a:gd name="adj3" fmla="val 29741"/>
              <a:gd name="adj4" fmla="val -257120"/>
            </a:avLst>
          </a:prstGeom>
          <a:solidFill>
            <a:schemeClr val="accent5">
              <a:lumMod val="75000"/>
            </a:schemeClr>
          </a:solidFill>
          <a:ln w="19050">
            <a:solidFill>
              <a:schemeClr val="hlink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dirty="0">
                <a:solidFill>
                  <a:schemeClr val="tx1"/>
                </a:solidFill>
              </a:rPr>
              <a:t>Caller</a:t>
            </a:r>
          </a:p>
        </p:txBody>
      </p:sp>
      <p:sp>
        <p:nvSpPr>
          <p:cNvPr id="231441" name="AutoShape 17"/>
          <p:cNvSpPr>
            <a:spLocks/>
          </p:cNvSpPr>
          <p:nvPr/>
        </p:nvSpPr>
        <p:spPr bwMode="auto">
          <a:xfrm>
            <a:off x="5375275" y="2359025"/>
            <a:ext cx="1692275" cy="723900"/>
          </a:xfrm>
          <a:prstGeom prst="borderCallout1">
            <a:avLst>
              <a:gd name="adj1" fmla="val 15792"/>
              <a:gd name="adj2" fmla="val -4505"/>
              <a:gd name="adj3" fmla="val 20616"/>
              <a:gd name="adj4" fmla="val -87056"/>
            </a:avLst>
          </a:prstGeom>
          <a:solidFill>
            <a:schemeClr val="accent5">
              <a:lumMod val="75000"/>
            </a:schemeClr>
          </a:solidFill>
          <a:ln w="19050">
            <a:solidFill>
              <a:schemeClr val="hlink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>
                <a:solidFill>
                  <a:schemeClr val="tx1"/>
                </a:solidFill>
              </a:rPr>
              <a:t>Actual Parameter</a:t>
            </a:r>
          </a:p>
        </p:txBody>
      </p:sp>
      <p:sp>
        <p:nvSpPr>
          <p:cNvPr id="231442" name="AutoShape 18"/>
          <p:cNvSpPr>
            <a:spLocks/>
          </p:cNvSpPr>
          <p:nvPr/>
        </p:nvSpPr>
        <p:spPr bwMode="auto">
          <a:xfrm>
            <a:off x="5627688" y="3870325"/>
            <a:ext cx="1692275" cy="723900"/>
          </a:xfrm>
          <a:prstGeom prst="borderCallout1">
            <a:avLst>
              <a:gd name="adj1" fmla="val 15792"/>
              <a:gd name="adj2" fmla="val -4505"/>
              <a:gd name="adj3" fmla="val -10963"/>
              <a:gd name="adj4" fmla="val -102347"/>
            </a:avLst>
          </a:prstGeom>
          <a:solidFill>
            <a:schemeClr val="accent5">
              <a:lumMod val="75000"/>
            </a:schemeClr>
          </a:solidFill>
          <a:ln w="19050">
            <a:solidFill>
              <a:schemeClr val="hlink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>
                <a:solidFill>
                  <a:schemeClr val="tx1"/>
                </a:solidFill>
              </a:rPr>
              <a:t>Formal Parameter</a:t>
            </a:r>
          </a:p>
        </p:txBody>
      </p:sp>
      <p:sp>
        <p:nvSpPr>
          <p:cNvPr id="231443" name="AutoShape 19"/>
          <p:cNvSpPr>
            <a:spLocks/>
          </p:cNvSpPr>
          <p:nvPr/>
        </p:nvSpPr>
        <p:spPr bwMode="auto">
          <a:xfrm>
            <a:off x="4821238" y="3248025"/>
            <a:ext cx="914400" cy="381000"/>
          </a:xfrm>
          <a:prstGeom prst="borderCallout2">
            <a:avLst>
              <a:gd name="adj1" fmla="val 30000"/>
              <a:gd name="adj2" fmla="val -8333"/>
              <a:gd name="adj3" fmla="val 30000"/>
              <a:gd name="adj4" fmla="val -86287"/>
              <a:gd name="adj5" fmla="val 90000"/>
              <a:gd name="adj6" fmla="val -167190"/>
            </a:avLst>
          </a:prstGeom>
          <a:solidFill>
            <a:schemeClr val="accent5">
              <a:lumMod val="75000"/>
            </a:schemeClr>
          </a:solidFill>
          <a:ln w="19050">
            <a:solidFill>
              <a:schemeClr val="hlink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>
                <a:solidFill>
                  <a:schemeClr val="tx1"/>
                </a:solidFill>
              </a:rPr>
              <a:t>Callee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158875" y="2243137"/>
            <a:ext cx="2982913" cy="1793875"/>
            <a:chOff x="240" y="1376"/>
            <a:chExt cx="1879" cy="1130"/>
          </a:xfrm>
        </p:grpSpPr>
        <p:sp>
          <p:nvSpPr>
            <p:cNvPr id="20493" name="Text Box 7"/>
            <p:cNvSpPr txBox="1">
              <a:spLocks noChangeArrowheads="1"/>
            </p:cNvSpPr>
            <p:nvPr/>
          </p:nvSpPr>
          <p:spPr bwMode="auto">
            <a:xfrm>
              <a:off x="240" y="1794"/>
              <a:ext cx="864" cy="29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kumimoji="1" lang="en-US" altLang="zh-CN" sz="2400">
                  <a:solidFill>
                    <a:schemeClr val="tx2"/>
                  </a:solidFill>
                  <a:ea typeface="楷体_GB2312" pitchFamily="49" charset="-122"/>
                </a:rPr>
                <a:t>interface</a:t>
              </a:r>
            </a:p>
          </p:txBody>
        </p:sp>
        <p:sp>
          <p:nvSpPr>
            <p:cNvPr id="20494" name="Oval 21"/>
            <p:cNvSpPr>
              <a:spLocks noChangeArrowheads="1"/>
            </p:cNvSpPr>
            <p:nvPr/>
          </p:nvSpPr>
          <p:spPr bwMode="auto">
            <a:xfrm>
              <a:off x="1362" y="1376"/>
              <a:ext cx="757" cy="1130"/>
            </a:xfrm>
            <a:prstGeom prst="ellipse">
              <a:avLst/>
            </a:prstGeom>
            <a:noFill/>
            <a:ln w="28575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495" name="Line 22"/>
            <p:cNvSpPr>
              <a:spLocks noChangeShapeType="1"/>
            </p:cNvSpPr>
            <p:nvPr/>
          </p:nvSpPr>
          <p:spPr bwMode="auto">
            <a:xfrm flipH="1">
              <a:off x="1121" y="1941"/>
              <a:ext cx="223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293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1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1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40" grpId="0" animBg="1"/>
      <p:bldP spid="231441" grpId="0" animBg="1"/>
      <p:bldP spid="231442" grpId="0" animBg="1"/>
      <p:bldP spid="23144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Inter-procedural DU Pairs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 smtClean="0"/>
              <a:t>If we focus on the interface, then we just need to consider the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last definitions</a:t>
            </a:r>
            <a:r>
              <a:rPr lang="en-US" altLang="en-US" sz="2400" dirty="0" smtClean="0"/>
              <a:t> of variables before calls and returns and </a:t>
            </a:r>
            <a:r>
              <a:rPr lang="en-US" altLang="en-US" sz="2400" i="1" dirty="0">
                <a:solidFill>
                  <a:srgbClr val="FF5935"/>
                </a:solidFill>
              </a:rPr>
              <a:t>first uses </a:t>
            </a:r>
            <a:r>
              <a:rPr lang="en-US" altLang="en-US" sz="2400" dirty="0" smtClean="0"/>
              <a:t>inside units and after calls</a:t>
            </a:r>
          </a:p>
          <a:p>
            <a:r>
              <a:rPr lang="en-US" altLang="en-US" sz="2400" u="sng" dirty="0" smtClean="0">
                <a:solidFill>
                  <a:srgbClr val="FF5935"/>
                </a:solidFill>
              </a:rPr>
              <a:t>Last-</a:t>
            </a:r>
            <a:r>
              <a:rPr lang="en-US" altLang="en-US" sz="2400" u="sng" dirty="0" err="1" smtClean="0">
                <a:solidFill>
                  <a:srgbClr val="FF5935"/>
                </a:solidFill>
              </a:rPr>
              <a:t>def</a:t>
            </a:r>
            <a:r>
              <a:rPr lang="en-US" altLang="en-US" sz="2400" dirty="0" smtClean="0"/>
              <a:t>: The set of nodes that define a variable </a:t>
            </a:r>
            <a:r>
              <a:rPr lang="en-US" altLang="en-US" sz="2400" i="1" dirty="0" smtClean="0"/>
              <a:t>x</a:t>
            </a:r>
            <a:r>
              <a:rPr lang="en-US" altLang="en-US" sz="2400" dirty="0" smtClean="0"/>
              <a:t> and has a </a:t>
            </a:r>
            <a:r>
              <a:rPr lang="en-US" altLang="en-US" sz="2400" dirty="0" err="1" smtClean="0"/>
              <a:t>def</a:t>
            </a:r>
            <a:r>
              <a:rPr lang="en-US" altLang="en-US" sz="2400" dirty="0" smtClean="0"/>
              <a:t>-clear path from the node through a </a:t>
            </a:r>
            <a:r>
              <a:rPr lang="en-US" altLang="en-US" sz="2400" dirty="0" err="1" smtClean="0"/>
              <a:t>callsite</a:t>
            </a:r>
            <a:r>
              <a:rPr lang="en-US" altLang="en-US" sz="2400" dirty="0" smtClean="0"/>
              <a:t> to a use in the other unit</a:t>
            </a:r>
          </a:p>
          <a:p>
            <a:pPr lvl="1"/>
            <a:r>
              <a:rPr lang="en-US" altLang="en-US" sz="2400" dirty="0" smtClean="0"/>
              <a:t>Can be from caller to </a:t>
            </a:r>
            <a:r>
              <a:rPr lang="en-US" altLang="en-US" sz="2400" dirty="0" err="1" smtClean="0"/>
              <a:t>callee</a:t>
            </a:r>
            <a:r>
              <a:rPr lang="en-US" altLang="en-US" sz="2400" dirty="0" smtClean="0"/>
              <a:t> (parameter or shared variable) or from </a:t>
            </a:r>
            <a:r>
              <a:rPr lang="en-US" altLang="en-US" sz="2400" dirty="0" err="1" smtClean="0"/>
              <a:t>callee</a:t>
            </a:r>
            <a:r>
              <a:rPr lang="en-US" altLang="en-US" sz="2400" dirty="0" smtClean="0"/>
              <a:t> to caller as a return value</a:t>
            </a:r>
          </a:p>
          <a:p>
            <a:r>
              <a:rPr lang="en-US" altLang="en-US" sz="2400" u="sng" dirty="0" smtClean="0">
                <a:solidFill>
                  <a:srgbClr val="FF5935"/>
                </a:solidFill>
              </a:rPr>
              <a:t>First-use</a:t>
            </a:r>
            <a:r>
              <a:rPr lang="en-US" altLang="en-US" sz="2400" dirty="0" smtClean="0"/>
              <a:t>: The set of nodes that have uses of a variable </a:t>
            </a:r>
            <a:r>
              <a:rPr lang="en-US" altLang="en-US" sz="2400" i="1" dirty="0" smtClean="0"/>
              <a:t>y</a:t>
            </a:r>
            <a:r>
              <a:rPr lang="en-US" altLang="en-US" sz="2400" dirty="0" smtClean="0"/>
              <a:t> and for which there is a </a:t>
            </a:r>
            <a:r>
              <a:rPr lang="en-US" altLang="en-US" sz="2400" dirty="0" err="1" smtClean="0"/>
              <a:t>def</a:t>
            </a:r>
            <a:r>
              <a:rPr lang="en-US" altLang="en-US" sz="2400" dirty="0" smtClean="0"/>
              <a:t>-clear and use-clear path from the </a:t>
            </a:r>
            <a:r>
              <a:rPr lang="en-US" altLang="en-US" sz="2400" dirty="0" err="1" smtClean="0"/>
              <a:t>callsite</a:t>
            </a:r>
            <a:r>
              <a:rPr lang="en-US" altLang="en-US" sz="2400" dirty="0" smtClean="0"/>
              <a:t> to the nodes</a:t>
            </a:r>
          </a:p>
        </p:txBody>
      </p:sp>
    </p:spTree>
    <p:extLst>
      <p:ext uri="{BB962C8B-B14F-4D97-AF65-F5344CB8AC3E}">
        <p14:creationId xmlns:p14="http://schemas.microsoft.com/office/powerpoint/2010/main" val="70438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73687</TotalTime>
  <Words>1074</Words>
  <Application>Microsoft Office PowerPoint</Application>
  <PresentationFormat>On-screen Show (4:3)</PresentationFormat>
  <Paragraphs>218</Paragraphs>
  <Slides>16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SimSun</vt:lpstr>
      <vt:lpstr>Arial</vt:lpstr>
      <vt:lpstr>Helvetica</vt:lpstr>
      <vt:lpstr>楷体_GB2312</vt:lpstr>
      <vt:lpstr>MT Extra</vt:lpstr>
      <vt:lpstr>Times New Roman</vt:lpstr>
      <vt:lpstr>Times New Roman (Arabic)</vt:lpstr>
      <vt:lpstr>Wingdings</vt:lpstr>
      <vt:lpstr>Layers</vt:lpstr>
      <vt:lpstr>Module 4(c)</vt:lpstr>
      <vt:lpstr>OO Software and Designs</vt:lpstr>
      <vt:lpstr>Call Graph</vt:lpstr>
      <vt:lpstr>Call Graphs on Classes</vt:lpstr>
      <vt:lpstr>Inheritance &amp; Polymorphism</vt:lpstr>
      <vt:lpstr>Coverage on Inheritance Graph</vt:lpstr>
      <vt:lpstr>Data Flow at the Design Level</vt:lpstr>
      <vt:lpstr>Example Call Site</vt:lpstr>
      <vt:lpstr>Inter-procedural DU Pairs</vt:lpstr>
      <vt:lpstr>Example Inter-procedural DU Pairs</vt:lpstr>
      <vt:lpstr>Coupling Data Flow Notes</vt:lpstr>
      <vt:lpstr>Inheritance, Polymorphism &amp; Dynamic Binding</vt:lpstr>
      <vt:lpstr>Additional Definitions</vt:lpstr>
      <vt:lpstr>Types of Def-Use Pairs</vt:lpstr>
      <vt:lpstr>OO Data Flow Summary</vt:lpstr>
      <vt:lpstr>Web Applications and Other Distributed Software</vt:lpstr>
    </vt:vector>
  </TitlesOfParts>
  <Company>Goerge Mason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 Coverage for Design Elements</dc:title>
  <dc:creator>Moataz Ahmed</dc:creator>
  <cp:lastModifiedBy>Moataz Ahmed</cp:lastModifiedBy>
  <cp:revision>233</cp:revision>
  <cp:lastPrinted>1999-09-12T15:28:30Z</cp:lastPrinted>
  <dcterms:created xsi:type="dcterms:W3CDTF">1996-06-10T05:36:32Z</dcterms:created>
  <dcterms:modified xsi:type="dcterms:W3CDTF">2016-10-17T06:06:37Z</dcterms:modified>
</cp:coreProperties>
</file>