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01" r:id="rId1"/>
  </p:sldMasterIdLst>
  <p:notesMasterIdLst>
    <p:notesMasterId r:id="rId32"/>
  </p:notesMasterIdLst>
  <p:handoutMasterIdLst>
    <p:handoutMasterId r:id="rId33"/>
  </p:handoutMasterIdLst>
  <p:sldIdLst>
    <p:sldId id="352" r:id="rId2"/>
    <p:sldId id="354" r:id="rId3"/>
    <p:sldId id="355" r:id="rId4"/>
    <p:sldId id="356" r:id="rId5"/>
    <p:sldId id="357" r:id="rId6"/>
    <p:sldId id="358" r:id="rId7"/>
    <p:sldId id="359" r:id="rId8"/>
    <p:sldId id="360" r:id="rId9"/>
    <p:sldId id="361" r:id="rId10"/>
    <p:sldId id="362" r:id="rId11"/>
    <p:sldId id="363" r:id="rId12"/>
    <p:sldId id="364" r:id="rId13"/>
    <p:sldId id="365" r:id="rId14"/>
    <p:sldId id="366" r:id="rId15"/>
    <p:sldId id="367" r:id="rId16"/>
    <p:sldId id="368" r:id="rId17"/>
    <p:sldId id="369" r:id="rId18"/>
    <p:sldId id="370" r:id="rId19"/>
    <p:sldId id="371" r:id="rId20"/>
    <p:sldId id="372" r:id="rId21"/>
    <p:sldId id="373" r:id="rId22"/>
    <p:sldId id="374" r:id="rId23"/>
    <p:sldId id="375" r:id="rId24"/>
    <p:sldId id="376" r:id="rId25"/>
    <p:sldId id="377" r:id="rId26"/>
    <p:sldId id="378" r:id="rId27"/>
    <p:sldId id="379" r:id="rId28"/>
    <p:sldId id="380" r:id="rId29"/>
    <p:sldId id="381" r:id="rId30"/>
    <p:sldId id="382" r:id="rId31"/>
  </p:sldIdLst>
  <p:sldSz cx="9144000" cy="6858000" type="screen4x3"/>
  <p:notesSz cx="6858000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Times New Roman" pitchFamily="18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9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09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935"/>
    <a:srgbClr val="FFFEFB"/>
    <a:srgbClr val="FFFCEF"/>
    <a:srgbClr val="FFF8D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59" autoAdjust="0"/>
    <p:restoredTop sz="94689" autoAdjust="0"/>
  </p:normalViewPr>
  <p:slideViewPr>
    <p:cSldViewPr showGuides="1">
      <p:cViewPr varScale="1">
        <p:scale>
          <a:sx n="73" d="100"/>
          <a:sy n="73" d="100"/>
        </p:scale>
        <p:origin x="1110" y="72"/>
      </p:cViewPr>
      <p:guideLst>
        <p:guide orient="horz" pos="9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howGuides="1">
      <p:cViewPr varScale="1">
        <p:scale>
          <a:sx n="68" d="100"/>
          <a:sy n="68" d="100"/>
        </p:scale>
        <p:origin x="-3090" y="-120"/>
      </p:cViewPr>
      <p:guideLst>
        <p:guide orient="horz" pos="2909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379528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t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27125" y="698500"/>
            <a:ext cx="4602163" cy="34512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2813" y="4387850"/>
            <a:ext cx="5032375" cy="415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154" tIns="45578" rIns="91154" bIns="4557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774113"/>
            <a:ext cx="29718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860" tIns="0" rIns="18860" bIns="0" numCol="1" anchor="b" anchorCtr="0" compatLnSpc="1">
            <a:prstTxWarp prst="textNoShape">
              <a:avLst/>
            </a:prstTxWarp>
          </a:bodyPr>
          <a:lstStyle>
            <a:lvl1pPr algn="r" defTabSz="747713" eaLnBrk="0" hangingPunct="0"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fld id="{23EF1ECF-5E98-417E-ADE6-8CA3ABFC33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289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 (Arabic)" pitchFamily="26" charset="-78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608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608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77C94D3A-D4A5-490E-843E-FA254BC39285}" type="slidenum">
              <a:rPr lang="en-US" altLang="en-US" sz="1000" b="0">
                <a:solidFill>
                  <a:schemeClr val="tx1"/>
                </a:solidFill>
              </a:rPr>
              <a:pPr/>
              <a:t>2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6107478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529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530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C0156ACB-3DC8-4F3D-AA13-88B123FFCEE4}" type="slidenum">
              <a:rPr lang="en-US" altLang="en-US" sz="1000" b="0">
                <a:solidFill>
                  <a:schemeClr val="tx1"/>
                </a:solidFill>
              </a:rPr>
              <a:pPr/>
              <a:t>18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455632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632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632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ECE031BA-3D2A-4B6E-9188-9F5704013B4A}" type="slidenum">
              <a:rPr lang="en-US" altLang="en-US" sz="1000" b="0">
                <a:solidFill>
                  <a:schemeClr val="tx1"/>
                </a:solidFill>
              </a:rPr>
              <a:pPr/>
              <a:t>19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6008280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734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734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BD28A47C-FD7B-44C3-A981-F15F5DCB9AF0}" type="slidenum">
              <a:rPr lang="en-US" altLang="en-US" sz="1000" b="0">
                <a:solidFill>
                  <a:schemeClr val="tx1"/>
                </a:solidFill>
              </a:rPr>
              <a:pPr/>
              <a:t>20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337317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837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837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0F46A433-7AD4-438A-AC97-34D75C19529D}" type="slidenum">
              <a:rPr lang="en-US" altLang="en-US" sz="1000" b="0">
                <a:solidFill>
                  <a:schemeClr val="tx1"/>
                </a:solidFill>
              </a:rPr>
              <a:pPr/>
              <a:t>22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576047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939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939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27C77546-35C4-4A5B-AE92-E58E001A5B3E}" type="slidenum">
              <a:rPr lang="en-US" altLang="en-US" sz="1000" b="0">
                <a:solidFill>
                  <a:schemeClr val="tx1"/>
                </a:solidFill>
              </a:rPr>
              <a:pPr/>
              <a:t>23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164804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041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6042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F2E82B3B-3F6D-4791-AC58-FB279C18C03C}" type="slidenum">
              <a:rPr lang="en-US" altLang="en-US" sz="1000" b="0">
                <a:solidFill>
                  <a:schemeClr val="tx1"/>
                </a:solidFill>
              </a:rPr>
              <a:pPr/>
              <a:t>24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189335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144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6144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B62C0EF8-08CF-4F71-84C1-A25271299282}" type="slidenum">
              <a:rPr lang="en-US" altLang="en-US" sz="1000" b="0">
                <a:solidFill>
                  <a:schemeClr val="tx1"/>
                </a:solidFill>
              </a:rPr>
              <a:pPr/>
              <a:t>28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6020007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246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6246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6B75A719-06B9-419A-B589-CAE7FBE860CA}" type="slidenum">
              <a:rPr lang="en-US" altLang="en-US" sz="1000" b="0">
                <a:solidFill>
                  <a:schemeClr val="tx1"/>
                </a:solidFill>
              </a:rPr>
              <a:pPr/>
              <a:t>29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866555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349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6349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BAA70621-CB52-4962-8E5F-C8DE58561A24}" type="slidenum">
              <a:rPr lang="en-US" altLang="en-US" sz="1000" b="0">
                <a:solidFill>
                  <a:schemeClr val="tx1"/>
                </a:solidFill>
              </a:rPr>
              <a:pPr/>
              <a:t>30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56770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710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710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D70757F0-296E-460C-9D02-6FA518D399B4}" type="slidenum">
              <a:rPr lang="en-US" altLang="en-US" sz="1000" b="0">
                <a:solidFill>
                  <a:schemeClr val="tx1"/>
                </a:solidFill>
              </a:rPr>
              <a:pPr/>
              <a:t>4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560731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813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813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4007E0FC-73CD-4E28-9B42-D31A682F6F37}" type="slidenum">
              <a:rPr lang="en-US" altLang="en-US" sz="1000" b="0">
                <a:solidFill>
                  <a:schemeClr val="tx1"/>
                </a:solidFill>
              </a:rPr>
              <a:pPr/>
              <a:t>5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95544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915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915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2C4475D8-73E8-4130-9A45-B992C6747A3B}" type="slidenum">
              <a:rPr lang="en-US" altLang="en-US" sz="1000" b="0">
                <a:solidFill>
                  <a:schemeClr val="tx1"/>
                </a:solidFill>
              </a:rPr>
              <a:pPr/>
              <a:t>10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480676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017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018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3E35C7B6-D52C-434B-B2AE-E7212B8275DA}" type="slidenum">
              <a:rPr lang="en-US" altLang="en-US" sz="1000" b="0">
                <a:solidFill>
                  <a:schemeClr val="tx1"/>
                </a:solidFill>
              </a:rPr>
              <a:pPr/>
              <a:t>12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416415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3FF4F298-EFA0-412F-8655-6FE7B39A8144}" type="slidenum">
              <a:rPr lang="en-US" altLang="en-US" sz="1000" b="0">
                <a:solidFill>
                  <a:schemeClr val="tx1"/>
                </a:solidFill>
              </a:rPr>
              <a:pPr/>
              <a:t>13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851447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222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222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D77361CA-83D1-4E72-AC2B-FFED77930B68}" type="slidenum">
              <a:rPr lang="en-US" altLang="en-US" sz="1000" b="0">
                <a:solidFill>
                  <a:schemeClr val="tx1"/>
                </a:solidFill>
              </a:rPr>
              <a:pPr/>
              <a:t>14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28490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325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325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2FF66B76-2507-4EB5-93B8-68ADA4613010}" type="slidenum">
              <a:rPr lang="en-US" altLang="en-US" sz="1000" b="0">
                <a:solidFill>
                  <a:schemeClr val="tx1"/>
                </a:solidFill>
              </a:rPr>
              <a:pPr/>
              <a:t>16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185783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427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06768" indent="-271834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087336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522270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4pPr>
            <a:lvl5pPr marL="1957205" indent="-217467" defTabSz="918195">
              <a:defRPr sz="19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392139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827073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262008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696942" indent="-217467" defTabSz="918195" eaLnBrk="0" fontAlgn="base" hangingPunct="0">
              <a:spcBef>
                <a:spcPct val="0"/>
              </a:spcBef>
              <a:spcAft>
                <a:spcPct val="0"/>
              </a:spcAft>
              <a:defRPr sz="19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fld id="{44E6381A-38A3-4586-9755-B7A103D4C3EC}" type="slidenum">
              <a:rPr lang="en-US" altLang="en-US" sz="1000" b="0">
                <a:solidFill>
                  <a:schemeClr val="tx1"/>
                </a:solidFill>
              </a:rPr>
              <a:pPr/>
              <a:t>17</a:t>
            </a:fld>
            <a:endParaRPr lang="en-US" altLang="en-US" sz="1000" b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31642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3" name="Text Box 17"/>
          <p:cNvSpPr txBox="1">
            <a:spLocks noChangeArrowheads="1"/>
          </p:cNvSpPr>
          <p:nvPr userDrawn="1"/>
        </p:nvSpPr>
        <p:spPr bwMode="auto">
          <a:xfrm>
            <a:off x="5415610" y="5486400"/>
            <a:ext cx="334739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algn="r">
              <a:defRPr/>
            </a:pPr>
            <a:r>
              <a:rPr lang="en-US" sz="1000" dirty="0" smtClean="0"/>
              <a:t>Adapted from: </a:t>
            </a:r>
          </a:p>
          <a:p>
            <a:pPr algn="r">
              <a:defRPr/>
            </a:pPr>
            <a:r>
              <a:rPr lang="en-US" sz="1000" dirty="0" smtClean="0"/>
              <a:t>P. </a:t>
            </a:r>
            <a:r>
              <a:rPr lang="en-US" sz="1000" dirty="0" err="1" smtClean="0"/>
              <a:t>Ammann</a:t>
            </a:r>
            <a:r>
              <a:rPr lang="en-US" sz="1000" dirty="0" smtClean="0"/>
              <a:t> and J. Offutt, </a:t>
            </a:r>
            <a:r>
              <a:rPr lang="en-US" altLang="en-US" sz="1000" dirty="0" smtClean="0"/>
              <a:t>www.introsoftwaretesting.com</a:t>
            </a:r>
          </a:p>
        </p:txBody>
      </p:sp>
      <p:sp>
        <p:nvSpPr>
          <p:cNvPr id="101387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01388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14" name="Date Placeholder 13"/>
          <p:cNvSpPr>
            <a:spLocks noGrp="1" noChangeArrowheads="1"/>
          </p:cNvSpPr>
          <p:nvPr>
            <p:ph type="dt" sz="half" idx="10"/>
          </p:nvPr>
        </p:nvSpPr>
        <p:spPr>
          <a:xfrm>
            <a:off x="912813" y="6251575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Footer Placeholder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" name="Slide Number Placeholder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CF5F5F-8F27-4C32-98C4-064326CD67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028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854CBC-117C-416B-B677-E51347B7203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41281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86E843-533C-4D18-81DB-8963F74121D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56019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96838"/>
            <a:ext cx="7772400" cy="9159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138113" y="1085850"/>
            <a:ext cx="8867775" cy="5178425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7475" y="6361113"/>
            <a:ext cx="3732213" cy="34448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Introduction to Software Testing  (Ch 2), www.introsoftwaretesting.com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46538" y="6350000"/>
            <a:ext cx="2895600" cy="3556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© Ammann &amp; Offutt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083425" y="6338888"/>
            <a:ext cx="1905000" cy="366712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94EEED-B704-46D2-AA7E-70661F024E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3708066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EC52D0-116E-49B4-B302-07B2A6E829B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68613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D83033-A9CB-4979-9214-EDF45843FC6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87694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CFCE87-0D03-4EF9-9962-0812ED377C4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2778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257DD8-C5A8-476B-822E-4898263A478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9207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045498-30DD-4E48-8E71-2C2DDA0553D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11674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F4FF22-CD4D-4C53-A8FC-495C09E21BE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18979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B8125E-38AC-42DC-9034-9EFDA7DDFB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55040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45A8A3-C185-4F31-8426-84EB0BCD1C3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23642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103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itchFamily="34" charset="0"/>
                  <a:cs typeface="Times New Roman" pitchFamily="18" charset="0"/>
                </a:defRPr>
              </a:lvl9pPr>
            </a:lstStyle>
            <a:p>
              <a:pPr algn="ctr" eaLnBrk="1" hangingPunct="1">
                <a:defRPr/>
              </a:pPr>
              <a:endParaRPr lang="en-US" altLang="en-US" sz="2400" smtClean="0">
                <a:latin typeface="Times New Roman" pitchFamily="18" charset="0"/>
              </a:endParaRPr>
            </a:p>
          </p:txBody>
        </p:sp>
        <p:grpSp>
          <p:nvGrpSpPr>
            <p:cNvPr id="1036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1037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itchFamily="34" charset="0"/>
                    <a:cs typeface="Times New Roman" pitchFamily="18" charset="0"/>
                  </a:defRPr>
                </a:lvl9pPr>
              </a:lstStyle>
              <a:p>
                <a:pPr algn="ctr" eaLnBrk="1" hangingPunct="1">
                  <a:defRPr/>
                </a:pPr>
                <a:endParaRPr lang="en-US" altLang="en-US" sz="2400" smtClean="0">
                  <a:latin typeface="Times New Roman" pitchFamily="18" charset="0"/>
                </a:endParaRPr>
              </a:p>
            </p:txBody>
          </p:sp>
          <p:sp>
            <p:nvSpPr>
              <p:cNvPr id="1038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027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8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032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4" name="TextBox 13"/>
          <p:cNvSpPr txBox="1">
            <a:spLocks noChangeArrowheads="1"/>
          </p:cNvSpPr>
          <p:nvPr userDrawn="1"/>
        </p:nvSpPr>
        <p:spPr bwMode="auto">
          <a:xfrm>
            <a:off x="7924800" y="6581775"/>
            <a:ext cx="1219200" cy="276225"/>
          </a:xfrm>
          <a:prstGeom prst="rect">
            <a:avLst/>
          </a:prstGeom>
          <a:solidFill>
            <a:srgbClr val="FFFCE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Times New Roman" pitchFamily="18" charset="0"/>
              </a:defRPr>
            </a:lvl9pPr>
          </a:lstStyle>
          <a:p>
            <a:pPr eaLnBrk="1" hangingPunct="1">
              <a:defRPr/>
            </a:pPr>
            <a:r>
              <a:rPr lang="en-US" sz="1200" dirty="0" smtClean="0"/>
              <a:t>SWE-04d-</a:t>
            </a:r>
            <a:fld id="{E91A4046-93E1-494B-9899-59C247D9CB6A}" type="slidenum">
              <a:rPr lang="en-US" sz="1200" smtClean="0"/>
              <a:pPr eaLnBrk="1" hangingPunct="1">
                <a:defRPr/>
              </a:pPr>
              <a:t>‹#›</a:t>
            </a:fld>
            <a:endParaRPr lang="en-US" sz="1200" dirty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0" r:id="rId1"/>
    <p:sldLayoutId id="2147483810" r:id="rId2"/>
    <p:sldLayoutId id="2147483811" r:id="rId3"/>
    <p:sldLayoutId id="2147483812" r:id="rId4"/>
    <p:sldLayoutId id="2147483813" r:id="rId5"/>
    <p:sldLayoutId id="2147483814" r:id="rId6"/>
    <p:sldLayoutId id="2147483815" r:id="rId7"/>
    <p:sldLayoutId id="2147483816" r:id="rId8"/>
    <p:sldLayoutId id="2147483817" r:id="rId9"/>
    <p:sldLayoutId id="2147483818" r:id="rId10"/>
    <p:sldLayoutId id="2147483819" r:id="rId11"/>
    <p:sldLayoutId id="2147483821" r:id="rId12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altLang="en-US" dirty="0" smtClean="0"/>
              <a:t>Module </a:t>
            </a:r>
            <a:r>
              <a:rPr lang="en-US" altLang="en-US" dirty="0" smtClean="0"/>
              <a:t>4(d)</a:t>
            </a:r>
            <a:endParaRPr lang="en-US" altLang="en-US" dirty="0" smtClean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altLang="en-US" dirty="0"/>
              <a:t>Graph Coverage for </a:t>
            </a:r>
            <a:r>
              <a:rPr lang="en-US" altLang="en-US" dirty="0" smtClean="0"/>
              <a:t>Specifications</a:t>
            </a:r>
          </a:p>
        </p:txBody>
      </p:sp>
    </p:spTree>
  </p:cSld>
  <p:clrMapOvr>
    <a:masterClrMapping/>
  </p:clrMapOvr>
  <p:transition spd="med">
    <p:fade thruBlk="1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>
                <a:solidFill>
                  <a:srgbClr val="330033"/>
                </a:solidFill>
              </a:rPr>
              <a:t>Dynamic Checking</a:t>
            </a:r>
            <a:r>
              <a:rPr lang="en-US" altLang="en-US" sz="2800" dirty="0">
                <a:solidFill>
                  <a:srgbClr val="330033"/>
                </a:solidFill>
              </a:rPr>
              <a:t> </a:t>
            </a:r>
            <a:r>
              <a:rPr lang="en-US" altLang="en-US" sz="2800" dirty="0" smtClean="0">
                <a:solidFill>
                  <a:srgbClr val="330033"/>
                </a:solidFill>
              </a:rPr>
              <a:t>(2/2)</a:t>
            </a:r>
            <a:endParaRPr lang="en-US" altLang="en-US" dirty="0" smtClean="0"/>
          </a:p>
        </p:txBody>
      </p:sp>
      <p:sp>
        <p:nvSpPr>
          <p:cNvPr id="275459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2479675"/>
            <a:ext cx="8001000" cy="4530725"/>
          </a:xfrm>
        </p:spPr>
        <p:txBody>
          <a:bodyPr/>
          <a:lstStyle/>
          <a:p>
            <a:r>
              <a:rPr lang="en-US" altLang="en-US" sz="1800" dirty="0" smtClean="0"/>
              <a:t>Cover every path from the start node to every node that contains a write() such that the path does not go through a node containing an open()</a:t>
            </a:r>
          </a:p>
          <a:p>
            <a:r>
              <a:rPr lang="en-US" altLang="en-US" sz="1800" dirty="0" smtClean="0"/>
              <a:t>Cover every path from the start node to every node that contains a close() such that the path does not go through a node containing an open()</a:t>
            </a:r>
          </a:p>
          <a:p>
            <a:r>
              <a:rPr lang="en-US" altLang="en-US" sz="1800" dirty="0" smtClean="0"/>
              <a:t>Cover every path from every node that contains a close() to every node that contains a write()</a:t>
            </a:r>
          </a:p>
          <a:p>
            <a:r>
              <a:rPr lang="en-US" altLang="en-US" sz="1800" dirty="0" smtClean="0"/>
              <a:t>Cover every path from every node that contains an open() to every node that contains a close() such that the path does not go through a node containing a write()</a:t>
            </a:r>
          </a:p>
          <a:p>
            <a:r>
              <a:rPr lang="en-US" altLang="en-US" sz="1800" dirty="0"/>
              <a:t>Cover every path from every node that contains an open() to every node that contains </a:t>
            </a:r>
            <a:r>
              <a:rPr lang="en-US" altLang="en-US" sz="1800" dirty="0" smtClean="0"/>
              <a:t>an open()</a:t>
            </a:r>
          </a:p>
        </p:txBody>
      </p:sp>
      <p:sp>
        <p:nvSpPr>
          <p:cNvPr id="22534" name="Text Box 4"/>
          <p:cNvSpPr txBox="1">
            <a:spLocks noChangeArrowheads="1"/>
          </p:cNvSpPr>
          <p:nvPr/>
        </p:nvSpPr>
        <p:spPr bwMode="auto">
          <a:xfrm>
            <a:off x="892175" y="1968500"/>
            <a:ext cx="7359650" cy="4699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sz="2400" dirty="0">
                <a:solidFill>
                  <a:srgbClr val="FF5935"/>
                </a:solidFill>
              </a:rPr>
              <a:t>Apply to all programs that use </a:t>
            </a:r>
            <a:r>
              <a:rPr lang="en-US" altLang="en-US" sz="2400" dirty="0" err="1">
                <a:solidFill>
                  <a:srgbClr val="FF5935"/>
                </a:solidFill>
              </a:rPr>
              <a:t>FileADT</a:t>
            </a:r>
            <a:endParaRPr lang="en-US" altLang="en-US" sz="2400" dirty="0">
              <a:solidFill>
                <a:srgbClr val="FF5935"/>
              </a:solidFill>
            </a:endParaRPr>
          </a:p>
        </p:txBody>
      </p:sp>
      <p:sp>
        <p:nvSpPr>
          <p:cNvPr id="275461" name="Text Box 5"/>
          <p:cNvSpPr txBox="1">
            <a:spLocks noChangeArrowheads="1"/>
          </p:cNvSpPr>
          <p:nvPr/>
        </p:nvSpPr>
        <p:spPr bwMode="auto">
          <a:xfrm>
            <a:off x="914400" y="5867400"/>
            <a:ext cx="7848600" cy="784830"/>
          </a:xfrm>
          <a:prstGeom prst="rect">
            <a:avLst/>
          </a:prstGeom>
          <a:noFill/>
          <a:ln>
            <a:noFill/>
          </a:ln>
        </p:spPr>
        <p:txBody>
          <a:bodyPr wrap="square"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ts val="600"/>
              </a:spcBef>
              <a:buFontTx/>
              <a:buChar char="•"/>
            </a:pPr>
            <a:r>
              <a:rPr lang="en-US" altLang="en-US" dirty="0">
                <a:solidFill>
                  <a:schemeClr val="tx1"/>
                </a:solidFill>
              </a:rPr>
              <a:t> If program is correct, all test requirements will be </a:t>
            </a:r>
            <a:r>
              <a:rPr lang="en-US" altLang="en-US" i="1" dirty="0">
                <a:solidFill>
                  <a:srgbClr val="FF5935"/>
                </a:solidFill>
              </a:rPr>
              <a:t>infeasible</a:t>
            </a:r>
          </a:p>
          <a:p>
            <a:pPr>
              <a:spcBef>
                <a:spcPts val="600"/>
              </a:spcBef>
              <a:buFontTx/>
              <a:buChar char="•"/>
            </a:pPr>
            <a:r>
              <a:rPr lang="en-US" altLang="en-US" dirty="0">
                <a:solidFill>
                  <a:schemeClr val="tx1"/>
                </a:solidFill>
              </a:rPr>
              <a:t> Any tests created will </a:t>
            </a:r>
            <a:r>
              <a:rPr lang="en-US" altLang="en-US" i="1" dirty="0">
                <a:solidFill>
                  <a:srgbClr val="FF5935"/>
                </a:solidFill>
              </a:rPr>
              <a:t>almost definitely</a:t>
            </a:r>
            <a:r>
              <a:rPr lang="en-US" altLang="en-US" dirty="0">
                <a:solidFill>
                  <a:schemeClr val="tx1"/>
                </a:solidFill>
              </a:rPr>
              <a:t> find faults</a:t>
            </a:r>
          </a:p>
        </p:txBody>
      </p:sp>
      <p:sp>
        <p:nvSpPr>
          <p:cNvPr id="9" name="Rectangle 8"/>
          <p:cNvSpPr/>
          <p:nvPr/>
        </p:nvSpPr>
        <p:spPr>
          <a:xfrm>
            <a:off x="914400" y="1595735"/>
            <a:ext cx="717890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indent="-342900" eaLnBrk="0" hangingPunct="0">
              <a:spcBef>
                <a:spcPct val="20000"/>
              </a:spcBef>
              <a:buClr>
                <a:schemeClr val="folHlink"/>
              </a:buClr>
              <a:buSzPct val="90000"/>
              <a:buFont typeface="Wingdings" pitchFamily="2" charset="2"/>
              <a:buChar char="n"/>
            </a:pPr>
            <a:r>
              <a:rPr lang="en-US" altLang="en-US" sz="2200" dirty="0"/>
              <a:t>Test Requirements for </a:t>
            </a:r>
            <a:r>
              <a:rPr lang="en-US" altLang="en-US" sz="2200" dirty="0" err="1"/>
              <a:t>FileADT</a:t>
            </a:r>
            <a:endParaRPr lang="en-US" sz="2200" dirty="0">
              <a:latin typeface="+mn-lt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6981765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4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2754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5459" grpId="0" build="p"/>
      <p:bldP spid="275461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Testing State Behavior</a:t>
            </a:r>
          </a:p>
        </p:txBody>
      </p:sp>
      <p:sp>
        <p:nvSpPr>
          <p:cNvPr id="23557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A </a:t>
            </a:r>
            <a:r>
              <a:rPr lang="en-US" altLang="en-US" i="1" dirty="0" smtClean="0">
                <a:solidFill>
                  <a:srgbClr val="FF5935"/>
                </a:solidFill>
              </a:rPr>
              <a:t>finite state machine </a:t>
            </a:r>
            <a:r>
              <a:rPr lang="en-US" altLang="en-US" dirty="0" smtClean="0"/>
              <a:t>(</a:t>
            </a:r>
            <a:r>
              <a:rPr lang="en-US" altLang="en-US" dirty="0" smtClean="0">
                <a:solidFill>
                  <a:srgbClr val="FF5935"/>
                </a:solidFill>
              </a:rPr>
              <a:t>FSM</a:t>
            </a:r>
            <a:r>
              <a:rPr lang="en-US" altLang="en-US" dirty="0" smtClean="0"/>
              <a:t>) is a </a:t>
            </a:r>
            <a:r>
              <a:rPr lang="en-US" altLang="en-US" i="1" dirty="0">
                <a:solidFill>
                  <a:srgbClr val="FF5935"/>
                </a:solidFill>
              </a:rPr>
              <a:t>graph</a:t>
            </a:r>
            <a:r>
              <a:rPr lang="en-US" altLang="en-US" dirty="0" smtClean="0"/>
              <a:t> that describes how software variables are modified during execution</a:t>
            </a:r>
          </a:p>
          <a:p>
            <a:r>
              <a:rPr lang="en-US" altLang="en-US" u="sng" dirty="0" smtClean="0">
                <a:solidFill>
                  <a:srgbClr val="FF5935"/>
                </a:solidFill>
              </a:rPr>
              <a:t>Nodes</a:t>
            </a:r>
            <a:r>
              <a:rPr lang="en-US" altLang="en-US" dirty="0" smtClean="0"/>
              <a:t>: States, representing </a:t>
            </a:r>
            <a:r>
              <a:rPr lang="en-US" altLang="en-US" i="1" dirty="0" smtClean="0">
                <a:solidFill>
                  <a:srgbClr val="FF5935"/>
                </a:solidFill>
              </a:rPr>
              <a:t>sets of values </a:t>
            </a:r>
            <a:r>
              <a:rPr lang="en-US" altLang="en-US" dirty="0" smtClean="0"/>
              <a:t>for </a:t>
            </a:r>
            <a:r>
              <a:rPr lang="en-US" altLang="en-US" i="1" dirty="0">
                <a:solidFill>
                  <a:srgbClr val="FF5935"/>
                </a:solidFill>
              </a:rPr>
              <a:t>key variables</a:t>
            </a:r>
          </a:p>
          <a:p>
            <a:r>
              <a:rPr lang="en-US" altLang="en-US" u="sng" dirty="0" smtClean="0">
                <a:solidFill>
                  <a:srgbClr val="FF5935"/>
                </a:solidFill>
              </a:rPr>
              <a:t>Edges</a:t>
            </a:r>
            <a:r>
              <a:rPr lang="en-US" altLang="en-US" dirty="0" smtClean="0"/>
              <a:t>: Transitions, possible changes in the state</a:t>
            </a:r>
          </a:p>
        </p:txBody>
      </p:sp>
      <p:grpSp>
        <p:nvGrpSpPr>
          <p:cNvPr id="23558" name="Group 10"/>
          <p:cNvGrpSpPr>
            <a:grpSpLocks/>
          </p:cNvGrpSpPr>
          <p:nvPr/>
        </p:nvGrpSpPr>
        <p:grpSpPr bwMode="auto">
          <a:xfrm>
            <a:off x="3032125" y="4651375"/>
            <a:ext cx="3079750" cy="1749425"/>
            <a:chOff x="619" y="1829"/>
            <a:chExt cx="1940" cy="1102"/>
          </a:xfrm>
        </p:grpSpPr>
        <p:sp>
          <p:nvSpPr>
            <p:cNvPr id="23560" name="Oval 4"/>
            <p:cNvSpPr>
              <a:spLocks noChangeArrowheads="1"/>
            </p:cNvSpPr>
            <p:nvPr/>
          </p:nvSpPr>
          <p:spPr bwMode="auto">
            <a:xfrm>
              <a:off x="619" y="2182"/>
              <a:ext cx="735" cy="375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dirty="0">
                  <a:solidFill>
                    <a:schemeClr val="tx1"/>
                  </a:solidFill>
                </a:rPr>
                <a:t>Off</a:t>
              </a:r>
            </a:p>
          </p:txBody>
        </p:sp>
        <p:sp>
          <p:nvSpPr>
            <p:cNvPr id="23561" name="Oval 5"/>
            <p:cNvSpPr>
              <a:spLocks noChangeArrowheads="1"/>
            </p:cNvSpPr>
            <p:nvPr/>
          </p:nvSpPr>
          <p:spPr bwMode="auto">
            <a:xfrm>
              <a:off x="1824" y="2183"/>
              <a:ext cx="735" cy="375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On</a:t>
              </a:r>
            </a:p>
          </p:txBody>
        </p:sp>
        <p:cxnSp>
          <p:nvCxnSpPr>
            <p:cNvPr id="23562" name="AutoShape 6"/>
            <p:cNvCxnSpPr>
              <a:cxnSpLocks noChangeShapeType="1"/>
              <a:stCxn id="23560" idx="7"/>
              <a:endCxn id="23561" idx="1"/>
            </p:cNvCxnSpPr>
            <p:nvPr/>
          </p:nvCxnSpPr>
          <p:spPr bwMode="auto">
            <a:xfrm rot="5400000" flipV="1">
              <a:off x="1588" y="1895"/>
              <a:ext cx="1" cy="686"/>
            </a:xfrm>
            <a:prstGeom prst="curvedConnector3">
              <a:avLst>
                <a:gd name="adj1" fmla="val -19900009"/>
              </a:avLst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23563" name="AutoShape 7"/>
            <p:cNvCxnSpPr>
              <a:cxnSpLocks noChangeShapeType="1"/>
              <a:stCxn id="23561" idx="3"/>
              <a:endCxn id="23560" idx="5"/>
            </p:cNvCxnSpPr>
            <p:nvPr/>
          </p:nvCxnSpPr>
          <p:spPr bwMode="auto">
            <a:xfrm rot="16200000" flipV="1">
              <a:off x="1588" y="2160"/>
              <a:ext cx="1" cy="686"/>
            </a:xfrm>
            <a:prstGeom prst="curvedConnector3">
              <a:avLst>
                <a:gd name="adj1" fmla="val -19800009"/>
              </a:avLst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23564" name="Text Box 8"/>
            <p:cNvSpPr txBox="1">
              <a:spLocks noChangeArrowheads="1"/>
            </p:cNvSpPr>
            <p:nvPr/>
          </p:nvSpPr>
          <p:spPr bwMode="auto">
            <a:xfrm>
              <a:off x="1109" y="1829"/>
              <a:ext cx="979" cy="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dirty="0">
                  <a:solidFill>
                    <a:srgbClr val="FF5935"/>
                  </a:solidFill>
                </a:rPr>
                <a:t>switch up</a:t>
              </a:r>
            </a:p>
          </p:txBody>
        </p:sp>
        <p:sp>
          <p:nvSpPr>
            <p:cNvPr id="23565" name="Text Box 9"/>
            <p:cNvSpPr txBox="1">
              <a:spLocks noChangeArrowheads="1"/>
            </p:cNvSpPr>
            <p:nvPr/>
          </p:nvSpPr>
          <p:spPr bwMode="auto">
            <a:xfrm>
              <a:off x="1116" y="2681"/>
              <a:ext cx="965" cy="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>
                  <a:solidFill>
                    <a:srgbClr val="FF5935"/>
                  </a:solidFill>
                </a:rPr>
                <a:t>switch down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1733645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0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8229600" cy="1143000"/>
          </a:xfrm>
        </p:spPr>
        <p:txBody>
          <a:bodyPr/>
          <a:lstStyle/>
          <a:p>
            <a:r>
              <a:rPr lang="en-US" altLang="en-US" sz="4000" dirty="0" smtClean="0"/>
              <a:t>Finite State Machine – Two Variables</a:t>
            </a:r>
          </a:p>
        </p:txBody>
      </p:sp>
      <p:sp>
        <p:nvSpPr>
          <p:cNvPr id="24581" name="Oval 4"/>
          <p:cNvSpPr>
            <a:spLocks noChangeArrowheads="1"/>
          </p:cNvSpPr>
          <p:nvPr/>
        </p:nvSpPr>
        <p:spPr bwMode="auto">
          <a:xfrm>
            <a:off x="1050925" y="1841500"/>
            <a:ext cx="2687638" cy="1371600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u="sng">
                <a:solidFill>
                  <a:schemeClr val="accent5">
                    <a:lumMod val="25000"/>
                  </a:schemeClr>
                </a:solidFill>
              </a:rPr>
              <a:t>Tropical Depression</a:t>
            </a:r>
          </a:p>
          <a:p>
            <a:pPr algn="ctr"/>
            <a:r>
              <a:rPr lang="en-US" altLang="en-US" sz="1800">
                <a:solidFill>
                  <a:schemeClr val="accent5">
                    <a:lumMod val="25000"/>
                  </a:schemeClr>
                </a:solidFill>
              </a:rPr>
              <a:t>circulation = yes</a:t>
            </a:r>
          </a:p>
          <a:p>
            <a:pPr algn="ctr"/>
            <a:r>
              <a:rPr lang="en-US" altLang="en-US" sz="1800">
                <a:solidFill>
                  <a:schemeClr val="accent5">
                    <a:lumMod val="25000"/>
                  </a:schemeClr>
                </a:solidFill>
              </a:rPr>
              <a:t>windspeed &lt; 39mph</a:t>
            </a:r>
          </a:p>
        </p:txBody>
      </p:sp>
      <p:grpSp>
        <p:nvGrpSpPr>
          <p:cNvPr id="2" name="Group 19"/>
          <p:cNvGrpSpPr>
            <a:grpSpLocks/>
          </p:cNvGrpSpPr>
          <p:nvPr/>
        </p:nvGrpSpPr>
        <p:grpSpPr bwMode="auto">
          <a:xfrm>
            <a:off x="3344863" y="1790700"/>
            <a:ext cx="4518025" cy="1473200"/>
            <a:chOff x="1617" y="724"/>
            <a:chExt cx="2846" cy="928"/>
          </a:xfrm>
          <a:solidFill>
            <a:schemeClr val="accent5">
              <a:lumMod val="90000"/>
            </a:schemeClr>
          </a:solidFill>
        </p:grpSpPr>
        <p:sp>
          <p:nvSpPr>
            <p:cNvPr id="24600" name="Oval 7"/>
            <p:cNvSpPr>
              <a:spLocks noChangeArrowheads="1"/>
            </p:cNvSpPr>
            <p:nvPr/>
          </p:nvSpPr>
          <p:spPr bwMode="auto">
            <a:xfrm>
              <a:off x="2698" y="724"/>
              <a:ext cx="1765" cy="928"/>
            </a:xfrm>
            <a:prstGeom prst="ellipse">
              <a:avLst/>
            </a:prstGeom>
            <a:grp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u="sng">
                  <a:solidFill>
                    <a:schemeClr val="accent5">
                      <a:lumMod val="25000"/>
                    </a:schemeClr>
                  </a:solidFill>
                </a:rPr>
                <a:t>Tropical Storm</a:t>
              </a:r>
            </a:p>
            <a:p>
              <a:pPr algn="ctr"/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circulation = yes</a:t>
              </a:r>
            </a:p>
            <a:p>
              <a:pPr algn="ctr"/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windspeed = 39..73 mph </a:t>
              </a:r>
            </a:p>
          </p:txBody>
        </p:sp>
        <p:cxnSp>
          <p:nvCxnSpPr>
            <p:cNvPr id="24601" name="AutoShape 9"/>
            <p:cNvCxnSpPr>
              <a:cxnSpLocks noChangeShapeType="1"/>
              <a:stCxn id="24581" idx="7"/>
              <a:endCxn id="24600" idx="1"/>
            </p:cNvCxnSpPr>
            <p:nvPr/>
          </p:nvCxnSpPr>
          <p:spPr bwMode="auto">
            <a:xfrm rot="5400000" flipH="1" flipV="1">
              <a:off x="2251" y="226"/>
              <a:ext cx="71" cy="1339"/>
            </a:xfrm>
            <a:prstGeom prst="curvedConnector3">
              <a:avLst>
                <a:gd name="adj1" fmla="val 496308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3" name="Group 21"/>
          <p:cNvGrpSpPr>
            <a:grpSpLocks/>
          </p:cNvGrpSpPr>
          <p:nvPr/>
        </p:nvGrpSpPr>
        <p:grpSpPr bwMode="auto">
          <a:xfrm>
            <a:off x="1050925" y="4678363"/>
            <a:ext cx="4459288" cy="1371600"/>
            <a:chOff x="172" y="2543"/>
            <a:chExt cx="2809" cy="864"/>
          </a:xfrm>
          <a:solidFill>
            <a:schemeClr val="accent5">
              <a:lumMod val="90000"/>
            </a:schemeClr>
          </a:solidFill>
        </p:grpSpPr>
        <p:sp>
          <p:nvSpPr>
            <p:cNvPr id="24598" name="Oval 8"/>
            <p:cNvSpPr>
              <a:spLocks noChangeArrowheads="1"/>
            </p:cNvSpPr>
            <p:nvPr/>
          </p:nvSpPr>
          <p:spPr bwMode="auto">
            <a:xfrm>
              <a:off x="172" y="2543"/>
              <a:ext cx="1693" cy="864"/>
            </a:xfrm>
            <a:prstGeom prst="ellipse">
              <a:avLst/>
            </a:prstGeom>
            <a:grp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u="sng">
                  <a:solidFill>
                    <a:schemeClr val="accent5">
                      <a:lumMod val="25000"/>
                    </a:schemeClr>
                  </a:solidFill>
                </a:rPr>
                <a:t>Major Hurricane</a:t>
              </a:r>
            </a:p>
            <a:p>
              <a:pPr algn="ctr"/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circulation = yes</a:t>
              </a:r>
            </a:p>
            <a:p>
              <a:pPr algn="ctr"/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windspeed &gt;= 110 mph</a:t>
              </a:r>
            </a:p>
          </p:txBody>
        </p:sp>
        <p:cxnSp>
          <p:nvCxnSpPr>
            <p:cNvPr id="24599" name="AutoShape 11"/>
            <p:cNvCxnSpPr>
              <a:cxnSpLocks noChangeShapeType="1"/>
              <a:stCxn id="24596" idx="3"/>
              <a:endCxn id="24598" idx="5"/>
            </p:cNvCxnSpPr>
            <p:nvPr/>
          </p:nvCxnSpPr>
          <p:spPr bwMode="auto">
            <a:xfrm rot="5400000" flipH="1">
              <a:off x="2298" y="2599"/>
              <a:ext cx="1" cy="1364"/>
            </a:xfrm>
            <a:prstGeom prst="curvedConnector3">
              <a:avLst>
                <a:gd name="adj1" fmla="val -27061500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cxnSp>
        <p:nvCxnSpPr>
          <p:cNvPr id="264205" name="AutoShape 13"/>
          <p:cNvCxnSpPr>
            <a:cxnSpLocks noChangeShapeType="1"/>
            <a:stCxn id="24596" idx="0"/>
            <a:endCxn id="24600" idx="4"/>
          </p:cNvCxnSpPr>
          <p:nvPr/>
        </p:nvCxnSpPr>
        <p:spPr bwMode="auto">
          <a:xfrm rot="-5400000">
            <a:off x="5753894" y="3971131"/>
            <a:ext cx="1416050" cy="1588"/>
          </a:xfrm>
          <a:prstGeom prst="curvedConnector3">
            <a:avLst>
              <a:gd name="adj1" fmla="val 50000"/>
            </a:avLst>
          </a:prstGeom>
          <a:noFill/>
          <a:ln w="28575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64206" name="AutoShape 14"/>
          <p:cNvCxnSpPr>
            <a:cxnSpLocks noChangeShapeType="1"/>
            <a:stCxn id="24600" idx="2"/>
            <a:endCxn id="24581" idx="6"/>
          </p:cNvCxnSpPr>
          <p:nvPr/>
        </p:nvCxnSpPr>
        <p:spPr bwMode="auto">
          <a:xfrm rot="10800000">
            <a:off x="3738563" y="2527300"/>
            <a:ext cx="1322387" cy="0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64207" name="AutoShape 15"/>
          <p:cNvCxnSpPr>
            <a:cxnSpLocks noChangeShapeType="1"/>
            <a:stCxn id="24598" idx="6"/>
            <a:endCxn id="24596" idx="2"/>
          </p:cNvCxnSpPr>
          <p:nvPr/>
        </p:nvCxnSpPr>
        <p:spPr bwMode="auto">
          <a:xfrm>
            <a:off x="3738563" y="5364163"/>
            <a:ext cx="1377950" cy="1587"/>
          </a:xfrm>
          <a:prstGeom prst="curvedConnector3">
            <a:avLst>
              <a:gd name="adj1" fmla="val 49884"/>
            </a:avLst>
          </a:prstGeom>
          <a:noFill/>
          <a:ln w="28575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grpSp>
        <p:nvGrpSpPr>
          <p:cNvPr id="4" name="Group 20"/>
          <p:cNvGrpSpPr>
            <a:grpSpLocks/>
          </p:cNvGrpSpPr>
          <p:nvPr/>
        </p:nvGrpSpPr>
        <p:grpSpPr bwMode="auto">
          <a:xfrm>
            <a:off x="5116513" y="2603500"/>
            <a:ext cx="2746375" cy="3448050"/>
            <a:chOff x="2733" y="1236"/>
            <a:chExt cx="1730" cy="2172"/>
          </a:xfrm>
          <a:solidFill>
            <a:schemeClr val="accent5">
              <a:lumMod val="90000"/>
            </a:schemeClr>
          </a:solidFill>
        </p:grpSpPr>
        <p:sp>
          <p:nvSpPr>
            <p:cNvPr id="24596" name="Oval 6"/>
            <p:cNvSpPr>
              <a:spLocks noChangeArrowheads="1"/>
            </p:cNvSpPr>
            <p:nvPr/>
          </p:nvSpPr>
          <p:spPr bwMode="auto">
            <a:xfrm>
              <a:off x="2733" y="2544"/>
              <a:ext cx="1693" cy="864"/>
            </a:xfrm>
            <a:prstGeom prst="ellipse">
              <a:avLst/>
            </a:prstGeom>
            <a:grp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u="sng">
                  <a:solidFill>
                    <a:schemeClr val="accent5">
                      <a:lumMod val="25000"/>
                    </a:schemeClr>
                  </a:solidFill>
                </a:rPr>
                <a:t>Hurricane</a:t>
              </a:r>
            </a:p>
            <a:p>
              <a:pPr algn="ctr"/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circulation = yes</a:t>
              </a:r>
            </a:p>
            <a:p>
              <a:pPr algn="ctr"/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windspeed 74..109 mph</a:t>
              </a:r>
            </a:p>
          </p:txBody>
        </p:sp>
        <p:cxnSp>
          <p:nvCxnSpPr>
            <p:cNvPr id="24597" name="AutoShape 17"/>
            <p:cNvCxnSpPr>
              <a:cxnSpLocks noChangeShapeType="1"/>
              <a:stCxn id="24600" idx="6"/>
              <a:endCxn id="24596" idx="6"/>
            </p:cNvCxnSpPr>
            <p:nvPr/>
          </p:nvCxnSpPr>
          <p:spPr bwMode="auto">
            <a:xfrm flipH="1">
              <a:off x="4426" y="1236"/>
              <a:ext cx="37" cy="1740"/>
            </a:xfrm>
            <a:prstGeom prst="curvedConnector3">
              <a:avLst>
                <a:gd name="adj1" fmla="val -389186"/>
              </a:avLst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</p:grpSp>
      <p:grpSp>
        <p:nvGrpSpPr>
          <p:cNvPr id="5" name="Group 26"/>
          <p:cNvGrpSpPr>
            <a:grpSpLocks/>
          </p:cNvGrpSpPr>
          <p:nvPr/>
        </p:nvGrpSpPr>
        <p:grpSpPr bwMode="auto">
          <a:xfrm>
            <a:off x="3113088" y="3087691"/>
            <a:ext cx="2687637" cy="1868489"/>
            <a:chOff x="1471" y="1541"/>
            <a:chExt cx="1693" cy="1177"/>
          </a:xfrm>
          <a:solidFill>
            <a:schemeClr val="accent5">
              <a:lumMod val="90000"/>
            </a:schemeClr>
          </a:solidFill>
        </p:grpSpPr>
        <p:sp>
          <p:nvSpPr>
            <p:cNvPr id="24591" name="Oval 5"/>
            <p:cNvSpPr>
              <a:spLocks noChangeArrowheads="1"/>
            </p:cNvSpPr>
            <p:nvPr/>
          </p:nvSpPr>
          <p:spPr bwMode="auto">
            <a:xfrm>
              <a:off x="1471" y="1634"/>
              <a:ext cx="1693" cy="864"/>
            </a:xfrm>
            <a:prstGeom prst="ellipse">
              <a:avLst/>
            </a:prstGeom>
            <a:grp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u="sng">
                  <a:solidFill>
                    <a:schemeClr val="accent5">
                      <a:lumMod val="25000"/>
                    </a:schemeClr>
                  </a:solidFill>
                </a:rPr>
                <a:t>Something Else</a:t>
              </a:r>
            </a:p>
            <a:p>
              <a:pPr algn="ctr"/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circulation = no</a:t>
              </a:r>
            </a:p>
            <a:p>
              <a:pPr algn="ctr"/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windspeed = 0..38 mph</a:t>
              </a:r>
            </a:p>
          </p:txBody>
        </p:sp>
        <p:cxnSp>
          <p:nvCxnSpPr>
            <p:cNvPr id="24592" name="AutoShape 22"/>
            <p:cNvCxnSpPr>
              <a:cxnSpLocks noChangeShapeType="1"/>
              <a:stCxn id="24598" idx="7"/>
              <a:endCxn id="24591" idx="3"/>
            </p:cNvCxnSpPr>
            <p:nvPr/>
          </p:nvCxnSpPr>
          <p:spPr bwMode="auto">
            <a:xfrm flipV="1">
              <a:off x="1617" y="2371"/>
              <a:ext cx="102" cy="346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24593" name="AutoShape 23"/>
            <p:cNvCxnSpPr>
              <a:cxnSpLocks noChangeShapeType="1"/>
              <a:stCxn id="24596" idx="1"/>
              <a:endCxn id="24591" idx="5"/>
            </p:cNvCxnSpPr>
            <p:nvPr/>
          </p:nvCxnSpPr>
          <p:spPr bwMode="auto">
            <a:xfrm flipH="1" flipV="1">
              <a:off x="2916" y="2371"/>
              <a:ext cx="65" cy="347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24594" name="AutoShape 24"/>
            <p:cNvCxnSpPr>
              <a:cxnSpLocks noChangeShapeType="1"/>
              <a:stCxn id="24600" idx="3"/>
              <a:endCxn id="24591" idx="7"/>
            </p:cNvCxnSpPr>
            <p:nvPr/>
          </p:nvCxnSpPr>
          <p:spPr bwMode="auto">
            <a:xfrm flipH="1">
              <a:off x="2916" y="1564"/>
              <a:ext cx="40" cy="196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/>
          </p:spPr>
        </p:cxnSp>
        <p:cxnSp>
          <p:nvCxnSpPr>
            <p:cNvPr id="24595" name="AutoShape 25"/>
            <p:cNvCxnSpPr>
              <a:cxnSpLocks noChangeShapeType="1"/>
              <a:stCxn id="24591" idx="1"/>
              <a:endCxn id="24581" idx="5"/>
            </p:cNvCxnSpPr>
            <p:nvPr/>
          </p:nvCxnSpPr>
          <p:spPr bwMode="auto">
            <a:xfrm flipH="1" flipV="1">
              <a:off x="1617" y="1541"/>
              <a:ext cx="102" cy="219"/>
            </a:xfrm>
            <a:prstGeom prst="straightConnector1">
              <a:avLst/>
            </a:prstGeom>
            <a:grpFill/>
            <a:ln w="28575">
              <a:solidFill>
                <a:schemeClr val="tx1"/>
              </a:solidFill>
              <a:round/>
              <a:headEnd type="triangle" w="med" len="med"/>
              <a:tailEnd/>
            </a:ln>
            <a:extLst/>
          </p:spPr>
        </p:cxnSp>
      </p:grpSp>
      <p:sp>
        <p:nvSpPr>
          <p:cNvPr id="264219" name="Text Box 27"/>
          <p:cNvSpPr txBox="1">
            <a:spLocks noChangeArrowheads="1"/>
          </p:cNvSpPr>
          <p:nvPr/>
        </p:nvSpPr>
        <p:spPr bwMode="auto">
          <a:xfrm>
            <a:off x="993775" y="6324600"/>
            <a:ext cx="715486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sz="2400" dirty="0">
                <a:solidFill>
                  <a:schemeClr val="tx1"/>
                </a:solidFill>
              </a:rPr>
              <a:t>Other variables may exist but </a:t>
            </a:r>
            <a:r>
              <a:rPr lang="en-US" altLang="en-US" sz="2400" i="1" dirty="0">
                <a:solidFill>
                  <a:srgbClr val="FF5935"/>
                </a:solidFill>
              </a:rPr>
              <a:t>not</a:t>
            </a:r>
            <a:r>
              <a:rPr lang="en-US" altLang="en-US" sz="2400" dirty="0">
                <a:solidFill>
                  <a:srgbClr val="FF5935"/>
                </a:solidFill>
              </a:rPr>
              <a:t> </a:t>
            </a:r>
            <a:r>
              <a:rPr lang="en-US" altLang="en-US" sz="2400" dirty="0">
                <a:solidFill>
                  <a:schemeClr val="tx1"/>
                </a:solidFill>
              </a:rPr>
              <a:t>be part of state</a:t>
            </a:r>
          </a:p>
        </p:txBody>
      </p:sp>
    </p:spTree>
    <p:extLst>
      <p:ext uri="{BB962C8B-B14F-4D97-AF65-F5344CB8AC3E}">
        <p14:creationId xmlns:p14="http://schemas.microsoft.com/office/powerpoint/2010/main" val="394200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2642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24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" dur="1000"/>
                                        <p:tgtEl>
                                          <p:spTgt spid="264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28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0" dur="1000"/>
                                        <p:tgtEl>
                                          <p:spTgt spid="2642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 nodeType="clickPar">
                      <p:stCondLst>
                        <p:cond delay="indefinite"/>
                      </p:stCondLst>
                      <p:childTnLst>
                        <p:par>
                          <p:cTn id="3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4219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Finite State Machines are Common</a:t>
            </a:r>
          </a:p>
        </p:txBody>
      </p:sp>
      <p:sp>
        <p:nvSpPr>
          <p:cNvPr id="2560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000" dirty="0" smtClean="0"/>
              <a:t>FSMs can accurately model many kinds of software</a:t>
            </a:r>
          </a:p>
          <a:p>
            <a:pPr lvl="1"/>
            <a:r>
              <a:rPr lang="en-US" altLang="en-US" sz="2000" dirty="0" smtClean="0"/>
              <a:t>Embedded and control software (think electronic gadgets)</a:t>
            </a:r>
          </a:p>
          <a:p>
            <a:pPr lvl="1"/>
            <a:r>
              <a:rPr lang="en-US" altLang="en-US" sz="2000" dirty="0" smtClean="0"/>
              <a:t>Abstract data types</a:t>
            </a:r>
          </a:p>
          <a:p>
            <a:pPr lvl="1"/>
            <a:r>
              <a:rPr lang="en-US" altLang="en-US" sz="2000" dirty="0" smtClean="0"/>
              <a:t>Compilers and operating systems</a:t>
            </a:r>
          </a:p>
          <a:p>
            <a:pPr lvl="1"/>
            <a:r>
              <a:rPr lang="en-US" altLang="en-US" sz="2000" dirty="0" smtClean="0"/>
              <a:t>Web applications</a:t>
            </a:r>
          </a:p>
          <a:p>
            <a:r>
              <a:rPr lang="en-US" altLang="en-US" sz="2000" dirty="0" smtClean="0"/>
              <a:t>Creating FSMs can help find software problems</a:t>
            </a:r>
          </a:p>
          <a:p>
            <a:r>
              <a:rPr lang="en-US" altLang="en-US" sz="2000" dirty="0" smtClean="0"/>
              <a:t>Numerous languages for expressing FSMs</a:t>
            </a:r>
          </a:p>
          <a:p>
            <a:pPr lvl="1"/>
            <a:r>
              <a:rPr lang="en-US" altLang="en-US" sz="2000" dirty="0" smtClean="0"/>
              <a:t>UML </a:t>
            </a:r>
            <a:r>
              <a:rPr lang="en-US" altLang="en-US" sz="2000" dirty="0" err="1" smtClean="0"/>
              <a:t>statecharts</a:t>
            </a:r>
            <a:endParaRPr lang="en-US" altLang="en-US" sz="2000" dirty="0" smtClean="0"/>
          </a:p>
          <a:p>
            <a:pPr lvl="1"/>
            <a:r>
              <a:rPr lang="en-US" altLang="en-US" sz="2000" dirty="0" smtClean="0"/>
              <a:t>Automata</a:t>
            </a:r>
          </a:p>
          <a:p>
            <a:pPr lvl="1"/>
            <a:r>
              <a:rPr lang="en-US" altLang="en-US" sz="2000" dirty="0" smtClean="0"/>
              <a:t>State tables (SCR)</a:t>
            </a:r>
          </a:p>
          <a:p>
            <a:pPr lvl="1"/>
            <a:r>
              <a:rPr lang="en-US" altLang="en-US" sz="2000" dirty="0" smtClean="0"/>
              <a:t>Petri nets</a:t>
            </a:r>
          </a:p>
          <a:p>
            <a:r>
              <a:rPr lang="en-US" altLang="en-US" sz="2000" dirty="0" smtClean="0"/>
              <a:t>Limitations: FSMs are not always practical for programs that have lots of states (for example, GUIs)</a:t>
            </a:r>
          </a:p>
        </p:txBody>
      </p:sp>
    </p:spTree>
    <p:extLst>
      <p:ext uri="{BB962C8B-B14F-4D97-AF65-F5344CB8AC3E}">
        <p14:creationId xmlns:p14="http://schemas.microsoft.com/office/powerpoint/2010/main" val="1672398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Annotations on FSMs</a:t>
            </a:r>
          </a:p>
        </p:txBody>
      </p:sp>
      <p:sp>
        <p:nvSpPr>
          <p:cNvPr id="26629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7924800" cy="4530725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z="2400" dirty="0" smtClean="0"/>
              <a:t>FSMs can be annotated with different types of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actions</a:t>
            </a:r>
          </a:p>
          <a:p>
            <a:pPr lvl="1">
              <a:lnSpc>
                <a:spcPct val="80000"/>
              </a:lnSpc>
            </a:pPr>
            <a:r>
              <a:rPr lang="en-US" altLang="en-US" sz="2000" dirty="0" smtClean="0"/>
              <a:t>Actions on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transitions</a:t>
            </a:r>
          </a:p>
          <a:p>
            <a:pPr lvl="1">
              <a:lnSpc>
                <a:spcPct val="80000"/>
              </a:lnSpc>
            </a:pPr>
            <a:r>
              <a:rPr lang="en-US" altLang="en-US" sz="2000" u="sng" dirty="0" smtClean="0">
                <a:solidFill>
                  <a:srgbClr val="FF5935"/>
                </a:solidFill>
              </a:rPr>
              <a:t>Entry</a:t>
            </a:r>
            <a:r>
              <a:rPr lang="en-US" altLang="en-US" sz="2000" dirty="0" smtClean="0">
                <a:solidFill>
                  <a:srgbClr val="FF5935"/>
                </a:solidFill>
              </a:rPr>
              <a:t> </a:t>
            </a:r>
            <a:r>
              <a:rPr lang="en-US" altLang="en-US" sz="2000" dirty="0" smtClean="0"/>
              <a:t>actions to nodes</a:t>
            </a:r>
          </a:p>
          <a:p>
            <a:pPr lvl="1">
              <a:lnSpc>
                <a:spcPct val="80000"/>
              </a:lnSpc>
            </a:pPr>
            <a:r>
              <a:rPr lang="en-US" altLang="en-US" sz="2000" u="sng" dirty="0">
                <a:solidFill>
                  <a:srgbClr val="FF5935"/>
                </a:solidFill>
              </a:rPr>
              <a:t>Exit</a:t>
            </a:r>
            <a:r>
              <a:rPr lang="en-US" altLang="en-US" sz="2000" dirty="0" smtClean="0"/>
              <a:t> actions on nodes</a:t>
            </a:r>
          </a:p>
          <a:p>
            <a:pPr lvl="1">
              <a:lnSpc>
                <a:spcPct val="80000"/>
              </a:lnSpc>
            </a:pPr>
            <a:endParaRPr lang="en-US" altLang="en-US" sz="2000" dirty="0" smtClean="0"/>
          </a:p>
          <a:p>
            <a:pPr>
              <a:lnSpc>
                <a:spcPct val="80000"/>
              </a:lnSpc>
            </a:pPr>
            <a:r>
              <a:rPr lang="en-US" altLang="en-US" sz="2400" dirty="0" smtClean="0"/>
              <a:t>Actions can express changes to variables or conditions on variables</a:t>
            </a:r>
          </a:p>
          <a:p>
            <a:pPr lvl="1">
              <a:lnSpc>
                <a:spcPct val="80000"/>
              </a:lnSpc>
            </a:pPr>
            <a:endParaRPr lang="en-US" altLang="en-US" sz="2000" dirty="0" smtClean="0"/>
          </a:p>
          <a:p>
            <a:pPr>
              <a:lnSpc>
                <a:spcPct val="80000"/>
              </a:lnSpc>
            </a:pPr>
            <a:r>
              <a:rPr lang="en-US" altLang="en-US" sz="2400" dirty="0" smtClean="0"/>
              <a:t>These slides use the basics:</a:t>
            </a:r>
          </a:p>
          <a:p>
            <a:pPr lvl="1">
              <a:lnSpc>
                <a:spcPct val="80000"/>
              </a:lnSpc>
            </a:pPr>
            <a:r>
              <a:rPr lang="en-US" altLang="en-US" sz="2000" u="sng" dirty="0">
                <a:solidFill>
                  <a:srgbClr val="FF5935"/>
                </a:solidFill>
              </a:rPr>
              <a:t>Preconditions</a:t>
            </a:r>
            <a:r>
              <a:rPr lang="en-US" altLang="en-US" sz="2000" dirty="0" smtClean="0"/>
              <a:t> (</a:t>
            </a:r>
            <a:r>
              <a:rPr lang="en-US" altLang="en-US" sz="2000" i="1" dirty="0">
                <a:solidFill>
                  <a:srgbClr val="FF5935"/>
                </a:solidFill>
              </a:rPr>
              <a:t>guards</a:t>
            </a:r>
            <a:r>
              <a:rPr lang="en-US" altLang="en-US" sz="2000" dirty="0" smtClean="0"/>
              <a:t>): conditions  that must be true for transitions to be taken</a:t>
            </a:r>
          </a:p>
          <a:p>
            <a:pPr lvl="1">
              <a:lnSpc>
                <a:spcPct val="80000"/>
              </a:lnSpc>
            </a:pPr>
            <a:r>
              <a:rPr lang="en-US" altLang="en-US" sz="2000" u="sng" dirty="0">
                <a:solidFill>
                  <a:srgbClr val="FF5935"/>
                </a:solidFill>
              </a:rPr>
              <a:t>Triggering events</a:t>
            </a:r>
            <a:r>
              <a:rPr lang="en-US" altLang="en-US" sz="2000" dirty="0" smtClean="0"/>
              <a:t>: changes to variables that cause transitions to be taken</a:t>
            </a:r>
          </a:p>
          <a:p>
            <a:pPr lvl="1">
              <a:lnSpc>
                <a:spcPct val="80000"/>
              </a:lnSpc>
            </a:pPr>
            <a:endParaRPr lang="en-US" altLang="en-US" sz="2000" dirty="0" smtClean="0"/>
          </a:p>
          <a:p>
            <a:pPr>
              <a:lnSpc>
                <a:spcPct val="80000"/>
              </a:lnSpc>
            </a:pPr>
            <a:r>
              <a:rPr lang="en-US" altLang="en-US" sz="2400" dirty="0" smtClean="0"/>
              <a:t>This is close to the UML </a:t>
            </a:r>
            <a:r>
              <a:rPr lang="en-US" altLang="en-US" sz="2400" dirty="0" err="1" smtClean="0"/>
              <a:t>Statecharts</a:t>
            </a:r>
            <a:r>
              <a:rPr lang="en-US" altLang="en-US" sz="2400" dirty="0" smtClean="0"/>
              <a:t>, but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not exactly </a:t>
            </a:r>
            <a:r>
              <a:rPr lang="en-US" altLang="en-US" sz="2400" dirty="0" smtClean="0"/>
              <a:t>the same</a:t>
            </a:r>
          </a:p>
        </p:txBody>
      </p:sp>
    </p:spTree>
    <p:extLst>
      <p:ext uri="{BB962C8B-B14F-4D97-AF65-F5344CB8AC3E}">
        <p14:creationId xmlns:p14="http://schemas.microsoft.com/office/powerpoint/2010/main" val="24245813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Example Annotations</a:t>
            </a:r>
          </a:p>
        </p:txBody>
      </p:sp>
      <p:grpSp>
        <p:nvGrpSpPr>
          <p:cNvPr id="27653" name="Group 13"/>
          <p:cNvGrpSpPr>
            <a:grpSpLocks/>
          </p:cNvGrpSpPr>
          <p:nvPr/>
        </p:nvGrpSpPr>
        <p:grpSpPr bwMode="auto">
          <a:xfrm>
            <a:off x="2016125" y="2852738"/>
            <a:ext cx="5146675" cy="595312"/>
            <a:chOff x="1270" y="1797"/>
            <a:chExt cx="3242" cy="375"/>
          </a:xfrm>
        </p:grpSpPr>
        <p:sp>
          <p:nvSpPr>
            <p:cNvPr id="27658" name="Oval 5"/>
            <p:cNvSpPr>
              <a:spLocks noChangeArrowheads="1"/>
            </p:cNvSpPr>
            <p:nvPr/>
          </p:nvSpPr>
          <p:spPr bwMode="auto">
            <a:xfrm>
              <a:off x="1270" y="1797"/>
              <a:ext cx="735" cy="375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Closed</a:t>
              </a:r>
            </a:p>
          </p:txBody>
        </p:sp>
        <p:sp>
          <p:nvSpPr>
            <p:cNvPr id="27659" name="Oval 6"/>
            <p:cNvSpPr>
              <a:spLocks noChangeArrowheads="1"/>
            </p:cNvSpPr>
            <p:nvPr/>
          </p:nvSpPr>
          <p:spPr bwMode="auto">
            <a:xfrm>
              <a:off x="3777" y="1797"/>
              <a:ext cx="735" cy="375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Open</a:t>
              </a:r>
            </a:p>
          </p:txBody>
        </p:sp>
        <p:cxnSp>
          <p:nvCxnSpPr>
            <p:cNvPr id="27660" name="AutoShape 7"/>
            <p:cNvCxnSpPr>
              <a:cxnSpLocks noChangeShapeType="1"/>
              <a:stCxn id="27658" idx="7"/>
              <a:endCxn id="27659" idx="1"/>
            </p:cNvCxnSpPr>
            <p:nvPr/>
          </p:nvCxnSpPr>
          <p:spPr bwMode="auto">
            <a:xfrm rot="5400000" flipV="1">
              <a:off x="2890" y="859"/>
              <a:ext cx="1" cy="1988"/>
            </a:xfrm>
            <a:prstGeom prst="curvedConnector3">
              <a:avLst>
                <a:gd name="adj1" fmla="val -35700014"/>
              </a:avLst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</p:grpSp>
      <p:sp>
        <p:nvSpPr>
          <p:cNvPr id="27654" name="Text Box 9"/>
          <p:cNvSpPr txBox="1">
            <a:spLocks noChangeArrowheads="1"/>
          </p:cNvSpPr>
          <p:nvPr/>
        </p:nvSpPr>
        <p:spPr bwMode="auto">
          <a:xfrm>
            <a:off x="3738563" y="1985963"/>
            <a:ext cx="1701800" cy="701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dirty="0">
                <a:solidFill>
                  <a:srgbClr val="FF5935"/>
                </a:solidFill>
              </a:rPr>
              <a:t>open elevator door</a:t>
            </a:r>
          </a:p>
        </p:txBody>
      </p:sp>
      <p:sp>
        <p:nvSpPr>
          <p:cNvPr id="267275" name="AutoShape 11"/>
          <p:cNvSpPr>
            <a:spLocks/>
          </p:cNvSpPr>
          <p:nvPr/>
        </p:nvSpPr>
        <p:spPr bwMode="auto">
          <a:xfrm>
            <a:off x="3711575" y="3544888"/>
            <a:ext cx="2571750" cy="427037"/>
          </a:xfrm>
          <a:prstGeom prst="borderCallout2">
            <a:avLst>
              <a:gd name="adj1" fmla="val 26764"/>
              <a:gd name="adj2" fmla="val -2963"/>
              <a:gd name="adj3" fmla="val 26764"/>
              <a:gd name="adj4" fmla="val -11727"/>
              <a:gd name="adj5" fmla="val -157991"/>
              <a:gd name="adj6" fmla="val -25245"/>
            </a:avLst>
          </a:prstGeom>
          <a:solidFill>
            <a:schemeClr val="accent5">
              <a:lumMod val="75000"/>
            </a:schemeClr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solidFill>
                  <a:schemeClr val="tx1"/>
                </a:solidFill>
              </a:rPr>
              <a:t>pre: elevSpeed = 0</a:t>
            </a:r>
          </a:p>
        </p:txBody>
      </p:sp>
      <p:sp>
        <p:nvSpPr>
          <p:cNvPr id="267276" name="AutoShape 12"/>
          <p:cNvSpPr>
            <a:spLocks/>
          </p:cNvSpPr>
          <p:nvPr/>
        </p:nvSpPr>
        <p:spPr bwMode="auto">
          <a:xfrm>
            <a:off x="3741738" y="4291013"/>
            <a:ext cx="3578225" cy="427037"/>
          </a:xfrm>
          <a:prstGeom prst="borderCallout2">
            <a:avLst>
              <a:gd name="adj1" fmla="val 26764"/>
              <a:gd name="adj2" fmla="val -2130"/>
              <a:gd name="adj3" fmla="val 26764"/>
              <a:gd name="adj4" fmla="val -2130"/>
              <a:gd name="adj5" fmla="val -305574"/>
              <a:gd name="adj6" fmla="val -19167"/>
            </a:avLst>
          </a:prstGeom>
          <a:solidFill>
            <a:schemeClr val="accent5">
              <a:lumMod val="75000"/>
            </a:schemeClr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solidFill>
                  <a:schemeClr val="tx1"/>
                </a:solidFill>
              </a:rPr>
              <a:t>trigger: openButton = pressed</a:t>
            </a:r>
          </a:p>
        </p:txBody>
      </p:sp>
    </p:spTree>
    <p:extLst>
      <p:ext uri="{BB962C8B-B14F-4D97-AF65-F5344CB8AC3E}">
        <p14:creationId xmlns:p14="http://schemas.microsoft.com/office/powerpoint/2010/main" val="3749116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672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2672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7275" grpId="0" animBg="1"/>
      <p:bldP spid="267276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Covering FSMs</a:t>
            </a:r>
          </a:p>
        </p:txBody>
      </p:sp>
      <p:sp>
        <p:nvSpPr>
          <p:cNvPr id="28677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000" u="sng" dirty="0">
                <a:solidFill>
                  <a:srgbClr val="FF5935"/>
                </a:solidFill>
              </a:rPr>
              <a:t>Node coverage</a:t>
            </a:r>
            <a:r>
              <a:rPr lang="en-US" altLang="en-US" sz="2000" dirty="0" smtClean="0"/>
              <a:t>: execute every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state</a:t>
            </a:r>
            <a:r>
              <a:rPr lang="en-US" altLang="en-US" sz="2000" dirty="0" smtClean="0">
                <a:solidFill>
                  <a:srgbClr val="FF5935"/>
                </a:solidFill>
              </a:rPr>
              <a:t> </a:t>
            </a:r>
            <a:r>
              <a:rPr lang="en-US" altLang="en-US" sz="2000" dirty="0" smtClean="0"/>
              <a:t>(</a:t>
            </a:r>
            <a:r>
              <a:rPr lang="en-US" altLang="en-US" sz="2000" i="1" dirty="0" smtClean="0"/>
              <a:t>state coverage</a:t>
            </a:r>
            <a:r>
              <a:rPr lang="en-US" altLang="en-US" sz="2000" dirty="0" smtClean="0"/>
              <a:t>)</a:t>
            </a:r>
          </a:p>
          <a:p>
            <a:r>
              <a:rPr lang="en-US" altLang="en-US" sz="2000" u="sng" dirty="0">
                <a:solidFill>
                  <a:srgbClr val="FF5935"/>
                </a:solidFill>
              </a:rPr>
              <a:t>Edge coverage</a:t>
            </a:r>
            <a:r>
              <a:rPr lang="en-US" altLang="en-US" sz="2000" dirty="0" smtClean="0"/>
              <a:t>: execute every </a:t>
            </a:r>
            <a:r>
              <a:rPr lang="en-US" altLang="en-US" sz="2000" i="1" dirty="0">
                <a:solidFill>
                  <a:srgbClr val="FF5935"/>
                </a:solidFill>
              </a:rPr>
              <a:t>transition</a:t>
            </a:r>
            <a:r>
              <a:rPr lang="en-US" altLang="en-US" sz="2000" dirty="0" smtClean="0"/>
              <a:t> (</a:t>
            </a:r>
            <a:r>
              <a:rPr lang="en-US" altLang="en-US" sz="2000" i="1" dirty="0" smtClean="0"/>
              <a:t>transition coverage</a:t>
            </a:r>
            <a:r>
              <a:rPr lang="en-US" altLang="en-US" sz="2000" dirty="0" smtClean="0"/>
              <a:t>)</a:t>
            </a:r>
          </a:p>
          <a:p>
            <a:r>
              <a:rPr lang="en-US" altLang="en-US" sz="2000" u="sng" dirty="0">
                <a:solidFill>
                  <a:srgbClr val="FF5935"/>
                </a:solidFill>
              </a:rPr>
              <a:t>Edge-pair coverage</a:t>
            </a:r>
            <a:r>
              <a:rPr lang="en-US" altLang="en-US" sz="2000" dirty="0" smtClean="0"/>
              <a:t>: execute pairs of </a:t>
            </a:r>
            <a:r>
              <a:rPr lang="en-US" altLang="en-US" sz="2000" i="1" dirty="0">
                <a:solidFill>
                  <a:srgbClr val="FF5935"/>
                </a:solidFill>
              </a:rPr>
              <a:t>transitions</a:t>
            </a:r>
            <a:r>
              <a:rPr lang="en-US" altLang="en-US" sz="2000" dirty="0" smtClean="0"/>
              <a:t> (</a:t>
            </a:r>
            <a:r>
              <a:rPr lang="en-US" altLang="en-US" sz="2000" i="1" dirty="0" smtClean="0"/>
              <a:t>transition-pair</a:t>
            </a:r>
            <a:r>
              <a:rPr lang="en-US" altLang="en-US" sz="2000" dirty="0" smtClean="0"/>
              <a:t>)</a:t>
            </a:r>
          </a:p>
          <a:p>
            <a:pPr lvl="1"/>
            <a:endParaRPr lang="en-US" altLang="en-US" sz="2000" dirty="0" smtClean="0"/>
          </a:p>
          <a:p>
            <a:r>
              <a:rPr lang="en-US" altLang="en-US" sz="2000" u="sng" dirty="0" smtClean="0">
                <a:solidFill>
                  <a:srgbClr val="FF5935"/>
                </a:solidFill>
              </a:rPr>
              <a:t>Data flow</a:t>
            </a:r>
            <a:r>
              <a:rPr lang="en-US" altLang="en-US" sz="2000" dirty="0" smtClean="0"/>
              <a:t>:</a:t>
            </a:r>
          </a:p>
          <a:p>
            <a:pPr lvl="1"/>
            <a:r>
              <a:rPr lang="en-US" altLang="en-US" sz="2000" dirty="0" smtClean="0"/>
              <a:t>Nodes often do not include </a:t>
            </a:r>
            <a:r>
              <a:rPr lang="en-US" altLang="en-US" sz="2000" dirty="0" err="1" smtClean="0"/>
              <a:t>defs</a:t>
            </a:r>
            <a:r>
              <a:rPr lang="en-US" altLang="en-US" sz="2000" dirty="0" smtClean="0"/>
              <a:t> or uses of variables</a:t>
            </a:r>
          </a:p>
          <a:p>
            <a:pPr lvl="1"/>
            <a:r>
              <a:rPr lang="en-US" altLang="en-US" sz="2000" dirty="0" err="1" smtClean="0"/>
              <a:t>Defs</a:t>
            </a:r>
            <a:r>
              <a:rPr lang="en-US" altLang="en-US" sz="2000" dirty="0" smtClean="0"/>
              <a:t> of variables in triggers are used immediately (the next state)</a:t>
            </a:r>
          </a:p>
          <a:p>
            <a:pPr lvl="1"/>
            <a:r>
              <a:rPr lang="en-US" altLang="en-US" sz="2000" dirty="0" err="1" smtClean="0"/>
              <a:t>Defs</a:t>
            </a:r>
            <a:r>
              <a:rPr lang="en-US" altLang="en-US" sz="2000" dirty="0" smtClean="0"/>
              <a:t> and uses are usually computed for guards, or states are extended</a:t>
            </a:r>
          </a:p>
          <a:p>
            <a:pPr lvl="1"/>
            <a:r>
              <a:rPr lang="en-US" altLang="en-US" sz="2000" dirty="0" smtClean="0"/>
              <a:t>FSMs typically only model a subset of the variables</a:t>
            </a:r>
          </a:p>
          <a:p>
            <a:pPr lvl="1"/>
            <a:endParaRPr lang="en-US" altLang="en-US" sz="2000" dirty="0" smtClean="0"/>
          </a:p>
          <a:p>
            <a:r>
              <a:rPr lang="en-US" altLang="en-US" sz="2000" u="sng" dirty="0">
                <a:solidFill>
                  <a:srgbClr val="FF5935"/>
                </a:solidFill>
              </a:rPr>
              <a:t>Generating</a:t>
            </a:r>
            <a:r>
              <a:rPr lang="en-US" altLang="en-US" sz="2000" dirty="0" smtClean="0"/>
              <a:t> FSMs is often harder than covering them … </a:t>
            </a:r>
          </a:p>
        </p:txBody>
      </p:sp>
    </p:spTree>
    <p:extLst>
      <p:ext uri="{BB962C8B-B14F-4D97-AF65-F5344CB8AC3E}">
        <p14:creationId xmlns:p14="http://schemas.microsoft.com/office/powerpoint/2010/main" val="19171337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Deriving FSMs</a:t>
            </a:r>
          </a:p>
        </p:txBody>
      </p:sp>
      <p:sp>
        <p:nvSpPr>
          <p:cNvPr id="29701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153400" cy="4530725"/>
          </a:xfrm>
        </p:spPr>
        <p:txBody>
          <a:bodyPr/>
          <a:lstStyle/>
          <a:p>
            <a:pPr marL="457200" indent="-457200"/>
            <a:r>
              <a:rPr lang="en-US" altLang="en-US" sz="2200" dirty="0" smtClean="0"/>
              <a:t>With some projects, a FSM (such as a </a:t>
            </a:r>
            <a:r>
              <a:rPr lang="en-US" altLang="en-US" sz="2200" dirty="0" err="1" smtClean="0"/>
              <a:t>statechart</a:t>
            </a:r>
            <a:r>
              <a:rPr lang="en-US" altLang="en-US" sz="2200" dirty="0" smtClean="0"/>
              <a:t>) was created during design</a:t>
            </a:r>
          </a:p>
          <a:p>
            <a:pPr marL="838200" lvl="1" indent="-381000"/>
            <a:r>
              <a:rPr lang="en-US" altLang="en-US" sz="2000" dirty="0" smtClean="0"/>
              <a:t>Tester should check to see if the </a:t>
            </a:r>
            <a:r>
              <a:rPr lang="en-US" altLang="en-US" sz="2000" dirty="0" smtClean="0">
                <a:solidFill>
                  <a:schemeClr val="tx2"/>
                </a:solidFill>
              </a:rPr>
              <a:t>FSM is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still current </a:t>
            </a:r>
            <a:r>
              <a:rPr lang="en-US" altLang="en-US" sz="2000" dirty="0" smtClean="0"/>
              <a:t>with respect to the implementation</a:t>
            </a:r>
          </a:p>
          <a:p>
            <a:pPr marL="457200" indent="-457200"/>
            <a:r>
              <a:rPr lang="en-US" altLang="en-US" sz="2200" dirty="0" smtClean="0"/>
              <a:t>If not, it is </a:t>
            </a:r>
            <a:r>
              <a:rPr lang="en-US" altLang="en-US" sz="2200" i="1" dirty="0" smtClean="0">
                <a:solidFill>
                  <a:srgbClr val="FF5935"/>
                </a:solidFill>
              </a:rPr>
              <a:t>very </a:t>
            </a:r>
            <a:r>
              <a:rPr lang="en-US" altLang="en-US" sz="2200" i="1" dirty="0">
                <a:solidFill>
                  <a:srgbClr val="FF5935"/>
                </a:solidFill>
              </a:rPr>
              <a:t>helpful</a:t>
            </a:r>
            <a:r>
              <a:rPr lang="en-US" altLang="en-US" sz="2200" dirty="0" smtClean="0"/>
              <a:t> for the tester to derive the FSM</a:t>
            </a:r>
          </a:p>
          <a:p>
            <a:pPr marL="457200" indent="-457200"/>
            <a:r>
              <a:rPr lang="en-US" altLang="en-US" sz="2200" dirty="0" smtClean="0"/>
              <a:t>Different strategies for </a:t>
            </a:r>
            <a:r>
              <a:rPr lang="en-US" altLang="en-US" sz="2200" dirty="0" smtClean="0">
                <a:solidFill>
                  <a:schemeClr val="tx2"/>
                </a:solidFill>
              </a:rPr>
              <a:t>deriving</a:t>
            </a:r>
            <a:r>
              <a:rPr lang="en-US" altLang="en-US" sz="2200" dirty="0" smtClean="0"/>
              <a:t> FSMs from a program:</a:t>
            </a:r>
          </a:p>
          <a:p>
            <a:pPr marL="838200" lvl="1" indent="-381000">
              <a:buFontTx/>
              <a:buAutoNum type="arabicPeriod"/>
            </a:pPr>
            <a:r>
              <a:rPr lang="en-US" altLang="en-US" sz="2000" u="sng" dirty="0" smtClean="0">
                <a:solidFill>
                  <a:srgbClr val="FF5935"/>
                </a:solidFill>
              </a:rPr>
              <a:t>Combining</a:t>
            </a:r>
            <a:r>
              <a:rPr lang="en-US" altLang="en-US" sz="2000" dirty="0" smtClean="0">
                <a:solidFill>
                  <a:srgbClr val="FF5935"/>
                </a:solidFill>
              </a:rPr>
              <a:t> </a:t>
            </a:r>
            <a:r>
              <a:rPr lang="en-US" altLang="en-US" sz="2000" dirty="0" smtClean="0"/>
              <a:t>control flow graphs</a:t>
            </a:r>
          </a:p>
          <a:p>
            <a:pPr marL="838200" lvl="1" indent="-381000">
              <a:buFontTx/>
              <a:buAutoNum type="arabicPeriod"/>
            </a:pPr>
            <a:r>
              <a:rPr lang="en-US" altLang="en-US" sz="2000" dirty="0" smtClean="0"/>
              <a:t>Using the </a:t>
            </a:r>
            <a:r>
              <a:rPr lang="en-US" altLang="en-US" sz="2000" i="1" dirty="0">
                <a:solidFill>
                  <a:srgbClr val="FF5935"/>
                </a:solidFill>
                <a:ea typeface="+mn-ea"/>
                <a:cs typeface="+mn-cs"/>
              </a:rPr>
              <a:t>software structure</a:t>
            </a:r>
          </a:p>
          <a:p>
            <a:pPr marL="838200" lvl="1" indent="-381000">
              <a:buFontTx/>
              <a:buAutoNum type="arabicPeriod"/>
            </a:pPr>
            <a:r>
              <a:rPr lang="en-US" altLang="en-US" sz="2000" dirty="0" smtClean="0"/>
              <a:t>Modeling </a:t>
            </a:r>
            <a:r>
              <a:rPr lang="en-US" altLang="en-US" sz="2000" i="1" dirty="0">
                <a:solidFill>
                  <a:srgbClr val="FF5935"/>
                </a:solidFill>
                <a:ea typeface="+mn-ea"/>
                <a:cs typeface="+mn-cs"/>
              </a:rPr>
              <a:t>state variables</a:t>
            </a:r>
          </a:p>
          <a:p>
            <a:pPr marL="838200" lvl="1" indent="-381000">
              <a:buFontTx/>
              <a:buAutoNum type="arabicPeriod"/>
            </a:pPr>
            <a:r>
              <a:rPr lang="en-US" altLang="en-US" sz="2000" dirty="0" smtClean="0"/>
              <a:t>Using implicit or explicit </a:t>
            </a:r>
            <a:r>
              <a:rPr lang="en-US" altLang="en-US" sz="2000" i="1" dirty="0">
                <a:solidFill>
                  <a:srgbClr val="FF5935"/>
                </a:solidFill>
                <a:ea typeface="+mn-ea"/>
                <a:cs typeface="+mn-cs"/>
              </a:rPr>
              <a:t>specifications</a:t>
            </a:r>
          </a:p>
          <a:p>
            <a:pPr marL="457200" indent="-457200"/>
            <a:r>
              <a:rPr lang="en-US" altLang="en-US" sz="2200" dirty="0" smtClean="0"/>
              <a:t>Discussion of these strategies based on a digital watch …</a:t>
            </a:r>
          </a:p>
          <a:p>
            <a:pPr marL="838200" lvl="1" indent="-381000"/>
            <a:r>
              <a:rPr lang="en-US" altLang="en-US" sz="2000" dirty="0" smtClean="0"/>
              <a:t>Class </a:t>
            </a:r>
            <a:r>
              <a:rPr lang="en-US" altLang="en-US" sz="2000" dirty="0" smtClean="0">
                <a:latin typeface="Helvetica" charset="0"/>
              </a:rPr>
              <a:t>Watch</a:t>
            </a:r>
            <a:r>
              <a:rPr lang="en-US" altLang="en-US" sz="2000" dirty="0" smtClean="0"/>
              <a:t> uses class </a:t>
            </a:r>
            <a:r>
              <a:rPr lang="en-US" altLang="en-US" sz="2000" dirty="0" smtClean="0">
                <a:latin typeface="Helvetica" charset="0"/>
              </a:rPr>
              <a:t>Time</a:t>
            </a:r>
          </a:p>
        </p:txBody>
      </p:sp>
    </p:spTree>
    <p:extLst>
      <p:ext uri="{BB962C8B-B14F-4D97-AF65-F5344CB8AC3E}">
        <p14:creationId xmlns:p14="http://schemas.microsoft.com/office/powerpoint/2010/main" val="4141509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Class Watch</a:t>
            </a:r>
          </a:p>
        </p:txBody>
      </p:sp>
      <p:sp>
        <p:nvSpPr>
          <p:cNvPr id="30725" name="Text Box 5"/>
          <p:cNvSpPr txBox="1">
            <a:spLocks noChangeArrowheads="1"/>
          </p:cNvSpPr>
          <p:nvPr/>
        </p:nvSpPr>
        <p:spPr bwMode="auto">
          <a:xfrm>
            <a:off x="725487" y="1665288"/>
            <a:ext cx="8342313" cy="4748992"/>
          </a:xfrm>
          <a:prstGeom prst="rect">
            <a:avLst/>
          </a:prstGeom>
          <a:solidFill>
            <a:schemeClr val="bg1"/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b="0" u="sng" dirty="0">
                <a:solidFill>
                  <a:schemeClr val="tx1"/>
                </a:solidFill>
                <a:latin typeface="Helvetica" charset="0"/>
              </a:rPr>
              <a:t>class Watch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// Constant values for the button (inputs)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private static final 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NEXT = 0;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private static final 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UP   = 1;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private static final 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DOWN = 2;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// Constant values for the state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private static final 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TIME      = 5;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private static final 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STOPWATCH = 6;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private static final 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ALARM     = 7;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// Primary state variable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private 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mode = TIME;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// Three separate times, one for each state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private Time watch, stopwatch, alarm;</a:t>
            </a:r>
          </a:p>
          <a:p>
            <a:endParaRPr lang="en-US" altLang="en-US" sz="1800" b="0" dirty="0">
              <a:solidFill>
                <a:schemeClr val="tx1"/>
              </a:solidFill>
              <a:latin typeface="Helvetica" charset="0"/>
            </a:endParaRP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public </a:t>
            </a:r>
            <a:r>
              <a:rPr lang="en-US" altLang="en-US" sz="1800" b="0" dirty="0" smtClean="0">
                <a:solidFill>
                  <a:schemeClr val="tx1"/>
                </a:solidFill>
                <a:latin typeface="Helvetica" charset="0"/>
              </a:rPr>
              <a:t>Watch() 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// Constructor</a:t>
            </a:r>
          </a:p>
          <a:p>
            <a:pPr>
              <a:lnSpc>
                <a:spcPct val="85000"/>
              </a:lnSpc>
            </a:pP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public void 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doTransition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(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button) // Handles inputs</a:t>
            </a:r>
          </a:p>
          <a:p>
            <a:pPr>
              <a:lnSpc>
                <a:spcPct val="85000"/>
              </a:lnSpc>
            </a:pP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public String </a:t>
            </a:r>
            <a:r>
              <a:rPr lang="en-US" altLang="en-US" sz="1800" b="0" dirty="0" err="1" smtClean="0">
                <a:solidFill>
                  <a:schemeClr val="tx1"/>
                </a:solidFill>
                <a:latin typeface="Helvetica" charset="0"/>
              </a:rPr>
              <a:t>toString</a:t>
            </a:r>
            <a:r>
              <a:rPr lang="en-US" altLang="en-US" sz="1800" b="0" dirty="0" smtClean="0">
                <a:solidFill>
                  <a:schemeClr val="tx1"/>
                </a:solidFill>
                <a:latin typeface="Helvetica" charset="0"/>
              </a:rPr>
              <a:t>()  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// Converts </a:t>
            </a:r>
            <a:r>
              <a:rPr lang="en-US" altLang="en-US" sz="1800" b="0" dirty="0" smtClean="0">
                <a:solidFill>
                  <a:schemeClr val="tx1"/>
                </a:solidFill>
                <a:latin typeface="Helvetica" charset="0"/>
              </a:rPr>
              <a:t>values</a:t>
            </a:r>
            <a:endParaRPr lang="en-US" altLang="en-US" sz="1800" b="0" dirty="0">
              <a:solidFill>
                <a:schemeClr val="tx1"/>
              </a:solidFill>
              <a:latin typeface="Helvetica" charset="0"/>
            </a:endParaRPr>
          </a:p>
        </p:txBody>
      </p:sp>
      <p:sp>
        <p:nvSpPr>
          <p:cNvPr id="30726" name="Text Box 6"/>
          <p:cNvSpPr txBox="1">
            <a:spLocks noChangeArrowheads="1"/>
          </p:cNvSpPr>
          <p:nvPr/>
        </p:nvSpPr>
        <p:spPr bwMode="auto">
          <a:xfrm>
            <a:off x="5137150" y="1806575"/>
            <a:ext cx="3862387" cy="2332038"/>
          </a:xfrm>
          <a:prstGeom prst="rect">
            <a:avLst/>
          </a:prstGeom>
          <a:solidFill>
            <a:schemeClr val="accent5">
              <a:lumMod val="90000"/>
            </a:schemeClr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r>
              <a:rPr lang="en-US" altLang="en-US" b="0" u="sng" dirty="0">
                <a:solidFill>
                  <a:schemeClr val="tx1"/>
                </a:solidFill>
                <a:latin typeface="Helvetica" charset="0"/>
              </a:rPr>
              <a:t>class Time</a:t>
            </a:r>
            <a:r>
              <a:rPr lang="nb-NO" altLang="en-US" sz="1800" b="0" dirty="0">
                <a:solidFill>
                  <a:schemeClr val="tx1"/>
                </a:solidFill>
                <a:latin typeface="Helvetica" charset="0"/>
              </a:rPr>
              <a:t>   ( inner class )</a:t>
            </a:r>
          </a:p>
          <a:p>
            <a:r>
              <a:rPr lang="nb-NO" altLang="en-US" sz="1800" b="0" dirty="0">
                <a:solidFill>
                  <a:schemeClr val="tx1"/>
                </a:solidFill>
                <a:latin typeface="Helvetica" charset="0"/>
              </a:rPr>
              <a:t>private int hour   = 0;</a:t>
            </a:r>
          </a:p>
          <a:p>
            <a:r>
              <a:rPr lang="nb-NO" altLang="en-US" sz="1800" b="0" dirty="0">
                <a:solidFill>
                  <a:schemeClr val="tx1"/>
                </a:solidFill>
                <a:latin typeface="Helvetica" charset="0"/>
              </a:rPr>
              <a:t>private int minute = 0;</a:t>
            </a:r>
          </a:p>
          <a:p>
            <a:endParaRPr lang="en-US" altLang="en-US" sz="1800" b="0" dirty="0">
              <a:solidFill>
                <a:schemeClr val="tx1"/>
              </a:solidFill>
              <a:latin typeface="Helvetica" charset="0"/>
            </a:endParaRP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public void 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changeTime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(</a:t>
            </a:r>
            <a:r>
              <a:rPr lang="en-US" altLang="en-US" sz="1800" b="0" dirty="0" err="1">
                <a:solidFill>
                  <a:schemeClr val="tx1"/>
                </a:solidFill>
                <a:latin typeface="Helvetica" charset="0"/>
              </a:rPr>
              <a:t>int</a:t>
            </a:r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 button)</a:t>
            </a:r>
          </a:p>
          <a:p>
            <a:r>
              <a:rPr lang="en-US" altLang="en-US" sz="1800" b="0" dirty="0">
                <a:solidFill>
                  <a:schemeClr val="tx1"/>
                </a:solidFill>
                <a:latin typeface="Helvetica" charset="0"/>
              </a:rPr>
              <a:t>public String </a:t>
            </a:r>
            <a:r>
              <a:rPr lang="en-US" altLang="en-US" sz="1800" b="0" dirty="0" err="1" smtClean="0">
                <a:solidFill>
                  <a:schemeClr val="tx1"/>
                </a:solidFill>
                <a:latin typeface="Helvetica" charset="0"/>
              </a:rPr>
              <a:t>toString</a:t>
            </a:r>
            <a:r>
              <a:rPr lang="en-US" altLang="en-US" sz="1800" b="0" dirty="0" smtClean="0">
                <a:solidFill>
                  <a:schemeClr val="tx1"/>
                </a:solidFill>
                <a:latin typeface="Helvetica" charset="0"/>
              </a:rPr>
              <a:t>()</a:t>
            </a:r>
            <a:endParaRPr lang="en-US" altLang="en-US" sz="1800" b="0" dirty="0">
              <a:solidFill>
                <a:schemeClr val="tx1"/>
              </a:solidFill>
              <a:latin typeface="Helvetica" charset="0"/>
            </a:endParaRPr>
          </a:p>
          <a:p>
            <a:endParaRPr lang="en-US" altLang="en-US" sz="1800" b="0" dirty="0">
              <a:solidFill>
                <a:schemeClr val="tx1"/>
              </a:solidFill>
              <a:latin typeface="Helvetica" charset="0"/>
            </a:endParaRPr>
          </a:p>
          <a:p>
            <a:endParaRPr lang="en-US" altLang="en-US" sz="1800" b="0" dirty="0">
              <a:solidFill>
                <a:schemeClr val="tx1"/>
              </a:solidFill>
              <a:latin typeface="Helvetic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78521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8" name="Text Box 2"/>
          <p:cNvSpPr txBox="1">
            <a:spLocks noChangeArrowheads="1"/>
          </p:cNvSpPr>
          <p:nvPr/>
        </p:nvSpPr>
        <p:spPr bwMode="auto">
          <a:xfrm>
            <a:off x="30163" y="908050"/>
            <a:ext cx="5588000" cy="5719763"/>
          </a:xfrm>
          <a:prstGeom prst="rect">
            <a:avLst/>
          </a:prstGeom>
          <a:solidFill>
            <a:schemeClr val="bg1"/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// Takes the appropriate transition when a button is pushed.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public void </a:t>
            </a:r>
            <a:r>
              <a:rPr lang="en-US" altLang="en-US" sz="1600" b="0" u="sng">
                <a:solidFill>
                  <a:schemeClr val="tx1"/>
                </a:solidFill>
                <a:latin typeface="Helvetica" charset="0"/>
              </a:rPr>
              <a:t>doTransition</a:t>
            </a: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(int button)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switch ( mode 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case TIME: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if (button == NEXT)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  mode = STOPWATCH;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else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  watch.changeTime (button);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break;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case STOPWATCH: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if (button == NEXT)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  mode = ALARM;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else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  stopwatch.changeTime (button);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break;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case ALARM: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if (button == NEXT)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  mode = TIME;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else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  alarm.changeTime (button);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break;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default: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break;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}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}  // end doTransition()</a:t>
            </a:r>
          </a:p>
        </p:txBody>
      </p:sp>
      <p:sp>
        <p:nvSpPr>
          <p:cNvPr id="31749" name="Text Box 3"/>
          <p:cNvSpPr txBox="1">
            <a:spLocks noChangeArrowheads="1"/>
          </p:cNvSpPr>
          <p:nvPr/>
        </p:nvSpPr>
        <p:spPr bwMode="auto">
          <a:xfrm>
            <a:off x="5651500" y="909638"/>
            <a:ext cx="3462338" cy="5719762"/>
          </a:xfrm>
          <a:prstGeom prst="rect">
            <a:avLst/>
          </a:prstGeom>
          <a:solidFill>
            <a:schemeClr val="bg1"/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// Increases or decreases the time.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// Rolls around when necessary.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public void </a:t>
            </a:r>
            <a:r>
              <a:rPr lang="en-US" altLang="en-US" sz="1600" b="0" u="sng">
                <a:solidFill>
                  <a:schemeClr val="tx1"/>
                </a:solidFill>
                <a:latin typeface="Helvetica" charset="0"/>
              </a:rPr>
              <a:t>changeTime</a:t>
            </a: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(int button)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if (button == UP)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minute += 1;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if (minute &gt;= 60)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minute = 0;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hour += 1;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if (hour &gt;= 12)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  hour = 0;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}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}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else if (button == DOWN)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minute -= 1;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if (minute &lt; 0)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{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minute = 59;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hour -= 1;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if (hour &lt;= 0)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      hour = 12;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   }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   }</a:t>
            </a:r>
          </a:p>
          <a:p>
            <a:pPr>
              <a:lnSpc>
                <a:spcPct val="85000"/>
              </a:lnSpc>
            </a:pPr>
            <a:r>
              <a:rPr lang="en-US" altLang="en-US" sz="1600" b="0">
                <a:solidFill>
                  <a:schemeClr val="tx1"/>
                </a:solidFill>
                <a:latin typeface="Helvetica" charset="0"/>
              </a:rPr>
              <a:t>}  // end changeTime()</a:t>
            </a:r>
          </a:p>
        </p:txBody>
      </p:sp>
    </p:spTree>
    <p:extLst>
      <p:ext uri="{BB962C8B-B14F-4D97-AF65-F5344CB8AC3E}">
        <p14:creationId xmlns:p14="http://schemas.microsoft.com/office/powerpoint/2010/main" val="9453969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Design Specifications</a:t>
            </a:r>
          </a:p>
        </p:txBody>
      </p:sp>
      <p:sp>
        <p:nvSpPr>
          <p:cNvPr id="14341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marL="457200" indent="-457200"/>
            <a:r>
              <a:rPr lang="en-US" altLang="en-US" sz="2400" dirty="0" smtClean="0"/>
              <a:t>A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design specification </a:t>
            </a:r>
            <a:r>
              <a:rPr lang="en-US" altLang="en-US" sz="2400" dirty="0" smtClean="0"/>
              <a:t>describes aspects of </a:t>
            </a:r>
            <a:r>
              <a:rPr lang="en-US" altLang="en-US" sz="2400" i="1" dirty="0">
                <a:solidFill>
                  <a:srgbClr val="FF5935"/>
                </a:solidFill>
              </a:rPr>
              <a:t>what</a:t>
            </a:r>
            <a:r>
              <a:rPr lang="en-US" altLang="en-US" sz="2400" dirty="0" smtClean="0"/>
              <a:t> behavior software should exhibit</a:t>
            </a:r>
          </a:p>
          <a:p>
            <a:pPr marL="800100" lvl="1" indent="-342900"/>
            <a:endParaRPr lang="en-US" altLang="en-US" sz="2000" dirty="0" smtClean="0"/>
          </a:p>
          <a:p>
            <a:pPr marL="457200" indent="-457200"/>
            <a:r>
              <a:rPr lang="en-US" altLang="en-US" sz="2400" dirty="0" smtClean="0"/>
              <a:t>A design specification may or </a:t>
            </a:r>
            <a:r>
              <a:rPr lang="en-US" altLang="en-US" sz="2400" i="1" dirty="0">
                <a:solidFill>
                  <a:srgbClr val="FF5935"/>
                </a:solidFill>
              </a:rPr>
              <a:t>may not reflect </a:t>
            </a:r>
            <a:r>
              <a:rPr lang="en-US" altLang="en-US" sz="2400" dirty="0" smtClean="0"/>
              <a:t>the implementation</a:t>
            </a:r>
          </a:p>
          <a:p>
            <a:pPr marL="800100" lvl="1" indent="-342900"/>
            <a:r>
              <a:rPr lang="en-US" altLang="en-US" sz="2000" u="sng" dirty="0" smtClean="0">
                <a:solidFill>
                  <a:srgbClr val="FF5935"/>
                </a:solidFill>
              </a:rPr>
              <a:t>More accurately</a:t>
            </a:r>
            <a:r>
              <a:rPr lang="en-US" altLang="en-US" sz="2000" dirty="0" smtClean="0"/>
              <a:t> – the implementation may not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exactly</a:t>
            </a:r>
            <a:r>
              <a:rPr lang="en-US" altLang="en-US" sz="2000" dirty="0" smtClean="0"/>
              <a:t> reflect the spec</a:t>
            </a:r>
          </a:p>
          <a:p>
            <a:pPr marL="800100" lvl="1" indent="-342900"/>
            <a:r>
              <a:rPr lang="en-US" altLang="en-US" sz="2000" dirty="0" smtClean="0"/>
              <a:t>Design specifications are often called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models</a:t>
            </a:r>
            <a:r>
              <a:rPr lang="en-US" altLang="en-US" sz="2000" dirty="0" smtClean="0">
                <a:solidFill>
                  <a:srgbClr val="FF5935"/>
                </a:solidFill>
              </a:rPr>
              <a:t> </a:t>
            </a:r>
            <a:r>
              <a:rPr lang="en-US" altLang="en-US" sz="2000" dirty="0" smtClean="0"/>
              <a:t>of the software</a:t>
            </a:r>
          </a:p>
          <a:p>
            <a:pPr marL="1257300" lvl="2" indent="-342900"/>
            <a:endParaRPr lang="en-US" altLang="en-US" sz="2000" dirty="0" smtClean="0"/>
          </a:p>
          <a:p>
            <a:pPr marL="457200" indent="-457200"/>
            <a:r>
              <a:rPr lang="en-US" altLang="en-US" sz="2400" dirty="0" smtClean="0"/>
              <a:t>Two types of descriptions are used in this module</a:t>
            </a:r>
          </a:p>
          <a:p>
            <a:pPr marL="800100" lvl="1" indent="-342900">
              <a:buFontTx/>
              <a:buAutoNum type="arabicPeriod"/>
            </a:pPr>
            <a:r>
              <a:rPr lang="en-US" altLang="en-US" sz="2000" u="sng" dirty="0">
                <a:solidFill>
                  <a:srgbClr val="FF5935"/>
                </a:solidFill>
              </a:rPr>
              <a:t>Sequencing </a:t>
            </a:r>
            <a:r>
              <a:rPr lang="en-US" altLang="en-US" sz="2000" u="sng" dirty="0" smtClean="0">
                <a:solidFill>
                  <a:srgbClr val="FF5935"/>
                </a:solidFill>
              </a:rPr>
              <a:t>constraints</a:t>
            </a:r>
            <a:r>
              <a:rPr lang="en-US" altLang="en-US" sz="2000" dirty="0" smtClean="0"/>
              <a:t> on class methods</a:t>
            </a:r>
          </a:p>
          <a:p>
            <a:pPr marL="800100" lvl="1" indent="-342900">
              <a:buFontTx/>
              <a:buAutoNum type="arabicPeriod"/>
            </a:pPr>
            <a:r>
              <a:rPr lang="en-US" altLang="en-US" sz="2000" u="sng" dirty="0">
                <a:solidFill>
                  <a:srgbClr val="FF5935"/>
                </a:solidFill>
              </a:rPr>
              <a:t>State </a:t>
            </a:r>
            <a:r>
              <a:rPr lang="en-US" altLang="en-US" sz="2000" u="sng" dirty="0" smtClean="0">
                <a:solidFill>
                  <a:srgbClr val="FF5935"/>
                </a:solidFill>
              </a:rPr>
              <a:t>behavior</a:t>
            </a:r>
            <a:r>
              <a:rPr lang="en-US" altLang="en-US" sz="2000" dirty="0" smtClean="0"/>
              <a:t> descriptions of software</a:t>
            </a:r>
          </a:p>
        </p:txBody>
      </p:sp>
    </p:spTree>
    <p:extLst>
      <p:ext uri="{BB962C8B-B14F-4D97-AF65-F5344CB8AC3E}">
        <p14:creationId xmlns:p14="http://schemas.microsoft.com/office/powerpoint/2010/main" val="3785559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2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277813"/>
            <a:ext cx="8001000" cy="1143000"/>
          </a:xfrm>
        </p:spPr>
        <p:txBody>
          <a:bodyPr/>
          <a:lstStyle/>
          <a:p>
            <a:r>
              <a:rPr lang="en-US" altLang="en-US" dirty="0" smtClean="0"/>
              <a:t>1. Combining Control Flow Graphs</a:t>
            </a:r>
          </a:p>
        </p:txBody>
      </p:sp>
      <p:sp>
        <p:nvSpPr>
          <p:cNvPr id="32773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z="2400" dirty="0" smtClean="0"/>
              <a:t>The </a:t>
            </a:r>
            <a:r>
              <a:rPr lang="en-US" altLang="en-US" sz="2400" dirty="0" smtClean="0">
                <a:solidFill>
                  <a:schemeClr val="tx2"/>
                </a:solidFill>
              </a:rPr>
              <a:t>first instinct</a:t>
            </a:r>
            <a:r>
              <a:rPr lang="en-US" altLang="en-US" sz="2400" dirty="0" smtClean="0"/>
              <a:t> for inexperienced developers is to draw CFGs and link them together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/>
              <a:t>This is really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not a FSM</a:t>
            </a:r>
          </a:p>
          <a:p>
            <a:pPr lvl="3"/>
            <a:endParaRPr lang="en-US" altLang="en-US" sz="1800" u="sng" dirty="0" smtClean="0"/>
          </a:p>
          <a:p>
            <a:r>
              <a:rPr lang="en-US" altLang="en-US" sz="2400" dirty="0" smtClean="0"/>
              <a:t>Several problems</a:t>
            </a:r>
          </a:p>
          <a:p>
            <a:pPr lvl="1"/>
            <a:r>
              <a:rPr lang="en-US" altLang="en-US" sz="2400" dirty="0" smtClean="0"/>
              <a:t>Methods must return to correct </a:t>
            </a:r>
            <a:r>
              <a:rPr lang="en-US" altLang="en-US" sz="2400" dirty="0" err="1" smtClean="0"/>
              <a:t>callsites</a:t>
            </a:r>
            <a:r>
              <a:rPr lang="en-US" altLang="en-US" sz="2400" dirty="0" smtClean="0"/>
              <a:t> – built-in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nondeterminism</a:t>
            </a:r>
          </a:p>
          <a:p>
            <a:pPr lvl="1"/>
            <a:r>
              <a:rPr lang="en-US" altLang="en-US" sz="2400" u="sng" dirty="0" smtClean="0">
                <a:solidFill>
                  <a:srgbClr val="FF5935"/>
                </a:solidFill>
              </a:rPr>
              <a:t>Implementation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must be available before graph can be built</a:t>
            </a:r>
          </a:p>
          <a:p>
            <a:pPr lvl="1"/>
            <a:r>
              <a:rPr lang="en-US" altLang="en-US" sz="2400" dirty="0" smtClean="0"/>
              <a:t>This graph does </a:t>
            </a:r>
            <a:r>
              <a:rPr lang="en-US" altLang="en-US" sz="2400" dirty="0" smtClean="0">
                <a:solidFill>
                  <a:schemeClr val="tx2"/>
                </a:solidFill>
              </a:rPr>
              <a:t>not scale</a:t>
            </a:r>
            <a:r>
              <a:rPr lang="en-US" altLang="en-US" sz="2400" dirty="0" smtClean="0"/>
              <a:t> up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>
                <a:latin typeface="Helvetica" charset="0"/>
              </a:rPr>
              <a:t>Watch</a:t>
            </a:r>
            <a:r>
              <a:rPr lang="en-US" altLang="en-US" sz="2400" dirty="0" smtClean="0"/>
              <a:t> example …</a:t>
            </a:r>
          </a:p>
        </p:txBody>
      </p:sp>
    </p:spTree>
    <p:extLst>
      <p:ext uri="{BB962C8B-B14F-4D97-AF65-F5344CB8AC3E}">
        <p14:creationId xmlns:p14="http://schemas.microsoft.com/office/powerpoint/2010/main" val="35036216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6" name="Rectangle 107"/>
          <p:cNvSpPr>
            <a:spLocks noChangeArrowheads="1"/>
          </p:cNvSpPr>
          <p:nvPr/>
        </p:nvSpPr>
        <p:spPr bwMode="auto">
          <a:xfrm>
            <a:off x="561975" y="1703387"/>
            <a:ext cx="4449763" cy="492601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endParaRPr lang="en-US" altLang="en-US"/>
          </a:p>
        </p:txBody>
      </p:sp>
      <p:sp>
        <p:nvSpPr>
          <p:cNvPr id="33797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CFGs for Watch</a:t>
            </a:r>
          </a:p>
        </p:txBody>
      </p:sp>
      <p:grpSp>
        <p:nvGrpSpPr>
          <p:cNvPr id="33798" name="Group 18"/>
          <p:cNvGrpSpPr>
            <a:grpSpLocks/>
          </p:cNvGrpSpPr>
          <p:nvPr/>
        </p:nvGrpSpPr>
        <p:grpSpPr bwMode="auto">
          <a:xfrm>
            <a:off x="582613" y="3919537"/>
            <a:ext cx="1217613" cy="481013"/>
            <a:chOff x="447" y="1794"/>
            <a:chExt cx="767" cy="303"/>
          </a:xfrm>
          <a:solidFill>
            <a:schemeClr val="accent5">
              <a:lumMod val="90000"/>
            </a:schemeClr>
          </a:solidFill>
        </p:grpSpPr>
        <p:sp>
          <p:nvSpPr>
            <p:cNvPr id="33872" name="Oval 5"/>
            <p:cNvSpPr>
              <a:spLocks noChangeArrowheads="1"/>
            </p:cNvSpPr>
            <p:nvPr/>
          </p:nvSpPr>
          <p:spPr bwMode="auto">
            <a:xfrm>
              <a:off x="447" y="1794"/>
              <a:ext cx="302" cy="303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5</a:t>
              </a:r>
            </a:p>
          </p:txBody>
        </p:sp>
        <p:sp>
          <p:nvSpPr>
            <p:cNvPr id="33873" name="Oval 6"/>
            <p:cNvSpPr>
              <a:spLocks noChangeArrowheads="1"/>
            </p:cNvSpPr>
            <p:nvPr/>
          </p:nvSpPr>
          <p:spPr bwMode="auto">
            <a:xfrm>
              <a:off x="912" y="1794"/>
              <a:ext cx="302" cy="303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6</a:t>
              </a:r>
            </a:p>
          </p:txBody>
        </p:sp>
      </p:grpSp>
      <p:grpSp>
        <p:nvGrpSpPr>
          <p:cNvPr id="33799" name="Group 19"/>
          <p:cNvGrpSpPr>
            <a:grpSpLocks/>
          </p:cNvGrpSpPr>
          <p:nvPr/>
        </p:nvGrpSpPr>
        <p:grpSpPr bwMode="auto">
          <a:xfrm>
            <a:off x="2125663" y="3919537"/>
            <a:ext cx="1217613" cy="481013"/>
            <a:chOff x="1377" y="1794"/>
            <a:chExt cx="767" cy="303"/>
          </a:xfrm>
          <a:solidFill>
            <a:schemeClr val="accent5">
              <a:lumMod val="90000"/>
            </a:schemeClr>
          </a:solidFill>
        </p:grpSpPr>
        <p:sp>
          <p:nvSpPr>
            <p:cNvPr id="33870" name="Oval 7"/>
            <p:cNvSpPr>
              <a:spLocks noChangeArrowheads="1"/>
            </p:cNvSpPr>
            <p:nvPr/>
          </p:nvSpPr>
          <p:spPr bwMode="auto">
            <a:xfrm>
              <a:off x="1377" y="1794"/>
              <a:ext cx="302" cy="303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7</a:t>
              </a:r>
            </a:p>
          </p:txBody>
        </p:sp>
        <p:sp>
          <p:nvSpPr>
            <p:cNvPr id="33871" name="Oval 8"/>
            <p:cNvSpPr>
              <a:spLocks noChangeArrowheads="1"/>
            </p:cNvSpPr>
            <p:nvPr/>
          </p:nvSpPr>
          <p:spPr bwMode="auto">
            <a:xfrm>
              <a:off x="1842" y="1794"/>
              <a:ext cx="302" cy="303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8</a:t>
              </a:r>
            </a:p>
          </p:txBody>
        </p:sp>
      </p:grpSp>
      <p:sp>
        <p:nvSpPr>
          <p:cNvPr id="33800" name="Oval 10"/>
          <p:cNvSpPr>
            <a:spLocks noChangeArrowheads="1"/>
          </p:cNvSpPr>
          <p:nvPr/>
        </p:nvSpPr>
        <p:spPr bwMode="auto">
          <a:xfrm>
            <a:off x="2495551" y="2098675"/>
            <a:ext cx="479425" cy="481012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1905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33801" name="Oval 11"/>
          <p:cNvSpPr>
            <a:spLocks noChangeArrowheads="1"/>
          </p:cNvSpPr>
          <p:nvPr/>
        </p:nvSpPr>
        <p:spPr bwMode="auto">
          <a:xfrm>
            <a:off x="950913" y="2979737"/>
            <a:ext cx="479425" cy="481013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1905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33802" name="Oval 12"/>
          <p:cNvSpPr>
            <a:spLocks noChangeArrowheads="1"/>
          </p:cNvSpPr>
          <p:nvPr/>
        </p:nvSpPr>
        <p:spPr bwMode="auto">
          <a:xfrm>
            <a:off x="2535238" y="2979737"/>
            <a:ext cx="479425" cy="481013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1905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33803" name="Oval 13"/>
          <p:cNvSpPr>
            <a:spLocks noChangeArrowheads="1"/>
          </p:cNvSpPr>
          <p:nvPr/>
        </p:nvSpPr>
        <p:spPr bwMode="auto">
          <a:xfrm>
            <a:off x="4038601" y="2981325"/>
            <a:ext cx="479425" cy="481012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1905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chemeClr val="tx1"/>
                </a:solidFill>
              </a:rPr>
              <a:t>4</a:t>
            </a:r>
          </a:p>
        </p:txBody>
      </p:sp>
      <p:sp>
        <p:nvSpPr>
          <p:cNvPr id="33804" name="Oval 14"/>
          <p:cNvSpPr>
            <a:spLocks noChangeArrowheads="1"/>
          </p:cNvSpPr>
          <p:nvPr/>
        </p:nvSpPr>
        <p:spPr bwMode="auto">
          <a:xfrm>
            <a:off x="950913" y="4872037"/>
            <a:ext cx="479425" cy="481013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1905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chemeClr val="tx1"/>
                </a:solidFill>
              </a:rPr>
              <a:t>11</a:t>
            </a:r>
          </a:p>
        </p:txBody>
      </p:sp>
      <p:sp>
        <p:nvSpPr>
          <p:cNvPr id="33805" name="Oval 15"/>
          <p:cNvSpPr>
            <a:spLocks noChangeArrowheads="1"/>
          </p:cNvSpPr>
          <p:nvPr/>
        </p:nvSpPr>
        <p:spPr bwMode="auto">
          <a:xfrm>
            <a:off x="2495551" y="4873625"/>
            <a:ext cx="479425" cy="481012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1905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chemeClr val="tx1"/>
                </a:solidFill>
              </a:rPr>
              <a:t>12</a:t>
            </a:r>
          </a:p>
        </p:txBody>
      </p:sp>
      <p:sp>
        <p:nvSpPr>
          <p:cNvPr id="33806" name="Oval 16"/>
          <p:cNvSpPr>
            <a:spLocks noChangeArrowheads="1"/>
          </p:cNvSpPr>
          <p:nvPr/>
        </p:nvSpPr>
        <p:spPr bwMode="auto">
          <a:xfrm>
            <a:off x="4038601" y="4873625"/>
            <a:ext cx="479425" cy="481012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1905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chemeClr val="tx1"/>
                </a:solidFill>
              </a:rPr>
              <a:t>13</a:t>
            </a:r>
          </a:p>
        </p:txBody>
      </p:sp>
      <p:grpSp>
        <p:nvGrpSpPr>
          <p:cNvPr id="33807" name="Group 20"/>
          <p:cNvGrpSpPr>
            <a:grpSpLocks/>
          </p:cNvGrpSpPr>
          <p:nvPr/>
        </p:nvGrpSpPr>
        <p:grpSpPr bwMode="auto">
          <a:xfrm>
            <a:off x="3668713" y="3919537"/>
            <a:ext cx="1219200" cy="481013"/>
            <a:chOff x="2307" y="1794"/>
            <a:chExt cx="768" cy="303"/>
          </a:xfrm>
          <a:solidFill>
            <a:schemeClr val="accent5">
              <a:lumMod val="90000"/>
            </a:schemeClr>
          </a:solidFill>
        </p:grpSpPr>
        <p:sp>
          <p:nvSpPr>
            <p:cNvPr id="33868" name="Oval 9"/>
            <p:cNvSpPr>
              <a:spLocks noChangeArrowheads="1"/>
            </p:cNvSpPr>
            <p:nvPr/>
          </p:nvSpPr>
          <p:spPr bwMode="auto">
            <a:xfrm>
              <a:off x="2307" y="1794"/>
              <a:ext cx="302" cy="303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9</a:t>
              </a:r>
            </a:p>
          </p:txBody>
        </p:sp>
        <p:sp>
          <p:nvSpPr>
            <p:cNvPr id="33869" name="Oval 17"/>
            <p:cNvSpPr>
              <a:spLocks noChangeArrowheads="1"/>
            </p:cNvSpPr>
            <p:nvPr/>
          </p:nvSpPr>
          <p:spPr bwMode="auto">
            <a:xfrm>
              <a:off x="2773" y="1794"/>
              <a:ext cx="302" cy="303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10</a:t>
              </a:r>
            </a:p>
          </p:txBody>
        </p:sp>
      </p:grpSp>
      <p:sp>
        <p:nvSpPr>
          <p:cNvPr id="33808" name="Oval 21"/>
          <p:cNvSpPr>
            <a:spLocks noChangeArrowheads="1"/>
          </p:cNvSpPr>
          <p:nvPr/>
        </p:nvSpPr>
        <p:spPr bwMode="auto">
          <a:xfrm>
            <a:off x="2498726" y="5989637"/>
            <a:ext cx="479425" cy="481013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1905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>
                <a:solidFill>
                  <a:schemeClr val="tx1"/>
                </a:solidFill>
              </a:rPr>
              <a:t>14</a:t>
            </a:r>
          </a:p>
        </p:txBody>
      </p:sp>
      <p:cxnSp>
        <p:nvCxnSpPr>
          <p:cNvPr id="33809" name="AutoShape 22"/>
          <p:cNvCxnSpPr>
            <a:cxnSpLocks noChangeShapeType="1"/>
            <a:stCxn id="33800" idx="3"/>
            <a:endCxn id="33801" idx="7"/>
          </p:cNvCxnSpPr>
          <p:nvPr/>
        </p:nvCxnSpPr>
        <p:spPr bwMode="auto">
          <a:xfrm flipH="1">
            <a:off x="1360128" y="2509244"/>
            <a:ext cx="1205633" cy="540936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0" name="AutoShape 23"/>
          <p:cNvCxnSpPr>
            <a:cxnSpLocks noChangeShapeType="1"/>
            <a:stCxn id="33800" idx="4"/>
            <a:endCxn id="33802" idx="0"/>
          </p:cNvCxnSpPr>
          <p:nvPr/>
        </p:nvCxnSpPr>
        <p:spPr bwMode="auto">
          <a:xfrm>
            <a:off x="2735264" y="2579687"/>
            <a:ext cx="39687" cy="4000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1" name="AutoShape 24"/>
          <p:cNvCxnSpPr>
            <a:cxnSpLocks noChangeShapeType="1"/>
            <a:stCxn id="33800" idx="5"/>
            <a:endCxn id="33803" idx="1"/>
          </p:cNvCxnSpPr>
          <p:nvPr/>
        </p:nvCxnSpPr>
        <p:spPr bwMode="auto">
          <a:xfrm>
            <a:off x="2904766" y="2509244"/>
            <a:ext cx="1204045" cy="542524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2" name="AutoShape 26"/>
          <p:cNvCxnSpPr>
            <a:cxnSpLocks noChangeShapeType="1"/>
            <a:stCxn id="33801" idx="3"/>
            <a:endCxn id="33872" idx="0"/>
          </p:cNvCxnSpPr>
          <p:nvPr/>
        </p:nvCxnSpPr>
        <p:spPr bwMode="auto">
          <a:xfrm flipH="1">
            <a:off x="822326" y="3390307"/>
            <a:ext cx="198797" cy="52923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3" name="AutoShape 27"/>
          <p:cNvCxnSpPr>
            <a:cxnSpLocks noChangeShapeType="1"/>
            <a:stCxn id="33801" idx="5"/>
            <a:endCxn id="33873" idx="0"/>
          </p:cNvCxnSpPr>
          <p:nvPr/>
        </p:nvCxnSpPr>
        <p:spPr bwMode="auto">
          <a:xfrm>
            <a:off x="1360128" y="3390307"/>
            <a:ext cx="200386" cy="52923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4" name="AutoShape 28"/>
          <p:cNvCxnSpPr>
            <a:cxnSpLocks noChangeShapeType="1"/>
            <a:stCxn id="33872" idx="4"/>
            <a:endCxn id="33804" idx="1"/>
          </p:cNvCxnSpPr>
          <p:nvPr/>
        </p:nvCxnSpPr>
        <p:spPr bwMode="auto">
          <a:xfrm>
            <a:off x="822326" y="4400550"/>
            <a:ext cx="198797" cy="54193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5" name="AutoShape 29"/>
          <p:cNvCxnSpPr>
            <a:cxnSpLocks noChangeShapeType="1"/>
            <a:stCxn id="33873" idx="3"/>
            <a:endCxn id="33804" idx="7"/>
          </p:cNvCxnSpPr>
          <p:nvPr/>
        </p:nvCxnSpPr>
        <p:spPr bwMode="auto">
          <a:xfrm flipH="1">
            <a:off x="1360128" y="4330107"/>
            <a:ext cx="30883" cy="61237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6" name="AutoShape 30"/>
          <p:cNvCxnSpPr>
            <a:cxnSpLocks noChangeShapeType="1"/>
            <a:stCxn id="33802" idx="3"/>
            <a:endCxn id="33870" idx="0"/>
          </p:cNvCxnSpPr>
          <p:nvPr/>
        </p:nvCxnSpPr>
        <p:spPr bwMode="auto">
          <a:xfrm flipH="1">
            <a:off x="2365376" y="3390307"/>
            <a:ext cx="240072" cy="52923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7" name="AutoShape 31"/>
          <p:cNvCxnSpPr>
            <a:cxnSpLocks noChangeShapeType="1"/>
            <a:stCxn id="33802" idx="5"/>
            <a:endCxn id="33871" idx="0"/>
          </p:cNvCxnSpPr>
          <p:nvPr/>
        </p:nvCxnSpPr>
        <p:spPr bwMode="auto">
          <a:xfrm>
            <a:off x="2944453" y="3390307"/>
            <a:ext cx="159111" cy="52923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8" name="AutoShape 32"/>
          <p:cNvCxnSpPr>
            <a:cxnSpLocks noChangeShapeType="1"/>
            <a:stCxn id="33803" idx="3"/>
            <a:endCxn id="33868" idx="0"/>
          </p:cNvCxnSpPr>
          <p:nvPr/>
        </p:nvCxnSpPr>
        <p:spPr bwMode="auto">
          <a:xfrm flipH="1">
            <a:off x="3908426" y="3391894"/>
            <a:ext cx="200385" cy="52764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19" name="AutoShape 33"/>
          <p:cNvCxnSpPr>
            <a:cxnSpLocks noChangeShapeType="1"/>
            <a:stCxn id="33803" idx="5"/>
            <a:endCxn id="33869" idx="0"/>
          </p:cNvCxnSpPr>
          <p:nvPr/>
        </p:nvCxnSpPr>
        <p:spPr bwMode="auto">
          <a:xfrm>
            <a:off x="4447816" y="3391894"/>
            <a:ext cx="200385" cy="52764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20" name="AutoShape 34"/>
          <p:cNvCxnSpPr>
            <a:cxnSpLocks noChangeShapeType="1"/>
            <a:stCxn id="33870" idx="4"/>
            <a:endCxn id="33805" idx="1"/>
          </p:cNvCxnSpPr>
          <p:nvPr/>
        </p:nvCxnSpPr>
        <p:spPr bwMode="auto">
          <a:xfrm>
            <a:off x="2365376" y="4400550"/>
            <a:ext cx="200385" cy="54351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21" name="AutoShape 35"/>
          <p:cNvCxnSpPr>
            <a:cxnSpLocks noChangeShapeType="1"/>
            <a:stCxn id="33871" idx="3"/>
            <a:endCxn id="33805" idx="7"/>
          </p:cNvCxnSpPr>
          <p:nvPr/>
        </p:nvCxnSpPr>
        <p:spPr bwMode="auto">
          <a:xfrm flipH="1">
            <a:off x="2904766" y="4330107"/>
            <a:ext cx="29295" cy="613961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22" name="AutoShape 36"/>
          <p:cNvCxnSpPr>
            <a:cxnSpLocks noChangeShapeType="1"/>
            <a:stCxn id="33868" idx="4"/>
            <a:endCxn id="33806" idx="1"/>
          </p:cNvCxnSpPr>
          <p:nvPr/>
        </p:nvCxnSpPr>
        <p:spPr bwMode="auto">
          <a:xfrm>
            <a:off x="3908426" y="4400550"/>
            <a:ext cx="200385" cy="54351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23" name="AutoShape 37"/>
          <p:cNvCxnSpPr>
            <a:cxnSpLocks noChangeShapeType="1"/>
            <a:stCxn id="33869" idx="4"/>
            <a:endCxn id="33806" idx="7"/>
          </p:cNvCxnSpPr>
          <p:nvPr/>
        </p:nvCxnSpPr>
        <p:spPr bwMode="auto">
          <a:xfrm flipH="1">
            <a:off x="4447816" y="4400550"/>
            <a:ext cx="200385" cy="54351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24" name="AutoShape 38"/>
          <p:cNvCxnSpPr>
            <a:cxnSpLocks noChangeShapeType="1"/>
            <a:stCxn id="33804" idx="5"/>
            <a:endCxn id="33808" idx="1"/>
          </p:cNvCxnSpPr>
          <p:nvPr/>
        </p:nvCxnSpPr>
        <p:spPr bwMode="auto">
          <a:xfrm>
            <a:off x="1360128" y="5282607"/>
            <a:ext cx="1208808" cy="77747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25" name="AutoShape 39"/>
          <p:cNvCxnSpPr>
            <a:cxnSpLocks noChangeShapeType="1"/>
            <a:stCxn id="33805" idx="4"/>
            <a:endCxn id="33808" idx="0"/>
          </p:cNvCxnSpPr>
          <p:nvPr/>
        </p:nvCxnSpPr>
        <p:spPr bwMode="auto">
          <a:xfrm>
            <a:off x="2735264" y="5354637"/>
            <a:ext cx="3175" cy="6350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3826" name="AutoShape 40"/>
          <p:cNvCxnSpPr>
            <a:cxnSpLocks noChangeShapeType="1"/>
            <a:stCxn id="33806" idx="3"/>
            <a:endCxn id="33808" idx="7"/>
          </p:cNvCxnSpPr>
          <p:nvPr/>
        </p:nvCxnSpPr>
        <p:spPr bwMode="auto">
          <a:xfrm flipH="1">
            <a:off x="2907941" y="5284194"/>
            <a:ext cx="1200870" cy="775886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3827" name="Line 108"/>
          <p:cNvSpPr>
            <a:spLocks noChangeShapeType="1"/>
          </p:cNvSpPr>
          <p:nvPr/>
        </p:nvSpPr>
        <p:spPr bwMode="auto">
          <a:xfrm>
            <a:off x="2774950" y="1849437"/>
            <a:ext cx="0" cy="228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3828" name="Text Box 110"/>
          <p:cNvSpPr txBox="1">
            <a:spLocks noChangeArrowheads="1"/>
          </p:cNvSpPr>
          <p:nvPr/>
        </p:nvSpPr>
        <p:spPr bwMode="auto">
          <a:xfrm>
            <a:off x="582613" y="1690687"/>
            <a:ext cx="1990725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dirty="0" err="1" smtClean="0">
                <a:solidFill>
                  <a:srgbClr val="FF5935"/>
                </a:solidFill>
                <a:latin typeface="Helvetica" charset="0"/>
              </a:rPr>
              <a:t>doTransition</a:t>
            </a:r>
            <a:r>
              <a:rPr lang="en-US" altLang="en-US" dirty="0" smtClean="0">
                <a:solidFill>
                  <a:srgbClr val="FF5935"/>
                </a:solidFill>
                <a:latin typeface="Helvetica" charset="0"/>
              </a:rPr>
              <a:t>()</a:t>
            </a:r>
            <a:endParaRPr lang="en-US" altLang="en-US" dirty="0">
              <a:solidFill>
                <a:srgbClr val="FF5935"/>
              </a:solidFill>
              <a:latin typeface="Helvetica" charset="0"/>
            </a:endParaRPr>
          </a:p>
        </p:txBody>
      </p:sp>
      <p:grpSp>
        <p:nvGrpSpPr>
          <p:cNvPr id="5" name="Group 115"/>
          <p:cNvGrpSpPr>
            <a:grpSpLocks/>
          </p:cNvGrpSpPr>
          <p:nvPr/>
        </p:nvGrpSpPr>
        <p:grpSpPr bwMode="auto">
          <a:xfrm>
            <a:off x="5575301" y="1517650"/>
            <a:ext cx="3452812" cy="5040312"/>
            <a:chOff x="3379" y="765"/>
            <a:chExt cx="2175" cy="3175"/>
          </a:xfrm>
        </p:grpSpPr>
        <p:sp>
          <p:nvSpPr>
            <p:cNvPr id="33837" name="Rectangle 106"/>
            <p:cNvSpPr>
              <a:spLocks noChangeArrowheads="1"/>
            </p:cNvSpPr>
            <p:nvPr/>
          </p:nvSpPr>
          <p:spPr bwMode="auto">
            <a:xfrm>
              <a:off x="3387" y="765"/>
              <a:ext cx="2167" cy="3175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3838" name="Oval 47"/>
            <p:cNvSpPr>
              <a:spLocks noChangeArrowheads="1"/>
            </p:cNvSpPr>
            <p:nvPr/>
          </p:nvSpPr>
          <p:spPr bwMode="auto">
            <a:xfrm>
              <a:off x="4558" y="961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1</a:t>
              </a:r>
            </a:p>
          </p:txBody>
        </p:sp>
        <p:sp>
          <p:nvSpPr>
            <p:cNvPr id="33839" name="Oval 52"/>
            <p:cNvSpPr>
              <a:spLocks noChangeArrowheads="1"/>
            </p:cNvSpPr>
            <p:nvPr/>
          </p:nvSpPr>
          <p:spPr bwMode="auto">
            <a:xfrm>
              <a:off x="4557" y="3500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12</a:t>
              </a:r>
            </a:p>
          </p:txBody>
        </p:sp>
        <p:cxnSp>
          <p:nvCxnSpPr>
            <p:cNvPr id="33840" name="AutoShape 77"/>
            <p:cNvCxnSpPr>
              <a:cxnSpLocks noChangeShapeType="1"/>
              <a:stCxn id="33838" idx="3"/>
              <a:endCxn id="33844" idx="7"/>
            </p:cNvCxnSpPr>
            <p:nvPr/>
          </p:nvCxnSpPr>
          <p:spPr bwMode="auto">
            <a:xfrm flipH="1">
              <a:off x="4356" y="1226"/>
              <a:ext cx="246" cy="198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41" name="AutoShape 82"/>
            <p:cNvCxnSpPr>
              <a:cxnSpLocks noChangeShapeType="1"/>
              <a:stCxn id="33846" idx="5"/>
              <a:endCxn id="33839" idx="1"/>
            </p:cNvCxnSpPr>
            <p:nvPr/>
          </p:nvCxnSpPr>
          <p:spPr bwMode="auto">
            <a:xfrm>
              <a:off x="4355" y="3343"/>
              <a:ext cx="246" cy="195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33842" name="Oval 43"/>
            <p:cNvSpPr>
              <a:spLocks noChangeArrowheads="1"/>
            </p:cNvSpPr>
            <p:nvPr/>
          </p:nvSpPr>
          <p:spPr bwMode="auto">
            <a:xfrm>
              <a:off x="3461" y="2232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6</a:t>
              </a:r>
            </a:p>
          </p:txBody>
        </p:sp>
        <p:sp>
          <p:nvSpPr>
            <p:cNvPr id="33843" name="Oval 46"/>
            <p:cNvSpPr>
              <a:spLocks noChangeArrowheads="1"/>
            </p:cNvSpPr>
            <p:nvPr/>
          </p:nvSpPr>
          <p:spPr bwMode="auto">
            <a:xfrm>
              <a:off x="3784" y="2655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8</a:t>
              </a:r>
            </a:p>
          </p:txBody>
        </p:sp>
        <p:sp>
          <p:nvSpPr>
            <p:cNvPr id="33844" name="Oval 48"/>
            <p:cNvSpPr>
              <a:spLocks noChangeArrowheads="1"/>
            </p:cNvSpPr>
            <p:nvPr/>
          </p:nvSpPr>
          <p:spPr bwMode="auto">
            <a:xfrm>
              <a:off x="4098" y="1386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2</a:t>
              </a:r>
            </a:p>
          </p:txBody>
        </p:sp>
        <p:sp>
          <p:nvSpPr>
            <p:cNvPr id="33845" name="Oval 50"/>
            <p:cNvSpPr>
              <a:spLocks noChangeArrowheads="1"/>
            </p:cNvSpPr>
            <p:nvPr/>
          </p:nvSpPr>
          <p:spPr bwMode="auto">
            <a:xfrm>
              <a:off x="3784" y="1809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4</a:t>
              </a:r>
            </a:p>
          </p:txBody>
        </p:sp>
        <p:sp>
          <p:nvSpPr>
            <p:cNvPr id="33846" name="Oval 56"/>
            <p:cNvSpPr>
              <a:spLocks noChangeArrowheads="1"/>
            </p:cNvSpPr>
            <p:nvPr/>
          </p:nvSpPr>
          <p:spPr bwMode="auto">
            <a:xfrm>
              <a:off x="4097" y="3078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10</a:t>
              </a:r>
            </a:p>
          </p:txBody>
        </p:sp>
        <p:cxnSp>
          <p:nvCxnSpPr>
            <p:cNvPr id="33847" name="AutoShape 78"/>
            <p:cNvCxnSpPr>
              <a:cxnSpLocks noChangeShapeType="1"/>
              <a:stCxn id="33844" idx="3"/>
              <a:endCxn id="33845" idx="7"/>
            </p:cNvCxnSpPr>
            <p:nvPr/>
          </p:nvCxnSpPr>
          <p:spPr bwMode="auto">
            <a:xfrm flipH="1">
              <a:off x="4042" y="1651"/>
              <a:ext cx="100" cy="196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48" name="AutoShape 79"/>
            <p:cNvCxnSpPr>
              <a:cxnSpLocks noChangeShapeType="1"/>
              <a:stCxn id="33845" idx="3"/>
              <a:endCxn id="33842" idx="7"/>
            </p:cNvCxnSpPr>
            <p:nvPr/>
          </p:nvCxnSpPr>
          <p:spPr bwMode="auto">
            <a:xfrm flipH="1">
              <a:off x="3719" y="2074"/>
              <a:ext cx="109" cy="196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49" name="AutoShape 80"/>
            <p:cNvCxnSpPr>
              <a:cxnSpLocks noChangeShapeType="1"/>
              <a:stCxn id="33842" idx="5"/>
              <a:endCxn id="33843" idx="1"/>
            </p:cNvCxnSpPr>
            <p:nvPr/>
          </p:nvCxnSpPr>
          <p:spPr bwMode="auto">
            <a:xfrm>
              <a:off x="3719" y="2497"/>
              <a:ext cx="109" cy="196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50" name="AutoShape 81"/>
            <p:cNvCxnSpPr>
              <a:cxnSpLocks noChangeShapeType="1"/>
              <a:stCxn id="33843" idx="5"/>
              <a:endCxn id="33846" idx="1"/>
            </p:cNvCxnSpPr>
            <p:nvPr/>
          </p:nvCxnSpPr>
          <p:spPr bwMode="auto">
            <a:xfrm>
              <a:off x="4042" y="2920"/>
              <a:ext cx="99" cy="196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51" name="AutoShape 83"/>
            <p:cNvCxnSpPr>
              <a:cxnSpLocks noChangeShapeType="1"/>
              <a:stCxn id="33845" idx="4"/>
              <a:endCxn id="33843" idx="0"/>
            </p:cNvCxnSpPr>
            <p:nvPr/>
          </p:nvCxnSpPr>
          <p:spPr bwMode="auto">
            <a:xfrm>
              <a:off x="3935" y="2118"/>
              <a:ext cx="0" cy="531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52" name="AutoShape 84"/>
            <p:cNvCxnSpPr>
              <a:cxnSpLocks noChangeShapeType="1"/>
              <a:stCxn id="33844" idx="4"/>
              <a:endCxn id="33846" idx="0"/>
            </p:cNvCxnSpPr>
            <p:nvPr/>
          </p:nvCxnSpPr>
          <p:spPr bwMode="auto">
            <a:xfrm flipH="1">
              <a:off x="4248" y="1695"/>
              <a:ext cx="1" cy="1377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33853" name="Oval 92"/>
            <p:cNvSpPr>
              <a:spLocks noChangeArrowheads="1"/>
            </p:cNvSpPr>
            <p:nvPr/>
          </p:nvSpPr>
          <p:spPr bwMode="auto">
            <a:xfrm>
              <a:off x="4556" y="2232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6</a:t>
              </a:r>
            </a:p>
          </p:txBody>
        </p:sp>
        <p:sp>
          <p:nvSpPr>
            <p:cNvPr id="33854" name="Oval 93"/>
            <p:cNvSpPr>
              <a:spLocks noChangeArrowheads="1"/>
            </p:cNvSpPr>
            <p:nvPr/>
          </p:nvSpPr>
          <p:spPr bwMode="auto">
            <a:xfrm>
              <a:off x="4879" y="2655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8</a:t>
              </a:r>
            </a:p>
          </p:txBody>
        </p:sp>
        <p:sp>
          <p:nvSpPr>
            <p:cNvPr id="33855" name="Oval 94"/>
            <p:cNvSpPr>
              <a:spLocks noChangeArrowheads="1"/>
            </p:cNvSpPr>
            <p:nvPr/>
          </p:nvSpPr>
          <p:spPr bwMode="auto">
            <a:xfrm>
              <a:off x="5193" y="1386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2</a:t>
              </a:r>
            </a:p>
          </p:txBody>
        </p:sp>
        <p:sp>
          <p:nvSpPr>
            <p:cNvPr id="33856" name="Oval 95"/>
            <p:cNvSpPr>
              <a:spLocks noChangeArrowheads="1"/>
            </p:cNvSpPr>
            <p:nvPr/>
          </p:nvSpPr>
          <p:spPr bwMode="auto">
            <a:xfrm>
              <a:off x="4879" y="1809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4</a:t>
              </a:r>
            </a:p>
          </p:txBody>
        </p:sp>
        <p:sp>
          <p:nvSpPr>
            <p:cNvPr id="33857" name="Oval 96"/>
            <p:cNvSpPr>
              <a:spLocks noChangeArrowheads="1"/>
            </p:cNvSpPr>
            <p:nvPr/>
          </p:nvSpPr>
          <p:spPr bwMode="auto">
            <a:xfrm>
              <a:off x="5192" y="3078"/>
              <a:ext cx="302" cy="303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1905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>
                  <a:solidFill>
                    <a:schemeClr val="tx1"/>
                  </a:solidFill>
                </a:rPr>
                <a:t>10</a:t>
              </a:r>
            </a:p>
          </p:txBody>
        </p:sp>
        <p:cxnSp>
          <p:nvCxnSpPr>
            <p:cNvPr id="33858" name="AutoShape 97"/>
            <p:cNvCxnSpPr>
              <a:cxnSpLocks noChangeShapeType="1"/>
              <a:stCxn id="33855" idx="3"/>
              <a:endCxn id="33856" idx="7"/>
            </p:cNvCxnSpPr>
            <p:nvPr/>
          </p:nvCxnSpPr>
          <p:spPr bwMode="auto">
            <a:xfrm flipH="1">
              <a:off x="5137" y="1651"/>
              <a:ext cx="100" cy="196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59" name="AutoShape 98"/>
            <p:cNvCxnSpPr>
              <a:cxnSpLocks noChangeShapeType="1"/>
              <a:stCxn id="33856" idx="3"/>
              <a:endCxn id="33853" idx="7"/>
            </p:cNvCxnSpPr>
            <p:nvPr/>
          </p:nvCxnSpPr>
          <p:spPr bwMode="auto">
            <a:xfrm flipH="1">
              <a:off x="4814" y="2074"/>
              <a:ext cx="109" cy="196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60" name="AutoShape 99"/>
            <p:cNvCxnSpPr>
              <a:cxnSpLocks noChangeShapeType="1"/>
              <a:stCxn id="33853" idx="5"/>
              <a:endCxn id="33854" idx="1"/>
            </p:cNvCxnSpPr>
            <p:nvPr/>
          </p:nvCxnSpPr>
          <p:spPr bwMode="auto">
            <a:xfrm>
              <a:off x="4814" y="2497"/>
              <a:ext cx="109" cy="196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61" name="AutoShape 100"/>
            <p:cNvCxnSpPr>
              <a:cxnSpLocks noChangeShapeType="1"/>
              <a:stCxn id="33854" idx="5"/>
              <a:endCxn id="33857" idx="1"/>
            </p:cNvCxnSpPr>
            <p:nvPr/>
          </p:nvCxnSpPr>
          <p:spPr bwMode="auto">
            <a:xfrm>
              <a:off x="5137" y="2920"/>
              <a:ext cx="99" cy="196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62" name="AutoShape 101"/>
            <p:cNvCxnSpPr>
              <a:cxnSpLocks noChangeShapeType="1"/>
              <a:stCxn id="33856" idx="4"/>
              <a:endCxn id="33854" idx="0"/>
            </p:cNvCxnSpPr>
            <p:nvPr/>
          </p:nvCxnSpPr>
          <p:spPr bwMode="auto">
            <a:xfrm>
              <a:off x="5030" y="2118"/>
              <a:ext cx="0" cy="531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63" name="AutoShape 102"/>
            <p:cNvCxnSpPr>
              <a:cxnSpLocks noChangeShapeType="1"/>
              <a:stCxn id="33855" idx="4"/>
              <a:endCxn id="33857" idx="0"/>
            </p:cNvCxnSpPr>
            <p:nvPr/>
          </p:nvCxnSpPr>
          <p:spPr bwMode="auto">
            <a:xfrm flipH="1">
              <a:off x="5343" y="1695"/>
              <a:ext cx="1" cy="1377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64" name="AutoShape 104"/>
            <p:cNvCxnSpPr>
              <a:cxnSpLocks noChangeShapeType="1"/>
              <a:stCxn id="33838" idx="5"/>
              <a:endCxn id="33855" idx="1"/>
            </p:cNvCxnSpPr>
            <p:nvPr/>
          </p:nvCxnSpPr>
          <p:spPr bwMode="auto">
            <a:xfrm>
              <a:off x="4816" y="1226"/>
              <a:ext cx="421" cy="198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3865" name="AutoShape 105"/>
            <p:cNvCxnSpPr>
              <a:cxnSpLocks noChangeShapeType="1"/>
              <a:stCxn id="33857" idx="3"/>
              <a:endCxn id="33839" idx="7"/>
            </p:cNvCxnSpPr>
            <p:nvPr/>
          </p:nvCxnSpPr>
          <p:spPr bwMode="auto">
            <a:xfrm flipH="1">
              <a:off x="4815" y="3343"/>
              <a:ext cx="421" cy="195"/>
            </a:xfrm>
            <a:prstGeom prst="straightConnector1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33866" name="Line 109"/>
            <p:cNvSpPr>
              <a:spLocks noChangeShapeType="1"/>
            </p:cNvSpPr>
            <p:nvPr/>
          </p:nvSpPr>
          <p:spPr bwMode="auto">
            <a:xfrm>
              <a:off x="4709" y="812"/>
              <a:ext cx="0" cy="14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3867" name="Text Box 111"/>
            <p:cNvSpPr txBox="1">
              <a:spLocks noChangeArrowheads="1"/>
            </p:cNvSpPr>
            <p:nvPr/>
          </p:nvSpPr>
          <p:spPr bwMode="auto">
            <a:xfrm>
              <a:off x="3379" y="770"/>
              <a:ext cx="1254" cy="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 dirty="0" err="1" smtClean="0">
                  <a:solidFill>
                    <a:srgbClr val="FF5935"/>
                  </a:solidFill>
                  <a:latin typeface="Helvetica" charset="0"/>
                </a:rPr>
                <a:t>changeTime</a:t>
              </a:r>
              <a:r>
                <a:rPr lang="en-US" altLang="en-US" dirty="0" smtClean="0">
                  <a:solidFill>
                    <a:srgbClr val="FF5935"/>
                  </a:solidFill>
                  <a:latin typeface="Helvetica" charset="0"/>
                </a:rPr>
                <a:t>()</a:t>
              </a:r>
              <a:endParaRPr lang="en-US" altLang="en-US" dirty="0">
                <a:solidFill>
                  <a:srgbClr val="FF5935"/>
                </a:solidFill>
                <a:latin typeface="Helvetica" charset="0"/>
              </a:endParaRPr>
            </a:p>
          </p:txBody>
        </p:sp>
      </p:grpSp>
      <p:cxnSp>
        <p:nvCxnSpPr>
          <p:cNvPr id="291952" name="AutoShape 112"/>
          <p:cNvCxnSpPr>
            <a:cxnSpLocks noChangeShapeType="1"/>
            <a:stCxn id="33873" idx="5"/>
            <a:endCxn id="33838" idx="1"/>
          </p:cNvCxnSpPr>
          <p:nvPr/>
        </p:nvCxnSpPr>
        <p:spPr bwMode="auto">
          <a:xfrm rot="5400000" flipH="1" flipV="1">
            <a:off x="3408162" y="221096"/>
            <a:ext cx="2430864" cy="5787157"/>
          </a:xfrm>
          <a:prstGeom prst="curvedConnector5">
            <a:avLst>
              <a:gd name="adj1" fmla="val -9404"/>
              <a:gd name="adj2" fmla="val 50000"/>
              <a:gd name="adj3" fmla="val 109404"/>
            </a:avLst>
          </a:prstGeom>
          <a:noFill/>
          <a:ln w="28575">
            <a:solidFill>
              <a:schemeClr val="tx2"/>
            </a:solidFill>
            <a:prstDash val="dash"/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91953" name="AutoShape 113"/>
          <p:cNvCxnSpPr>
            <a:cxnSpLocks noChangeShapeType="1"/>
            <a:stCxn id="33871" idx="5"/>
            <a:endCxn id="33838" idx="1"/>
          </p:cNvCxnSpPr>
          <p:nvPr/>
        </p:nvCxnSpPr>
        <p:spPr bwMode="auto">
          <a:xfrm rot="5400000" flipH="1" flipV="1">
            <a:off x="4179687" y="992621"/>
            <a:ext cx="2430864" cy="4244107"/>
          </a:xfrm>
          <a:prstGeom prst="curvedConnector5">
            <a:avLst>
              <a:gd name="adj1" fmla="val -9404"/>
              <a:gd name="adj2" fmla="val 50000"/>
              <a:gd name="adj3" fmla="val 109404"/>
            </a:avLst>
          </a:prstGeom>
          <a:noFill/>
          <a:ln w="28575">
            <a:solidFill>
              <a:schemeClr val="tx2"/>
            </a:solidFill>
            <a:prstDash val="dash"/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91954" name="AutoShape 114"/>
          <p:cNvCxnSpPr>
            <a:cxnSpLocks noChangeShapeType="1"/>
            <a:stCxn id="33869" idx="6"/>
            <a:endCxn id="33838" idx="2"/>
          </p:cNvCxnSpPr>
          <p:nvPr/>
        </p:nvCxnSpPr>
        <p:spPr bwMode="auto">
          <a:xfrm flipV="1">
            <a:off x="4887913" y="2069306"/>
            <a:ext cx="2559050" cy="2090738"/>
          </a:xfrm>
          <a:prstGeom prst="curvedConnector3">
            <a:avLst>
              <a:gd name="adj1" fmla="val 50000"/>
            </a:avLst>
          </a:prstGeom>
          <a:noFill/>
          <a:ln w="28575">
            <a:solidFill>
              <a:schemeClr val="tx2"/>
            </a:solidFill>
            <a:prstDash val="dash"/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91956" name="AutoShape 116"/>
          <p:cNvCxnSpPr>
            <a:cxnSpLocks noChangeShapeType="1"/>
            <a:stCxn id="33869" idx="5"/>
            <a:endCxn id="33839" idx="2"/>
          </p:cNvCxnSpPr>
          <p:nvPr/>
        </p:nvCxnSpPr>
        <p:spPr bwMode="auto">
          <a:xfrm rot="16200000" flipH="1">
            <a:off x="5246609" y="3901200"/>
            <a:ext cx="1769861" cy="2627673"/>
          </a:xfrm>
          <a:prstGeom prst="curvedConnector2">
            <a:avLst/>
          </a:prstGeom>
          <a:noFill/>
          <a:ln w="28575">
            <a:solidFill>
              <a:schemeClr val="tx2"/>
            </a:solidFill>
            <a:prstDash val="dash"/>
            <a:round/>
            <a:headEnd type="triangle" w="med" len="med"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91957" name="AutoShape 117"/>
          <p:cNvCxnSpPr>
            <a:cxnSpLocks noChangeShapeType="1"/>
            <a:stCxn id="33839" idx="3"/>
            <a:endCxn id="33871" idx="4"/>
          </p:cNvCxnSpPr>
          <p:nvPr/>
        </p:nvCxnSpPr>
        <p:spPr bwMode="auto">
          <a:xfrm rot="5400000" flipH="1">
            <a:off x="4374834" y="3129280"/>
            <a:ext cx="1869481" cy="4412022"/>
          </a:xfrm>
          <a:prstGeom prst="curvedConnector3">
            <a:avLst>
              <a:gd name="adj1" fmla="val -15996"/>
            </a:avLst>
          </a:prstGeom>
          <a:noFill/>
          <a:ln w="28575">
            <a:solidFill>
              <a:schemeClr val="tx2"/>
            </a:solidFill>
            <a:prstDash val="dash"/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91958" name="AutoShape 118"/>
          <p:cNvCxnSpPr>
            <a:cxnSpLocks noChangeShapeType="1"/>
            <a:stCxn id="33839" idx="4"/>
            <a:endCxn id="33873" idx="4"/>
          </p:cNvCxnSpPr>
          <p:nvPr/>
        </p:nvCxnSpPr>
        <p:spPr bwMode="auto">
          <a:xfrm rot="5400000" flipH="1">
            <a:off x="3652840" y="2308225"/>
            <a:ext cx="1939924" cy="6124575"/>
          </a:xfrm>
          <a:prstGeom prst="curvedConnector3">
            <a:avLst>
              <a:gd name="adj1" fmla="val -11784"/>
            </a:avLst>
          </a:prstGeom>
          <a:noFill/>
          <a:ln w="28575">
            <a:solidFill>
              <a:schemeClr val="tx2"/>
            </a:solidFill>
            <a:prstDash val="dash"/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  <p:extLst>
      <p:ext uri="{BB962C8B-B14F-4D97-AF65-F5344CB8AC3E}">
        <p14:creationId xmlns:p14="http://schemas.microsoft.com/office/powerpoint/2010/main" val="38809082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9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2919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9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2919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9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2919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9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7" dur="500"/>
                                        <p:tgtEl>
                                          <p:spTgt spid="2919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9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2" dur="500"/>
                                        <p:tgtEl>
                                          <p:spTgt spid="2919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9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7" dur="500"/>
                                        <p:tgtEl>
                                          <p:spTgt spid="2919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2. Using the Software Structure</a:t>
            </a:r>
          </a:p>
        </p:txBody>
      </p:sp>
      <p:sp>
        <p:nvSpPr>
          <p:cNvPr id="3482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z="2400" dirty="0" smtClean="0"/>
              <a:t>A more experienced programmer may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map methods</a:t>
            </a:r>
            <a:r>
              <a:rPr lang="en-US" altLang="en-US" sz="2400" dirty="0" smtClean="0"/>
              <a:t> to states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/>
              <a:t>These are really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not states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/>
              <a:t>Problems</a:t>
            </a:r>
          </a:p>
          <a:p>
            <a:pPr lvl="1"/>
            <a:r>
              <a:rPr lang="en-US" altLang="en-US" sz="2400" u="sng" dirty="0" smtClean="0">
                <a:solidFill>
                  <a:srgbClr val="FF5935"/>
                </a:solidFill>
              </a:rPr>
              <a:t>Subjective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– different testers get different graphs</a:t>
            </a:r>
          </a:p>
          <a:p>
            <a:pPr lvl="1"/>
            <a:r>
              <a:rPr lang="en-US" altLang="en-US" sz="2400" dirty="0" smtClean="0"/>
              <a:t>Requires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in-depth knowledge </a:t>
            </a:r>
            <a:r>
              <a:rPr lang="en-US" altLang="en-US" sz="2400" dirty="0" smtClean="0"/>
              <a:t>of implementation</a:t>
            </a:r>
          </a:p>
          <a:p>
            <a:pPr lvl="1"/>
            <a:r>
              <a:rPr lang="en-US" altLang="en-US" sz="2400" u="sng" dirty="0" smtClean="0">
                <a:solidFill>
                  <a:srgbClr val="FF5935"/>
                </a:solidFill>
              </a:rPr>
              <a:t>Detailed design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must be present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>
                <a:latin typeface="Helvetica" charset="0"/>
              </a:rPr>
              <a:t>Watch</a:t>
            </a:r>
            <a:r>
              <a:rPr lang="en-US" altLang="en-US" sz="2400" dirty="0" smtClean="0"/>
              <a:t> example …</a:t>
            </a:r>
          </a:p>
        </p:txBody>
      </p:sp>
    </p:spTree>
    <p:extLst>
      <p:ext uri="{BB962C8B-B14F-4D97-AF65-F5344CB8AC3E}">
        <p14:creationId xmlns:p14="http://schemas.microsoft.com/office/powerpoint/2010/main" val="20226641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4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Software Structure for Watch</a:t>
            </a:r>
          </a:p>
        </p:txBody>
      </p:sp>
      <p:sp>
        <p:nvSpPr>
          <p:cNvPr id="35845" name="Text Box 72"/>
          <p:cNvSpPr txBox="1">
            <a:spLocks noChangeArrowheads="1"/>
          </p:cNvSpPr>
          <p:nvPr/>
        </p:nvSpPr>
        <p:spPr bwMode="auto">
          <a:xfrm>
            <a:off x="3028950" y="2954338"/>
            <a:ext cx="19907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sz="1800" dirty="0">
                <a:solidFill>
                  <a:srgbClr val="FF5935"/>
                </a:solidFill>
                <a:latin typeface="Helvetica" charset="0"/>
              </a:rPr>
              <a:t>button</a:t>
            </a:r>
          </a:p>
        </p:txBody>
      </p:sp>
      <p:sp>
        <p:nvSpPr>
          <p:cNvPr id="35846" name="AutoShape 76"/>
          <p:cNvSpPr>
            <a:spLocks noChangeArrowheads="1"/>
          </p:cNvSpPr>
          <p:nvPr/>
        </p:nvSpPr>
        <p:spPr bwMode="auto">
          <a:xfrm>
            <a:off x="2036762" y="2014538"/>
            <a:ext cx="2125663" cy="901700"/>
          </a:xfrm>
          <a:prstGeom prst="roundRect">
            <a:avLst>
              <a:gd name="adj" fmla="val 16667"/>
            </a:avLst>
          </a:prstGeom>
          <a:solidFill>
            <a:schemeClr val="accent5">
              <a:lumMod val="90000"/>
            </a:schemeClr>
          </a:solidFill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sz="2400">
                <a:solidFill>
                  <a:schemeClr val="tx1"/>
                </a:solidFill>
              </a:rPr>
              <a:t>inMain</a:t>
            </a:r>
          </a:p>
        </p:txBody>
      </p:sp>
      <p:sp>
        <p:nvSpPr>
          <p:cNvPr id="35847" name="AutoShape 77"/>
          <p:cNvSpPr>
            <a:spLocks noChangeArrowheads="1"/>
          </p:cNvSpPr>
          <p:nvPr/>
        </p:nvSpPr>
        <p:spPr bwMode="auto">
          <a:xfrm>
            <a:off x="5556250" y="4119563"/>
            <a:ext cx="2125662" cy="901700"/>
          </a:xfrm>
          <a:prstGeom prst="roundRect">
            <a:avLst>
              <a:gd name="adj" fmla="val 16667"/>
            </a:avLst>
          </a:prstGeom>
          <a:solidFill>
            <a:schemeClr val="accent5">
              <a:lumMod val="90000"/>
            </a:schemeClr>
          </a:solidFill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sz="2400">
                <a:solidFill>
                  <a:schemeClr val="tx1"/>
                </a:solidFill>
              </a:rPr>
              <a:t>inChangeTime</a:t>
            </a:r>
          </a:p>
        </p:txBody>
      </p:sp>
      <p:sp>
        <p:nvSpPr>
          <p:cNvPr id="35848" name="AutoShape 78"/>
          <p:cNvSpPr>
            <a:spLocks noChangeArrowheads="1"/>
          </p:cNvSpPr>
          <p:nvPr/>
        </p:nvSpPr>
        <p:spPr bwMode="auto">
          <a:xfrm>
            <a:off x="2036762" y="4119563"/>
            <a:ext cx="2125663" cy="901700"/>
          </a:xfrm>
          <a:prstGeom prst="roundRect">
            <a:avLst>
              <a:gd name="adj" fmla="val 16667"/>
            </a:avLst>
          </a:prstGeom>
          <a:solidFill>
            <a:schemeClr val="accent5">
              <a:lumMod val="90000"/>
            </a:schemeClr>
          </a:solidFill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sz="2400">
                <a:solidFill>
                  <a:schemeClr val="tx1"/>
                </a:solidFill>
              </a:rPr>
              <a:t>inDoTransition</a:t>
            </a:r>
          </a:p>
        </p:txBody>
      </p:sp>
      <p:cxnSp>
        <p:nvCxnSpPr>
          <p:cNvPr id="35849" name="AutoShape 79"/>
          <p:cNvCxnSpPr>
            <a:cxnSpLocks noChangeShapeType="1"/>
            <a:stCxn id="35846" idx="2"/>
            <a:endCxn id="35848" idx="0"/>
          </p:cNvCxnSpPr>
          <p:nvPr/>
        </p:nvCxnSpPr>
        <p:spPr bwMode="auto">
          <a:xfrm>
            <a:off x="3100387" y="2916238"/>
            <a:ext cx="0" cy="120332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grpSp>
        <p:nvGrpSpPr>
          <p:cNvPr id="35850" name="Group 85"/>
          <p:cNvGrpSpPr>
            <a:grpSpLocks/>
          </p:cNvGrpSpPr>
          <p:nvPr/>
        </p:nvGrpSpPr>
        <p:grpSpPr bwMode="auto">
          <a:xfrm>
            <a:off x="2149475" y="4124325"/>
            <a:ext cx="490537" cy="892175"/>
            <a:chOff x="1253" y="2491"/>
            <a:chExt cx="309" cy="562"/>
          </a:xfrm>
        </p:grpSpPr>
        <p:sp>
          <p:nvSpPr>
            <p:cNvPr id="35886" name="Rectangle 81"/>
            <p:cNvSpPr>
              <a:spLocks noChangeArrowheads="1"/>
            </p:cNvSpPr>
            <p:nvPr/>
          </p:nvSpPr>
          <p:spPr bwMode="auto">
            <a:xfrm>
              <a:off x="1253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87" name="Rectangle 83"/>
            <p:cNvSpPr>
              <a:spLocks noChangeArrowheads="1"/>
            </p:cNvSpPr>
            <p:nvPr/>
          </p:nvSpPr>
          <p:spPr bwMode="auto">
            <a:xfrm>
              <a:off x="1382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88" name="Rectangle 84"/>
            <p:cNvSpPr>
              <a:spLocks noChangeArrowheads="1"/>
            </p:cNvSpPr>
            <p:nvPr/>
          </p:nvSpPr>
          <p:spPr bwMode="auto">
            <a:xfrm>
              <a:off x="1506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  <p:grpSp>
        <p:nvGrpSpPr>
          <p:cNvPr id="35851" name="Group 87"/>
          <p:cNvGrpSpPr>
            <a:grpSpLocks/>
          </p:cNvGrpSpPr>
          <p:nvPr/>
        </p:nvGrpSpPr>
        <p:grpSpPr bwMode="auto">
          <a:xfrm>
            <a:off x="3524250" y="4124325"/>
            <a:ext cx="490537" cy="892175"/>
            <a:chOff x="1253" y="2491"/>
            <a:chExt cx="309" cy="562"/>
          </a:xfrm>
        </p:grpSpPr>
        <p:sp>
          <p:nvSpPr>
            <p:cNvPr id="35883" name="Rectangle 88"/>
            <p:cNvSpPr>
              <a:spLocks noChangeArrowheads="1"/>
            </p:cNvSpPr>
            <p:nvPr/>
          </p:nvSpPr>
          <p:spPr bwMode="auto">
            <a:xfrm>
              <a:off x="1253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84" name="Rectangle 89"/>
            <p:cNvSpPr>
              <a:spLocks noChangeArrowheads="1"/>
            </p:cNvSpPr>
            <p:nvPr/>
          </p:nvSpPr>
          <p:spPr bwMode="auto">
            <a:xfrm>
              <a:off x="1382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85" name="Rectangle 90"/>
            <p:cNvSpPr>
              <a:spLocks noChangeArrowheads="1"/>
            </p:cNvSpPr>
            <p:nvPr/>
          </p:nvSpPr>
          <p:spPr bwMode="auto">
            <a:xfrm>
              <a:off x="1506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  <p:grpSp>
        <p:nvGrpSpPr>
          <p:cNvPr id="35852" name="Group 91"/>
          <p:cNvGrpSpPr>
            <a:grpSpLocks/>
          </p:cNvGrpSpPr>
          <p:nvPr/>
        </p:nvGrpSpPr>
        <p:grpSpPr bwMode="auto">
          <a:xfrm>
            <a:off x="5722937" y="4124325"/>
            <a:ext cx="490538" cy="892175"/>
            <a:chOff x="1253" y="2491"/>
            <a:chExt cx="309" cy="562"/>
          </a:xfrm>
        </p:grpSpPr>
        <p:sp>
          <p:nvSpPr>
            <p:cNvPr id="35880" name="Rectangle 92"/>
            <p:cNvSpPr>
              <a:spLocks noChangeArrowheads="1"/>
            </p:cNvSpPr>
            <p:nvPr/>
          </p:nvSpPr>
          <p:spPr bwMode="auto">
            <a:xfrm>
              <a:off x="1253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81" name="Rectangle 93"/>
            <p:cNvSpPr>
              <a:spLocks noChangeArrowheads="1"/>
            </p:cNvSpPr>
            <p:nvPr/>
          </p:nvSpPr>
          <p:spPr bwMode="auto">
            <a:xfrm>
              <a:off x="1382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82" name="Rectangle 94"/>
            <p:cNvSpPr>
              <a:spLocks noChangeArrowheads="1"/>
            </p:cNvSpPr>
            <p:nvPr/>
          </p:nvSpPr>
          <p:spPr bwMode="auto">
            <a:xfrm>
              <a:off x="1506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  <p:grpSp>
        <p:nvGrpSpPr>
          <p:cNvPr id="35853" name="Group 95"/>
          <p:cNvGrpSpPr>
            <a:grpSpLocks/>
          </p:cNvGrpSpPr>
          <p:nvPr/>
        </p:nvGrpSpPr>
        <p:grpSpPr bwMode="auto">
          <a:xfrm>
            <a:off x="3521075" y="2019300"/>
            <a:ext cx="490537" cy="892175"/>
            <a:chOff x="1253" y="2491"/>
            <a:chExt cx="309" cy="562"/>
          </a:xfrm>
        </p:grpSpPr>
        <p:sp>
          <p:nvSpPr>
            <p:cNvPr id="35877" name="Rectangle 96"/>
            <p:cNvSpPr>
              <a:spLocks noChangeArrowheads="1"/>
            </p:cNvSpPr>
            <p:nvPr/>
          </p:nvSpPr>
          <p:spPr bwMode="auto">
            <a:xfrm>
              <a:off x="1253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78" name="Rectangle 97"/>
            <p:cNvSpPr>
              <a:spLocks noChangeArrowheads="1"/>
            </p:cNvSpPr>
            <p:nvPr/>
          </p:nvSpPr>
          <p:spPr bwMode="auto">
            <a:xfrm>
              <a:off x="1382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79" name="Rectangle 98"/>
            <p:cNvSpPr>
              <a:spLocks noChangeArrowheads="1"/>
            </p:cNvSpPr>
            <p:nvPr/>
          </p:nvSpPr>
          <p:spPr bwMode="auto">
            <a:xfrm>
              <a:off x="1506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  <p:grpSp>
        <p:nvGrpSpPr>
          <p:cNvPr id="35854" name="Group 103"/>
          <p:cNvGrpSpPr>
            <a:grpSpLocks/>
          </p:cNvGrpSpPr>
          <p:nvPr/>
        </p:nvGrpSpPr>
        <p:grpSpPr bwMode="auto">
          <a:xfrm>
            <a:off x="2157412" y="2019300"/>
            <a:ext cx="490538" cy="892175"/>
            <a:chOff x="1253" y="2491"/>
            <a:chExt cx="309" cy="562"/>
          </a:xfrm>
        </p:grpSpPr>
        <p:sp>
          <p:nvSpPr>
            <p:cNvPr id="35874" name="Rectangle 104"/>
            <p:cNvSpPr>
              <a:spLocks noChangeArrowheads="1"/>
            </p:cNvSpPr>
            <p:nvPr/>
          </p:nvSpPr>
          <p:spPr bwMode="auto">
            <a:xfrm>
              <a:off x="1253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75" name="Rectangle 105"/>
            <p:cNvSpPr>
              <a:spLocks noChangeArrowheads="1"/>
            </p:cNvSpPr>
            <p:nvPr/>
          </p:nvSpPr>
          <p:spPr bwMode="auto">
            <a:xfrm>
              <a:off x="1382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76" name="Rectangle 106"/>
            <p:cNvSpPr>
              <a:spLocks noChangeArrowheads="1"/>
            </p:cNvSpPr>
            <p:nvPr/>
          </p:nvSpPr>
          <p:spPr bwMode="auto">
            <a:xfrm>
              <a:off x="1506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  <p:cxnSp>
        <p:nvCxnSpPr>
          <p:cNvPr id="35855" name="AutoShape 108"/>
          <p:cNvCxnSpPr>
            <a:cxnSpLocks noChangeShapeType="1"/>
            <a:stCxn id="35886" idx="0"/>
            <a:endCxn id="35875" idx="2"/>
          </p:cNvCxnSpPr>
          <p:nvPr/>
        </p:nvCxnSpPr>
        <p:spPr bwMode="auto">
          <a:xfrm rot="-5400000">
            <a:off x="1693863" y="3411537"/>
            <a:ext cx="1212850" cy="212725"/>
          </a:xfrm>
          <a:prstGeom prst="curvedConnector3">
            <a:avLst>
              <a:gd name="adj1" fmla="val 50000"/>
            </a:avLst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5856" name="AutoShape 109"/>
          <p:cNvCxnSpPr>
            <a:cxnSpLocks noChangeShapeType="1"/>
            <a:stCxn id="35885" idx="0"/>
            <a:endCxn id="35847" idx="1"/>
          </p:cNvCxnSpPr>
          <p:nvPr/>
        </p:nvCxnSpPr>
        <p:spPr bwMode="auto">
          <a:xfrm rot="5400000" flipV="1">
            <a:off x="4540250" y="3554412"/>
            <a:ext cx="446088" cy="1585913"/>
          </a:xfrm>
          <a:prstGeom prst="curvedConnector4">
            <a:avLst>
              <a:gd name="adj1" fmla="val -51245"/>
              <a:gd name="adj2" fmla="val 51352"/>
            </a:avLst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5857" name="AutoShape 111"/>
          <p:cNvCxnSpPr>
            <a:cxnSpLocks noChangeShapeType="1"/>
          </p:cNvCxnSpPr>
          <p:nvPr/>
        </p:nvCxnSpPr>
        <p:spPr bwMode="auto">
          <a:xfrm rot="16200000" flipH="1">
            <a:off x="7289800" y="4816475"/>
            <a:ext cx="1588" cy="401637"/>
          </a:xfrm>
          <a:prstGeom prst="curvedConnector3">
            <a:avLst>
              <a:gd name="adj1" fmla="val 46200014"/>
            </a:avLst>
          </a:prstGeom>
          <a:noFill/>
          <a:ln w="19050">
            <a:solidFill>
              <a:schemeClr val="tx1"/>
            </a:solidFill>
            <a:round/>
            <a:headEnd type="none" w="sm" len="sm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5858" name="Text Box 113"/>
          <p:cNvSpPr txBox="1">
            <a:spLocks noChangeArrowheads="1"/>
          </p:cNvSpPr>
          <p:nvPr/>
        </p:nvSpPr>
        <p:spPr bwMode="auto">
          <a:xfrm>
            <a:off x="641350" y="3230563"/>
            <a:ext cx="2162175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sz="1800" dirty="0">
                <a:solidFill>
                  <a:srgbClr val="FF5935"/>
                </a:solidFill>
                <a:latin typeface="Helvetica" charset="0"/>
              </a:rPr>
              <a:t>button==NEXT / change mode</a:t>
            </a:r>
          </a:p>
        </p:txBody>
      </p:sp>
      <p:sp>
        <p:nvSpPr>
          <p:cNvPr id="35859" name="Text Box 114"/>
          <p:cNvSpPr txBox="1">
            <a:spLocks noChangeArrowheads="1"/>
          </p:cNvSpPr>
          <p:nvPr/>
        </p:nvSpPr>
        <p:spPr bwMode="auto">
          <a:xfrm>
            <a:off x="4086225" y="3303588"/>
            <a:ext cx="2162175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sz="1800">
                <a:solidFill>
                  <a:srgbClr val="FF5935"/>
                </a:solidFill>
                <a:latin typeface="Helvetica" charset="0"/>
              </a:rPr>
              <a:t>button==UP or button==DOWN</a:t>
            </a:r>
          </a:p>
        </p:txBody>
      </p:sp>
      <p:sp>
        <p:nvSpPr>
          <p:cNvPr id="35860" name="Text Box 115"/>
          <p:cNvSpPr txBox="1">
            <a:spLocks noChangeArrowheads="1"/>
          </p:cNvSpPr>
          <p:nvPr/>
        </p:nvSpPr>
        <p:spPr bwMode="auto">
          <a:xfrm>
            <a:off x="5942012" y="5683250"/>
            <a:ext cx="2449513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sz="1800">
                <a:solidFill>
                  <a:srgbClr val="FF5935"/>
                </a:solidFill>
                <a:latin typeface="Helvetica" charset="0"/>
              </a:rPr>
              <a:t>button==DOWN / change hour, minute</a:t>
            </a:r>
          </a:p>
        </p:txBody>
      </p:sp>
      <p:sp>
        <p:nvSpPr>
          <p:cNvPr id="35861" name="Text Box 116"/>
          <p:cNvSpPr txBox="1">
            <a:spLocks noChangeArrowheads="1"/>
          </p:cNvSpPr>
          <p:nvPr/>
        </p:nvSpPr>
        <p:spPr bwMode="auto">
          <a:xfrm>
            <a:off x="6389687" y="2838450"/>
            <a:ext cx="2449513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sz="1800">
                <a:solidFill>
                  <a:srgbClr val="FF5935"/>
                </a:solidFill>
                <a:latin typeface="Helvetica" charset="0"/>
              </a:rPr>
              <a:t>button==UP   / change hour, minute</a:t>
            </a:r>
          </a:p>
        </p:txBody>
      </p:sp>
      <p:grpSp>
        <p:nvGrpSpPr>
          <p:cNvPr id="35862" name="Group 118"/>
          <p:cNvGrpSpPr>
            <a:grpSpLocks/>
          </p:cNvGrpSpPr>
          <p:nvPr/>
        </p:nvGrpSpPr>
        <p:grpSpPr bwMode="auto">
          <a:xfrm>
            <a:off x="7051675" y="4124325"/>
            <a:ext cx="490537" cy="892175"/>
            <a:chOff x="1253" y="2491"/>
            <a:chExt cx="309" cy="562"/>
          </a:xfrm>
        </p:grpSpPr>
        <p:sp>
          <p:nvSpPr>
            <p:cNvPr id="35871" name="Rectangle 119"/>
            <p:cNvSpPr>
              <a:spLocks noChangeArrowheads="1"/>
            </p:cNvSpPr>
            <p:nvPr/>
          </p:nvSpPr>
          <p:spPr bwMode="auto">
            <a:xfrm>
              <a:off x="1253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72" name="Rectangle 120"/>
            <p:cNvSpPr>
              <a:spLocks noChangeArrowheads="1"/>
            </p:cNvSpPr>
            <p:nvPr/>
          </p:nvSpPr>
          <p:spPr bwMode="auto">
            <a:xfrm>
              <a:off x="1382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5873" name="Rectangle 121"/>
            <p:cNvSpPr>
              <a:spLocks noChangeArrowheads="1"/>
            </p:cNvSpPr>
            <p:nvPr/>
          </p:nvSpPr>
          <p:spPr bwMode="auto">
            <a:xfrm>
              <a:off x="1506" y="2491"/>
              <a:ext cx="56" cy="5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</p:grpSp>
      <p:cxnSp>
        <p:nvCxnSpPr>
          <p:cNvPr id="35863" name="AutoShape 122"/>
          <p:cNvCxnSpPr>
            <a:cxnSpLocks noChangeShapeType="1"/>
            <a:stCxn id="35871" idx="0"/>
            <a:endCxn id="35873" idx="0"/>
          </p:cNvCxnSpPr>
          <p:nvPr/>
        </p:nvCxnSpPr>
        <p:spPr bwMode="auto">
          <a:xfrm rot="5400000" flipV="1">
            <a:off x="7296150" y="3924300"/>
            <a:ext cx="1588" cy="401637"/>
          </a:xfrm>
          <a:prstGeom prst="curvedConnector3">
            <a:avLst>
              <a:gd name="adj1" fmla="val -45300014"/>
            </a:avLst>
          </a:prstGeom>
          <a:noFill/>
          <a:ln w="12700">
            <a:solidFill>
              <a:schemeClr val="tx1"/>
            </a:solidFill>
            <a:round/>
            <a:headEnd type="none" w="sm" len="sm"/>
            <a:tailEnd type="triangl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grpSp>
        <p:nvGrpSpPr>
          <p:cNvPr id="8" name="Group 127"/>
          <p:cNvGrpSpPr>
            <a:grpSpLocks/>
          </p:cNvGrpSpPr>
          <p:nvPr/>
        </p:nvGrpSpPr>
        <p:grpSpPr bwMode="auto">
          <a:xfrm>
            <a:off x="3554412" y="4646613"/>
            <a:ext cx="2287588" cy="1130300"/>
            <a:chOff x="2082" y="2687"/>
            <a:chExt cx="1441" cy="712"/>
          </a:xfrm>
        </p:grpSpPr>
        <p:cxnSp>
          <p:nvCxnSpPr>
            <p:cNvPr id="35869" name="AutoShape 112"/>
            <p:cNvCxnSpPr>
              <a:cxnSpLocks noChangeShapeType="1"/>
              <a:stCxn id="35880" idx="2"/>
              <a:endCxn id="35848" idx="3"/>
            </p:cNvCxnSpPr>
            <p:nvPr/>
          </p:nvCxnSpPr>
          <p:spPr bwMode="auto">
            <a:xfrm rot="5400000" flipH="1">
              <a:off x="2830" y="2322"/>
              <a:ext cx="281" cy="1011"/>
            </a:xfrm>
            <a:prstGeom prst="curvedConnector4">
              <a:avLst>
                <a:gd name="adj1" fmla="val -51246"/>
                <a:gd name="adj2" fmla="val 51385"/>
              </a:avLst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35870" name="Text Box 123"/>
            <p:cNvSpPr txBox="1">
              <a:spLocks noChangeArrowheads="1"/>
            </p:cNvSpPr>
            <p:nvPr/>
          </p:nvSpPr>
          <p:spPr bwMode="auto">
            <a:xfrm>
              <a:off x="2082" y="2995"/>
              <a:ext cx="1441" cy="4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 sz="1800">
                  <a:solidFill>
                    <a:srgbClr val="FF5935"/>
                  </a:solidFill>
                  <a:latin typeface="Helvetica" charset="0"/>
                </a:rPr>
                <a:t>??? Not clear what triggers this …</a:t>
              </a:r>
            </a:p>
          </p:txBody>
        </p:sp>
      </p:grpSp>
      <p:grpSp>
        <p:nvGrpSpPr>
          <p:cNvPr id="9" name="Group 126"/>
          <p:cNvGrpSpPr>
            <a:grpSpLocks/>
          </p:cNvGrpSpPr>
          <p:nvPr/>
        </p:nvGrpSpPr>
        <p:grpSpPr bwMode="auto">
          <a:xfrm>
            <a:off x="4162426" y="1870075"/>
            <a:ext cx="2620963" cy="2325688"/>
            <a:chOff x="2465" y="938"/>
            <a:chExt cx="1651" cy="1465"/>
          </a:xfrm>
        </p:grpSpPr>
        <p:cxnSp>
          <p:nvCxnSpPr>
            <p:cNvPr id="35867" name="AutoShape 124"/>
            <p:cNvCxnSpPr>
              <a:cxnSpLocks noChangeShapeType="1"/>
              <a:stCxn id="35847" idx="0"/>
              <a:endCxn id="35846" idx="3"/>
            </p:cNvCxnSpPr>
            <p:nvPr/>
          </p:nvCxnSpPr>
          <p:spPr bwMode="auto">
            <a:xfrm rot="16200000" flipV="1">
              <a:off x="2718" y="1108"/>
              <a:ext cx="1042" cy="1547"/>
            </a:xfrm>
            <a:prstGeom prst="curvedConnector2">
              <a:avLst/>
            </a:prstGeom>
            <a:noFill/>
            <a:ln w="19050">
              <a:solidFill>
                <a:schemeClr val="tx1"/>
              </a:solidFill>
              <a:round/>
              <a:headEnd type="none" w="sm" len="sm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35868" name="Text Box 125"/>
            <p:cNvSpPr txBox="1">
              <a:spLocks noChangeArrowheads="1"/>
            </p:cNvSpPr>
            <p:nvPr/>
          </p:nvSpPr>
          <p:spPr bwMode="auto">
            <a:xfrm>
              <a:off x="2517" y="938"/>
              <a:ext cx="1599" cy="57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 sz="1800">
                  <a:solidFill>
                    <a:srgbClr val="FF5935"/>
                  </a:solidFill>
                  <a:latin typeface="Helvetica" charset="0"/>
                </a:rPr>
                <a:t>??? Should inChangeTime transit back to inMain???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6896113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3. Modeling State Variables</a:t>
            </a:r>
          </a:p>
        </p:txBody>
      </p:sp>
      <p:sp>
        <p:nvSpPr>
          <p:cNvPr id="3686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More </a:t>
            </a:r>
            <a:r>
              <a:rPr lang="en-US" altLang="en-US" i="1" dirty="0" smtClean="0">
                <a:solidFill>
                  <a:srgbClr val="FF5935"/>
                </a:solidFill>
              </a:rPr>
              <a:t>mechanical</a:t>
            </a:r>
          </a:p>
          <a:p>
            <a:r>
              <a:rPr lang="en-US" altLang="en-US" u="sng" dirty="0" smtClean="0">
                <a:solidFill>
                  <a:srgbClr val="FF5935"/>
                </a:solidFill>
              </a:rPr>
              <a:t>State variables</a:t>
            </a:r>
            <a:r>
              <a:rPr lang="en-US" altLang="en-US" dirty="0" smtClean="0"/>
              <a:t> are usually defined early</a:t>
            </a:r>
          </a:p>
          <a:p>
            <a:r>
              <a:rPr lang="en-US" altLang="en-US" dirty="0" smtClean="0"/>
              <a:t>First </a:t>
            </a:r>
            <a:r>
              <a:rPr lang="en-US" altLang="en-US" i="1" dirty="0" smtClean="0">
                <a:solidFill>
                  <a:srgbClr val="FF5935"/>
                </a:solidFill>
              </a:rPr>
              <a:t>identify all state variables</a:t>
            </a:r>
            <a:r>
              <a:rPr lang="en-US" altLang="en-US" dirty="0" smtClean="0"/>
              <a:t>, then choose which are relevant</a:t>
            </a:r>
          </a:p>
          <a:p>
            <a:r>
              <a:rPr lang="en-US" altLang="en-US" dirty="0" smtClean="0"/>
              <a:t>In </a:t>
            </a:r>
            <a:r>
              <a:rPr lang="en-US" altLang="en-US" i="1" dirty="0" smtClean="0">
                <a:solidFill>
                  <a:srgbClr val="FF5935"/>
                </a:solidFill>
              </a:rPr>
              <a:t>theory</a:t>
            </a:r>
            <a:r>
              <a:rPr lang="en-US" altLang="en-US" dirty="0" smtClean="0"/>
              <a:t>, every combination of values for the state variables defines a </a:t>
            </a:r>
            <a:r>
              <a:rPr lang="en-US" altLang="en-US" i="1" dirty="0" smtClean="0">
                <a:solidFill>
                  <a:srgbClr val="FF5935"/>
                </a:solidFill>
              </a:rPr>
              <a:t>different state</a:t>
            </a:r>
          </a:p>
          <a:p>
            <a:r>
              <a:rPr lang="en-US" altLang="en-US" dirty="0" smtClean="0"/>
              <a:t>In </a:t>
            </a:r>
            <a:r>
              <a:rPr lang="en-US" altLang="en-US" i="1" dirty="0" smtClean="0">
                <a:solidFill>
                  <a:srgbClr val="FF5935"/>
                </a:solidFill>
              </a:rPr>
              <a:t>practice</a:t>
            </a:r>
            <a:r>
              <a:rPr lang="en-US" altLang="en-US" dirty="0" smtClean="0"/>
              <a:t>, we must identify </a:t>
            </a:r>
            <a:r>
              <a:rPr lang="en-US" altLang="en-US" i="1" dirty="0" smtClean="0">
                <a:solidFill>
                  <a:srgbClr val="FF5935"/>
                </a:solidFill>
              </a:rPr>
              <a:t>ranges</a:t>
            </a:r>
            <a:r>
              <a:rPr lang="en-US" altLang="en-US" dirty="0" smtClean="0"/>
              <a:t>, or </a:t>
            </a:r>
            <a:r>
              <a:rPr lang="en-US" altLang="en-US" i="1" dirty="0" smtClean="0">
                <a:solidFill>
                  <a:srgbClr val="FF5935"/>
                </a:solidFill>
              </a:rPr>
              <a:t>sets of values</a:t>
            </a:r>
            <a:r>
              <a:rPr lang="en-US" altLang="en-US" dirty="0" smtClean="0"/>
              <a:t>, that are all in one state</a:t>
            </a:r>
          </a:p>
          <a:p>
            <a:r>
              <a:rPr lang="en-US" altLang="en-US" dirty="0" smtClean="0"/>
              <a:t>Some states may </a:t>
            </a:r>
            <a:r>
              <a:rPr lang="en-US" altLang="en-US" i="1" dirty="0" smtClean="0">
                <a:solidFill>
                  <a:srgbClr val="FF5935"/>
                </a:solidFill>
              </a:rPr>
              <a:t>not be feasible</a:t>
            </a:r>
          </a:p>
        </p:txBody>
      </p:sp>
    </p:spTree>
    <p:extLst>
      <p:ext uri="{BB962C8B-B14F-4D97-AF65-F5344CB8AC3E}">
        <p14:creationId xmlns:p14="http://schemas.microsoft.com/office/powerpoint/2010/main" val="505470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State Variables in Watch</a:t>
            </a:r>
          </a:p>
        </p:txBody>
      </p:sp>
      <p:sp>
        <p:nvSpPr>
          <p:cNvPr id="3789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altLang="en-US" u="sng" smtClean="0">
                <a:solidFill>
                  <a:schemeClr val="tx2"/>
                </a:solidFill>
              </a:rPr>
              <a:t>Constants</a:t>
            </a:r>
          </a:p>
          <a:p>
            <a:r>
              <a:rPr lang="en-US" altLang="en-US" smtClean="0"/>
              <a:t>NEXT, UP, DOWN</a:t>
            </a:r>
          </a:p>
          <a:p>
            <a:r>
              <a:rPr lang="en-US" altLang="en-US" smtClean="0"/>
              <a:t>TIME, STOPWATCH, ALARM</a:t>
            </a:r>
          </a:p>
          <a:p>
            <a:pPr>
              <a:buFontTx/>
              <a:buNone/>
            </a:pPr>
            <a:r>
              <a:rPr lang="en-US" altLang="en-US" u="sng" smtClean="0">
                <a:solidFill>
                  <a:schemeClr val="tx2"/>
                </a:solidFill>
              </a:rPr>
              <a:t>Non-constants</a:t>
            </a:r>
            <a:endParaRPr lang="en-US" altLang="en-US" smtClean="0">
              <a:solidFill>
                <a:schemeClr val="tx2"/>
              </a:solidFill>
            </a:endParaRPr>
          </a:p>
          <a:p>
            <a:r>
              <a:rPr lang="en-US" altLang="en-US" smtClean="0"/>
              <a:t>int mode</a:t>
            </a:r>
          </a:p>
          <a:p>
            <a:r>
              <a:rPr lang="en-US" altLang="en-US" smtClean="0"/>
              <a:t>Time watch, stopwatch, alarm</a:t>
            </a:r>
          </a:p>
          <a:p>
            <a:pPr>
              <a:buFontTx/>
              <a:buNone/>
            </a:pPr>
            <a:r>
              <a:rPr lang="en-US" altLang="en-US" u="sng" smtClean="0">
                <a:solidFill>
                  <a:schemeClr val="tx2"/>
                </a:solidFill>
              </a:rPr>
              <a:t>Time class variables</a:t>
            </a:r>
          </a:p>
          <a:p>
            <a:r>
              <a:rPr lang="nb-NO" altLang="en-US" smtClean="0"/>
              <a:t>int hour</a:t>
            </a:r>
          </a:p>
          <a:p>
            <a:r>
              <a:rPr lang="nb-NO" altLang="en-US" smtClean="0"/>
              <a:t>int minute</a:t>
            </a:r>
            <a:endParaRPr lang="en-US" altLang="en-US" smtClean="0"/>
          </a:p>
        </p:txBody>
      </p:sp>
      <p:grpSp>
        <p:nvGrpSpPr>
          <p:cNvPr id="2" name="Group 9"/>
          <p:cNvGrpSpPr>
            <a:grpSpLocks/>
          </p:cNvGrpSpPr>
          <p:nvPr/>
        </p:nvGrpSpPr>
        <p:grpSpPr bwMode="auto">
          <a:xfrm>
            <a:off x="392113" y="1589088"/>
            <a:ext cx="7162800" cy="720725"/>
            <a:chOff x="247" y="1001"/>
            <a:chExt cx="4512" cy="454"/>
          </a:xfrm>
        </p:grpSpPr>
        <p:sp>
          <p:nvSpPr>
            <p:cNvPr id="37902" name="Line 5"/>
            <p:cNvSpPr>
              <a:spLocks noChangeShapeType="1"/>
            </p:cNvSpPr>
            <p:nvPr/>
          </p:nvSpPr>
          <p:spPr bwMode="auto">
            <a:xfrm>
              <a:off x="247" y="1094"/>
              <a:ext cx="2930" cy="0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3" name="Line 6"/>
            <p:cNvSpPr>
              <a:spLocks noChangeShapeType="1"/>
            </p:cNvSpPr>
            <p:nvPr/>
          </p:nvSpPr>
          <p:spPr bwMode="auto">
            <a:xfrm>
              <a:off x="247" y="1362"/>
              <a:ext cx="2930" cy="0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4" name="Text Box 8"/>
            <p:cNvSpPr txBox="1">
              <a:spLocks noChangeArrowheads="1"/>
            </p:cNvSpPr>
            <p:nvPr/>
          </p:nvSpPr>
          <p:spPr bwMode="auto">
            <a:xfrm>
              <a:off x="3182" y="1001"/>
              <a:ext cx="1577" cy="454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9050">
              <a:noFill/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 dirty="0">
                  <a:solidFill>
                    <a:schemeClr val="tx1"/>
                  </a:solidFill>
                </a:rPr>
                <a:t>Not relevant, really just values</a:t>
              </a:r>
            </a:p>
          </p:txBody>
        </p:sp>
      </p:grpSp>
      <p:grpSp>
        <p:nvGrpSpPr>
          <p:cNvPr id="3" name="Group 18"/>
          <p:cNvGrpSpPr>
            <a:grpSpLocks/>
          </p:cNvGrpSpPr>
          <p:nvPr/>
        </p:nvGrpSpPr>
        <p:grpSpPr bwMode="auto">
          <a:xfrm>
            <a:off x="287338" y="3736975"/>
            <a:ext cx="6081712" cy="1406525"/>
            <a:chOff x="181" y="2340"/>
            <a:chExt cx="3831" cy="886"/>
          </a:xfrm>
        </p:grpSpPr>
        <p:grpSp>
          <p:nvGrpSpPr>
            <p:cNvPr id="37897" name="Group 16"/>
            <p:cNvGrpSpPr>
              <a:grpSpLocks/>
            </p:cNvGrpSpPr>
            <p:nvPr/>
          </p:nvGrpSpPr>
          <p:grpSpPr bwMode="auto">
            <a:xfrm>
              <a:off x="181" y="2535"/>
              <a:ext cx="3831" cy="691"/>
              <a:chOff x="181" y="2535"/>
              <a:chExt cx="3831" cy="691"/>
            </a:xfrm>
          </p:grpSpPr>
          <p:sp>
            <p:nvSpPr>
              <p:cNvPr id="37899" name="Oval 10"/>
              <p:cNvSpPr>
                <a:spLocks noChangeArrowheads="1"/>
              </p:cNvSpPr>
              <p:nvPr/>
            </p:nvSpPr>
            <p:spPr bwMode="auto">
              <a:xfrm>
                <a:off x="181" y="2535"/>
                <a:ext cx="1231" cy="691"/>
              </a:xfrm>
              <a:prstGeom prst="ellipse">
                <a:avLst/>
              </a:prstGeom>
              <a:noFill/>
              <a:ln w="28575">
                <a:solidFill>
                  <a:schemeClr val="hlink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endParaRPr lang="en-US" altLang="en-US"/>
              </a:p>
            </p:txBody>
          </p:sp>
          <p:sp>
            <p:nvSpPr>
              <p:cNvPr id="37900" name="Line 11"/>
              <p:cNvSpPr>
                <a:spLocks noChangeShapeType="1"/>
              </p:cNvSpPr>
              <p:nvPr/>
            </p:nvSpPr>
            <p:spPr bwMode="auto">
              <a:xfrm>
                <a:off x="1411" y="2880"/>
                <a:ext cx="1037" cy="0"/>
              </a:xfrm>
              <a:prstGeom prst="line">
                <a:avLst/>
              </a:prstGeom>
              <a:noFill/>
              <a:ln w="28575">
                <a:solidFill>
                  <a:schemeClr val="hlink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7901" name="Text Box 15"/>
              <p:cNvSpPr txBox="1">
                <a:spLocks noChangeArrowheads="1"/>
              </p:cNvSpPr>
              <p:nvPr/>
            </p:nvSpPr>
            <p:spPr bwMode="auto">
              <a:xfrm>
                <a:off x="2435" y="2653"/>
                <a:ext cx="1577" cy="454"/>
              </a:xfrm>
              <a:prstGeom prst="rect">
                <a:avLst/>
              </a:prstGeom>
              <a:solidFill>
                <a:schemeClr val="accent5">
                  <a:lumMod val="90000"/>
                </a:schemeClr>
              </a:solidFill>
              <a:ln w="19050">
                <a:noFill/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>
                  <a:spcBef>
                    <a:spcPct val="50000"/>
                  </a:spcBef>
                </a:pPr>
                <a:r>
                  <a:rPr lang="en-US" altLang="en-US" dirty="0">
                    <a:solidFill>
                      <a:schemeClr val="tx1"/>
                    </a:solidFill>
                  </a:rPr>
                  <a:t>Merge into the three </a:t>
                </a:r>
                <a:r>
                  <a:rPr lang="en-US" altLang="en-US" dirty="0">
                    <a:solidFill>
                      <a:schemeClr val="tx1"/>
                    </a:solidFill>
                    <a:latin typeface="Helvetica" charset="0"/>
                  </a:rPr>
                  <a:t>Time</a:t>
                </a:r>
                <a:r>
                  <a:rPr lang="en-US" altLang="en-US" dirty="0">
                    <a:solidFill>
                      <a:schemeClr val="tx1"/>
                    </a:solidFill>
                  </a:rPr>
                  <a:t> variables</a:t>
                </a:r>
              </a:p>
            </p:txBody>
          </p:sp>
        </p:grpSp>
        <p:sp>
          <p:nvSpPr>
            <p:cNvPr id="37898" name="Line 17"/>
            <p:cNvSpPr>
              <a:spLocks noChangeShapeType="1"/>
            </p:cNvSpPr>
            <p:nvPr/>
          </p:nvSpPr>
          <p:spPr bwMode="auto">
            <a:xfrm flipH="1" flipV="1">
              <a:off x="2513" y="2340"/>
              <a:ext cx="446" cy="310"/>
            </a:xfrm>
            <a:prstGeom prst="line">
              <a:avLst/>
            </a:prstGeom>
            <a:noFill/>
            <a:ln w="28575">
              <a:solidFill>
                <a:schemeClr val="hlink"/>
              </a:solidFill>
              <a:round/>
              <a:headEnd type="none" w="sm" len="sm"/>
              <a:tailEnd type="arrow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5106625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32"/>
          <p:cNvGrpSpPr>
            <a:grpSpLocks/>
          </p:cNvGrpSpPr>
          <p:nvPr/>
        </p:nvGrpSpPr>
        <p:grpSpPr bwMode="auto">
          <a:xfrm>
            <a:off x="1771650" y="1447800"/>
            <a:ext cx="7302500" cy="3217863"/>
            <a:chOff x="627" y="443"/>
            <a:chExt cx="4600" cy="2027"/>
          </a:xfrm>
        </p:grpSpPr>
        <p:sp>
          <p:nvSpPr>
            <p:cNvPr id="38922" name="Oval 16"/>
            <p:cNvSpPr>
              <a:spLocks noChangeArrowheads="1"/>
            </p:cNvSpPr>
            <p:nvPr/>
          </p:nvSpPr>
          <p:spPr bwMode="auto">
            <a:xfrm>
              <a:off x="627" y="1383"/>
              <a:ext cx="3305" cy="1087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hlink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38923" name="Text Box 31"/>
            <p:cNvSpPr txBox="1">
              <a:spLocks noChangeArrowheads="1"/>
            </p:cNvSpPr>
            <p:nvPr/>
          </p:nvSpPr>
          <p:spPr bwMode="auto">
            <a:xfrm>
              <a:off x="3159" y="443"/>
              <a:ext cx="2068" cy="1036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28575">
              <a:noFill/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>
                <a:spcBef>
                  <a:spcPct val="50000"/>
                </a:spcBef>
              </a:pP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These three ranges actually represent quite a bit of thought and semantic domain knowledge of the program</a:t>
              </a:r>
            </a:p>
          </p:txBody>
        </p:sp>
      </p:grpSp>
      <p:sp>
        <p:nvSpPr>
          <p:cNvPr id="3891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State Variables and Values</a:t>
            </a:r>
          </a:p>
        </p:txBody>
      </p:sp>
      <p:sp>
        <p:nvSpPr>
          <p:cNvPr id="3891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1830387"/>
            <a:ext cx="8867775" cy="2876550"/>
          </a:xfrm>
        </p:spPr>
        <p:txBody>
          <a:bodyPr/>
          <a:lstStyle/>
          <a:p>
            <a:pPr>
              <a:buFontTx/>
              <a:buNone/>
            </a:pPr>
            <a:r>
              <a:rPr lang="en-US" altLang="en-US" u="sng" dirty="0" smtClean="0">
                <a:solidFill>
                  <a:srgbClr val="FF5935"/>
                </a:solidFill>
              </a:rPr>
              <a:t>Relevant State Variables</a:t>
            </a:r>
          </a:p>
          <a:p>
            <a:pPr>
              <a:buFontTx/>
              <a:buNone/>
            </a:pPr>
            <a:endParaRPr lang="en-US" altLang="en-US" dirty="0" smtClean="0"/>
          </a:p>
          <a:p>
            <a:r>
              <a:rPr lang="en-US" altLang="en-US" dirty="0" smtClean="0"/>
              <a:t>mode: TIME, STOPWATCH, ALARM</a:t>
            </a:r>
          </a:p>
          <a:p>
            <a:r>
              <a:rPr lang="en-US" altLang="en-US" dirty="0" smtClean="0"/>
              <a:t>watch: 12:00, 12:01..12:59, 01:00..11:59</a:t>
            </a:r>
          </a:p>
          <a:p>
            <a:r>
              <a:rPr lang="en-US" altLang="en-US" dirty="0" smtClean="0"/>
              <a:t>stopwatch: 12:00, 12:01..12:59, 01:00..11:59</a:t>
            </a:r>
          </a:p>
          <a:p>
            <a:r>
              <a:rPr lang="en-US" altLang="en-US" dirty="0" smtClean="0"/>
              <a:t>alarm: 12:00, 12:01..12:59, 01:00..11:59</a:t>
            </a:r>
          </a:p>
        </p:txBody>
      </p:sp>
      <p:sp>
        <p:nvSpPr>
          <p:cNvPr id="299034" name="Text Box 26"/>
          <p:cNvSpPr txBox="1">
            <a:spLocks noChangeArrowheads="1"/>
          </p:cNvSpPr>
          <p:nvPr/>
        </p:nvSpPr>
        <p:spPr bwMode="auto">
          <a:xfrm>
            <a:off x="1784350" y="5145087"/>
            <a:ext cx="4667250" cy="400110"/>
          </a:xfrm>
          <a:prstGeom prst="rect">
            <a:avLst/>
          </a:prstGeom>
          <a:solidFill>
            <a:schemeClr val="accent5">
              <a:lumMod val="90000"/>
            </a:schemeClr>
          </a:solidFill>
          <a:ln w="28575">
            <a:solidFill>
              <a:schemeClr val="hlink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accent5">
                    <a:lumMod val="25000"/>
                  </a:schemeClr>
                </a:solidFill>
              </a:rPr>
              <a:t>Total 3*3*3*3 = 81 states …</a:t>
            </a:r>
          </a:p>
        </p:txBody>
      </p:sp>
      <p:sp>
        <p:nvSpPr>
          <p:cNvPr id="299035" name="Text Box 27"/>
          <p:cNvSpPr txBox="1">
            <a:spLocks noChangeArrowheads="1"/>
          </p:cNvSpPr>
          <p:nvPr/>
        </p:nvSpPr>
        <p:spPr bwMode="auto">
          <a:xfrm>
            <a:off x="1784350" y="5594350"/>
            <a:ext cx="4668837" cy="1187450"/>
          </a:xfrm>
          <a:prstGeom prst="rect">
            <a:avLst/>
          </a:prstGeom>
          <a:solidFill>
            <a:schemeClr val="accent5">
              <a:lumMod val="90000"/>
            </a:schemeClr>
          </a:solidFill>
          <a:ln w="28575">
            <a:solidFill>
              <a:schemeClr val="hlink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accent5">
                    <a:lumMod val="25000"/>
                  </a:schemeClr>
                </a:solidFill>
              </a:rPr>
              <a:t>But the three watches are independent, so we only care about 3+3+3 = 9 states</a:t>
            </a:r>
          </a:p>
          <a:p>
            <a:pPr>
              <a:spcBef>
                <a:spcPct val="50000"/>
              </a:spcBef>
            </a:pPr>
            <a:r>
              <a:rPr lang="en-US" altLang="en-US">
                <a:solidFill>
                  <a:schemeClr val="accent5">
                    <a:lumMod val="25000"/>
                  </a:schemeClr>
                </a:solidFill>
              </a:rPr>
              <a:t>(still a messy graph …)</a:t>
            </a:r>
          </a:p>
        </p:txBody>
      </p:sp>
    </p:spTree>
    <p:extLst>
      <p:ext uri="{BB962C8B-B14F-4D97-AF65-F5344CB8AC3E}">
        <p14:creationId xmlns:p14="http://schemas.microsoft.com/office/powerpoint/2010/main" val="4488938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90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990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90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2990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9034" grpId="0" animBg="1"/>
      <p:bldP spid="299035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4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State Variable Model for Watch</a:t>
            </a:r>
          </a:p>
        </p:txBody>
      </p:sp>
      <p:grpSp>
        <p:nvGrpSpPr>
          <p:cNvPr id="39941" name="Group 142"/>
          <p:cNvGrpSpPr>
            <a:grpSpLocks/>
          </p:cNvGrpSpPr>
          <p:nvPr/>
        </p:nvGrpSpPr>
        <p:grpSpPr bwMode="auto">
          <a:xfrm>
            <a:off x="219075" y="1701800"/>
            <a:ext cx="8739188" cy="4440238"/>
            <a:chOff x="138" y="916"/>
            <a:chExt cx="5505" cy="2797"/>
          </a:xfrm>
        </p:grpSpPr>
        <p:sp>
          <p:nvSpPr>
            <p:cNvPr id="40062" name="AutoShape 4"/>
            <p:cNvSpPr>
              <a:spLocks noChangeArrowheads="1"/>
            </p:cNvSpPr>
            <p:nvPr/>
          </p:nvSpPr>
          <p:spPr bwMode="auto">
            <a:xfrm>
              <a:off x="152" y="916"/>
              <a:ext cx="1161" cy="436"/>
            </a:xfrm>
            <a:prstGeom prst="roundRect">
              <a:avLst>
                <a:gd name="adj" fmla="val 16667"/>
              </a:avLst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mode = TIME</a:t>
              </a:r>
            </a:p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watch = 12:00</a:t>
              </a:r>
            </a:p>
          </p:txBody>
        </p:sp>
        <p:sp>
          <p:nvSpPr>
            <p:cNvPr id="40063" name="AutoShape 41"/>
            <p:cNvSpPr>
              <a:spLocks noChangeArrowheads="1"/>
            </p:cNvSpPr>
            <p:nvPr/>
          </p:nvSpPr>
          <p:spPr bwMode="auto">
            <a:xfrm>
              <a:off x="2022" y="917"/>
              <a:ext cx="1420" cy="436"/>
            </a:xfrm>
            <a:prstGeom prst="roundRect">
              <a:avLst>
                <a:gd name="adj" fmla="val 16667"/>
              </a:avLst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mode = TIME</a:t>
              </a:r>
            </a:p>
            <a:p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watch = 12:01.. 12:59</a:t>
              </a:r>
            </a:p>
          </p:txBody>
        </p:sp>
        <p:sp>
          <p:nvSpPr>
            <p:cNvPr id="40064" name="AutoShape 42"/>
            <p:cNvSpPr>
              <a:spLocks noChangeArrowheads="1"/>
            </p:cNvSpPr>
            <p:nvPr/>
          </p:nvSpPr>
          <p:spPr bwMode="auto">
            <a:xfrm>
              <a:off x="4228" y="917"/>
              <a:ext cx="1415" cy="436"/>
            </a:xfrm>
            <a:prstGeom prst="roundRect">
              <a:avLst>
                <a:gd name="adj" fmla="val 16667"/>
              </a:avLst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mode = TIME</a:t>
              </a:r>
            </a:p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watch = </a:t>
              </a:r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01:00..12:59</a:t>
              </a:r>
            </a:p>
          </p:txBody>
        </p:sp>
        <p:sp>
          <p:nvSpPr>
            <p:cNvPr id="40065" name="AutoShape 43"/>
            <p:cNvSpPr>
              <a:spLocks noChangeArrowheads="1"/>
            </p:cNvSpPr>
            <p:nvPr/>
          </p:nvSpPr>
          <p:spPr bwMode="auto">
            <a:xfrm>
              <a:off x="138" y="2114"/>
              <a:ext cx="1161" cy="408"/>
            </a:xfrm>
            <a:prstGeom prst="roundRect">
              <a:avLst>
                <a:gd name="adj" fmla="val 16667"/>
              </a:avLst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mode = STOP</a:t>
              </a:r>
            </a:p>
            <a:p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stopw</a:t>
              </a: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 = 12:00</a:t>
              </a:r>
            </a:p>
          </p:txBody>
        </p:sp>
        <p:sp>
          <p:nvSpPr>
            <p:cNvPr id="40066" name="AutoShape 44"/>
            <p:cNvSpPr>
              <a:spLocks noChangeArrowheads="1"/>
            </p:cNvSpPr>
            <p:nvPr/>
          </p:nvSpPr>
          <p:spPr bwMode="auto">
            <a:xfrm>
              <a:off x="2008" y="2115"/>
              <a:ext cx="1420" cy="408"/>
            </a:xfrm>
            <a:prstGeom prst="roundRect">
              <a:avLst>
                <a:gd name="adj" fmla="val 16667"/>
              </a:avLst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mode = STOP</a:t>
              </a:r>
            </a:p>
            <a:p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stopw</a:t>
              </a: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 </a:t>
              </a:r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= 12:01.. 12:59</a:t>
              </a:r>
            </a:p>
          </p:txBody>
        </p:sp>
        <p:sp>
          <p:nvSpPr>
            <p:cNvPr id="40067" name="AutoShape 45"/>
            <p:cNvSpPr>
              <a:spLocks noChangeArrowheads="1"/>
            </p:cNvSpPr>
            <p:nvPr/>
          </p:nvSpPr>
          <p:spPr bwMode="auto">
            <a:xfrm>
              <a:off x="4214" y="2115"/>
              <a:ext cx="1415" cy="408"/>
            </a:xfrm>
            <a:prstGeom prst="roundRect">
              <a:avLst>
                <a:gd name="adj" fmla="val 16667"/>
              </a:avLst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mode = </a:t>
              </a:r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STOP</a:t>
              </a:r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  <a:p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stopw</a:t>
              </a:r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 = </a:t>
              </a:r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01:00..12:59</a:t>
              </a:r>
            </a:p>
          </p:txBody>
        </p:sp>
        <p:sp>
          <p:nvSpPr>
            <p:cNvPr id="40068" name="AutoShape 46"/>
            <p:cNvSpPr>
              <a:spLocks noChangeArrowheads="1"/>
            </p:cNvSpPr>
            <p:nvPr/>
          </p:nvSpPr>
          <p:spPr bwMode="auto">
            <a:xfrm>
              <a:off x="138" y="3300"/>
              <a:ext cx="1161" cy="412"/>
            </a:xfrm>
            <a:prstGeom prst="roundRect">
              <a:avLst>
                <a:gd name="adj" fmla="val 16667"/>
              </a:avLst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mode = </a:t>
              </a:r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ALARM</a:t>
              </a:r>
            </a:p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alarm = 12:00</a:t>
              </a:r>
            </a:p>
          </p:txBody>
        </p:sp>
        <p:sp>
          <p:nvSpPr>
            <p:cNvPr id="40069" name="AutoShape 47"/>
            <p:cNvSpPr>
              <a:spLocks noChangeArrowheads="1"/>
            </p:cNvSpPr>
            <p:nvPr/>
          </p:nvSpPr>
          <p:spPr bwMode="auto">
            <a:xfrm>
              <a:off x="2008" y="3301"/>
              <a:ext cx="1420" cy="412"/>
            </a:xfrm>
            <a:prstGeom prst="roundRect">
              <a:avLst>
                <a:gd name="adj" fmla="val 16667"/>
              </a:avLst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mode = ALARM</a:t>
              </a:r>
            </a:p>
            <a:p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alarm = 12:01.. 12:59</a:t>
              </a:r>
            </a:p>
          </p:txBody>
        </p:sp>
        <p:sp>
          <p:nvSpPr>
            <p:cNvPr id="40070" name="AutoShape 48"/>
            <p:cNvSpPr>
              <a:spLocks noChangeArrowheads="1"/>
            </p:cNvSpPr>
            <p:nvPr/>
          </p:nvSpPr>
          <p:spPr bwMode="auto">
            <a:xfrm>
              <a:off x="4214" y="3301"/>
              <a:ext cx="1415" cy="412"/>
            </a:xfrm>
            <a:prstGeom prst="roundRect">
              <a:avLst>
                <a:gd name="adj" fmla="val 16667"/>
              </a:avLst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mode = </a:t>
              </a:r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ALARM</a:t>
              </a:r>
              <a:endParaRPr lang="en-US" altLang="en-US">
                <a:solidFill>
                  <a:schemeClr val="accent5">
                    <a:lumMod val="25000"/>
                  </a:schemeClr>
                </a:solidFill>
              </a:endParaRPr>
            </a:p>
            <a:p>
              <a:r>
                <a:rPr lang="en-US" altLang="en-US">
                  <a:solidFill>
                    <a:schemeClr val="accent5">
                      <a:lumMod val="25000"/>
                    </a:schemeClr>
                  </a:solidFill>
                </a:rPr>
                <a:t>alarm = </a:t>
              </a:r>
              <a:r>
                <a:rPr lang="en-US" altLang="en-US" sz="1800">
                  <a:solidFill>
                    <a:schemeClr val="accent5">
                      <a:lumMod val="25000"/>
                    </a:schemeClr>
                  </a:solidFill>
                </a:rPr>
                <a:t>01:00..12:59</a:t>
              </a:r>
            </a:p>
          </p:txBody>
        </p:sp>
      </p:grpSp>
      <p:grpSp>
        <p:nvGrpSpPr>
          <p:cNvPr id="3" name="Group 141"/>
          <p:cNvGrpSpPr>
            <a:grpSpLocks/>
          </p:cNvGrpSpPr>
          <p:nvPr/>
        </p:nvGrpSpPr>
        <p:grpSpPr bwMode="auto">
          <a:xfrm>
            <a:off x="1141413" y="1204913"/>
            <a:ext cx="6694487" cy="5500687"/>
            <a:chOff x="719" y="603"/>
            <a:chExt cx="4217" cy="3465"/>
          </a:xfrm>
        </p:grpSpPr>
        <p:grpSp>
          <p:nvGrpSpPr>
            <p:cNvPr id="40005" name="Group 138"/>
            <p:cNvGrpSpPr>
              <a:grpSpLocks/>
            </p:cNvGrpSpPr>
            <p:nvPr/>
          </p:nvGrpSpPr>
          <p:grpSpPr bwMode="auto">
            <a:xfrm>
              <a:off x="732" y="603"/>
              <a:ext cx="4204" cy="902"/>
              <a:chOff x="732" y="603"/>
              <a:chExt cx="4204" cy="902"/>
            </a:xfrm>
          </p:grpSpPr>
          <p:cxnSp>
            <p:nvCxnSpPr>
              <p:cNvPr id="40044" name="AutoShape 55"/>
              <p:cNvCxnSpPr>
                <a:cxnSpLocks noChangeShapeType="1"/>
                <a:stCxn id="40062" idx="3"/>
                <a:endCxn id="40063" idx="1"/>
              </p:cNvCxnSpPr>
              <p:nvPr/>
            </p:nvCxnSpPr>
            <p:spPr bwMode="auto">
              <a:xfrm>
                <a:off x="1313" y="1182"/>
                <a:ext cx="709" cy="1"/>
              </a:xfrm>
              <a:prstGeom prst="curvedConnector3">
                <a:avLst>
                  <a:gd name="adj1" fmla="val 50000"/>
                </a:avLst>
              </a:prstGeom>
              <a:noFill/>
              <a:ln w="19050">
                <a:solidFill>
                  <a:schemeClr val="tx1"/>
                </a:solidFill>
                <a:round/>
                <a:headEnd type="none" w="sm" len="sm"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40045" name="AutoShape 56"/>
              <p:cNvCxnSpPr>
                <a:cxnSpLocks noChangeShapeType="1"/>
                <a:stCxn id="40063" idx="3"/>
                <a:endCxn id="40064" idx="1"/>
              </p:cNvCxnSpPr>
              <p:nvPr/>
            </p:nvCxnSpPr>
            <p:spPr bwMode="auto">
              <a:xfrm>
                <a:off x="3442" y="1183"/>
                <a:ext cx="786" cy="0"/>
              </a:xfrm>
              <a:prstGeom prst="straightConnector1">
                <a:avLst/>
              </a:prstGeom>
              <a:noFill/>
              <a:ln w="19050">
                <a:solidFill>
                  <a:schemeClr val="tx1"/>
                </a:solidFill>
                <a:round/>
                <a:headEnd type="none" w="sm" len="sm"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40046" name="AutoShape 57"/>
              <p:cNvCxnSpPr>
                <a:cxnSpLocks noChangeShapeType="1"/>
                <a:stCxn id="40064" idx="0"/>
                <a:endCxn id="40062" idx="0"/>
              </p:cNvCxnSpPr>
              <p:nvPr/>
            </p:nvCxnSpPr>
            <p:spPr bwMode="auto">
              <a:xfrm rot="16200000" flipV="1">
                <a:off x="2834" y="-1137"/>
                <a:ext cx="1" cy="4203"/>
              </a:xfrm>
              <a:prstGeom prst="curvedConnector3">
                <a:avLst>
                  <a:gd name="adj1" fmla="val 14495466"/>
                </a:avLst>
              </a:prstGeom>
              <a:noFill/>
              <a:ln w="19050">
                <a:solidFill>
                  <a:schemeClr val="tx1"/>
                </a:solidFill>
                <a:round/>
                <a:headEnd type="none" w="sm" len="sm"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40047" name="AutoShape 58"/>
              <p:cNvCxnSpPr>
                <a:cxnSpLocks noChangeShapeType="1"/>
                <a:stCxn id="40062" idx="2"/>
                <a:endCxn id="40064" idx="2"/>
              </p:cNvCxnSpPr>
              <p:nvPr/>
            </p:nvCxnSpPr>
            <p:spPr bwMode="auto">
              <a:xfrm rot="16200000" flipH="1">
                <a:off x="2833" y="-701"/>
                <a:ext cx="1" cy="4203"/>
              </a:xfrm>
              <a:prstGeom prst="curvedConnector3">
                <a:avLst>
                  <a:gd name="adj1" fmla="val 14495466"/>
                </a:avLst>
              </a:prstGeom>
              <a:noFill/>
              <a:ln w="19050">
                <a:solidFill>
                  <a:schemeClr val="tx1"/>
                </a:solidFill>
                <a:round/>
                <a:headEnd type="none" w="sm" len="sm"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grpSp>
            <p:nvGrpSpPr>
              <p:cNvPr id="40048" name="Group 70"/>
              <p:cNvGrpSpPr>
                <a:grpSpLocks/>
              </p:cNvGrpSpPr>
              <p:nvPr/>
            </p:nvGrpSpPr>
            <p:grpSpPr bwMode="auto">
              <a:xfrm>
                <a:off x="1227" y="991"/>
                <a:ext cx="876" cy="115"/>
                <a:chOff x="1435" y="991"/>
                <a:chExt cx="574" cy="115"/>
              </a:xfrm>
            </p:grpSpPr>
            <p:sp>
              <p:nvSpPr>
                <p:cNvPr id="40059" name="Rectangle 67"/>
                <p:cNvSpPr>
                  <a:spLocks noChangeArrowheads="1"/>
                </p:cNvSpPr>
                <p:nvPr/>
              </p:nvSpPr>
              <p:spPr bwMode="auto">
                <a:xfrm>
                  <a:off x="1951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40060" name="Rectangle 68"/>
                <p:cNvSpPr>
                  <a:spLocks noChangeArrowheads="1"/>
                </p:cNvSpPr>
                <p:nvPr/>
              </p:nvSpPr>
              <p:spPr bwMode="auto">
                <a:xfrm>
                  <a:off x="1435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cxnSp>
              <p:nvCxnSpPr>
                <p:cNvPr id="40061" name="AutoShape 69"/>
                <p:cNvCxnSpPr>
                  <a:cxnSpLocks noChangeShapeType="1"/>
                  <a:stCxn id="40059" idx="1"/>
                  <a:endCxn id="40060" idx="3"/>
                </p:cNvCxnSpPr>
                <p:nvPr/>
              </p:nvCxnSpPr>
              <p:spPr bwMode="auto">
                <a:xfrm rot="10800000">
                  <a:off x="1493" y="1049"/>
                  <a:ext cx="458" cy="0"/>
                </a:xfrm>
                <a:prstGeom prst="straightConnector1">
                  <a:avLst/>
                </a:prstGeom>
                <a:noFill/>
                <a:ln w="19050">
                  <a:solidFill>
                    <a:schemeClr val="tx1"/>
                  </a:solidFill>
                  <a:round/>
                  <a:headEnd type="none" w="sm" len="sm"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</p:grpSp>
          <p:grpSp>
            <p:nvGrpSpPr>
              <p:cNvPr id="40049" name="Group 71"/>
              <p:cNvGrpSpPr>
                <a:grpSpLocks/>
              </p:cNvGrpSpPr>
              <p:nvPr/>
            </p:nvGrpSpPr>
            <p:grpSpPr bwMode="auto">
              <a:xfrm>
                <a:off x="3337" y="964"/>
                <a:ext cx="996" cy="115"/>
                <a:chOff x="1435" y="991"/>
                <a:chExt cx="574" cy="115"/>
              </a:xfrm>
            </p:grpSpPr>
            <p:sp>
              <p:nvSpPr>
                <p:cNvPr id="40056" name="Rectangle 72"/>
                <p:cNvSpPr>
                  <a:spLocks noChangeArrowheads="1"/>
                </p:cNvSpPr>
                <p:nvPr/>
              </p:nvSpPr>
              <p:spPr bwMode="auto">
                <a:xfrm>
                  <a:off x="1951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40057" name="Rectangle 73"/>
                <p:cNvSpPr>
                  <a:spLocks noChangeArrowheads="1"/>
                </p:cNvSpPr>
                <p:nvPr/>
              </p:nvSpPr>
              <p:spPr bwMode="auto">
                <a:xfrm>
                  <a:off x="1435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cxnSp>
              <p:nvCxnSpPr>
                <p:cNvPr id="40058" name="AutoShape 74"/>
                <p:cNvCxnSpPr>
                  <a:cxnSpLocks noChangeShapeType="1"/>
                  <a:stCxn id="40056" idx="1"/>
                  <a:endCxn id="40057" idx="3"/>
                </p:cNvCxnSpPr>
                <p:nvPr/>
              </p:nvCxnSpPr>
              <p:spPr bwMode="auto">
                <a:xfrm rot="10800000">
                  <a:off x="1493" y="1049"/>
                  <a:ext cx="458" cy="0"/>
                </a:xfrm>
                <a:prstGeom prst="straightConnector1">
                  <a:avLst/>
                </a:prstGeom>
                <a:noFill/>
                <a:ln w="19050">
                  <a:solidFill>
                    <a:schemeClr val="tx1"/>
                  </a:solidFill>
                  <a:round/>
                  <a:headEnd type="none" w="sm" len="sm"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</p:grpSp>
          <p:sp>
            <p:nvSpPr>
              <p:cNvPr id="40050" name="Text Box 120"/>
              <p:cNvSpPr txBox="1">
                <a:spLocks noChangeArrowheads="1"/>
              </p:cNvSpPr>
              <p:nvPr/>
            </p:nvSpPr>
            <p:spPr bwMode="auto">
              <a:xfrm>
                <a:off x="1464" y="882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down</a:t>
                </a:r>
              </a:p>
            </p:txBody>
          </p:sp>
          <p:sp>
            <p:nvSpPr>
              <p:cNvPr id="40051" name="Text Box 121"/>
              <p:cNvSpPr txBox="1">
                <a:spLocks noChangeArrowheads="1"/>
              </p:cNvSpPr>
              <p:nvPr/>
            </p:nvSpPr>
            <p:spPr bwMode="auto">
              <a:xfrm>
                <a:off x="1380" y="1058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>
                    <a:solidFill>
                      <a:srgbClr val="FF5935"/>
                    </a:solidFill>
                  </a:rPr>
                  <a:t>up</a:t>
                </a:r>
              </a:p>
            </p:txBody>
          </p:sp>
          <p:sp>
            <p:nvSpPr>
              <p:cNvPr id="40052" name="Text Box 122"/>
              <p:cNvSpPr txBox="1">
                <a:spLocks noChangeArrowheads="1"/>
              </p:cNvSpPr>
              <p:nvPr/>
            </p:nvSpPr>
            <p:spPr bwMode="auto">
              <a:xfrm>
                <a:off x="3647" y="853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down</a:t>
                </a:r>
              </a:p>
            </p:txBody>
          </p:sp>
          <p:sp>
            <p:nvSpPr>
              <p:cNvPr id="40053" name="Text Box 123"/>
              <p:cNvSpPr txBox="1">
                <a:spLocks noChangeArrowheads="1"/>
              </p:cNvSpPr>
              <p:nvPr/>
            </p:nvSpPr>
            <p:spPr bwMode="auto">
              <a:xfrm>
                <a:off x="926" y="1293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down</a:t>
                </a:r>
              </a:p>
            </p:txBody>
          </p:sp>
          <p:sp>
            <p:nvSpPr>
              <p:cNvPr id="40054" name="Text Box 124"/>
              <p:cNvSpPr txBox="1">
                <a:spLocks noChangeArrowheads="1"/>
              </p:cNvSpPr>
              <p:nvPr/>
            </p:nvSpPr>
            <p:spPr bwMode="auto">
              <a:xfrm>
                <a:off x="4039" y="603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up</a:t>
                </a:r>
              </a:p>
            </p:txBody>
          </p:sp>
          <p:sp>
            <p:nvSpPr>
              <p:cNvPr id="40055" name="Text Box 125"/>
              <p:cNvSpPr txBox="1">
                <a:spLocks noChangeArrowheads="1"/>
              </p:cNvSpPr>
              <p:nvPr/>
            </p:nvSpPr>
            <p:spPr bwMode="auto">
              <a:xfrm>
                <a:off x="3511" y="1073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>
                    <a:solidFill>
                      <a:srgbClr val="FF5935"/>
                    </a:solidFill>
                  </a:rPr>
                  <a:t>up</a:t>
                </a:r>
              </a:p>
            </p:txBody>
          </p:sp>
        </p:grpSp>
        <p:grpSp>
          <p:nvGrpSpPr>
            <p:cNvPr id="40006" name="Group 139"/>
            <p:cNvGrpSpPr>
              <a:grpSpLocks/>
            </p:cNvGrpSpPr>
            <p:nvPr/>
          </p:nvGrpSpPr>
          <p:grpSpPr bwMode="auto">
            <a:xfrm>
              <a:off x="719" y="1904"/>
              <a:ext cx="4203" cy="777"/>
              <a:chOff x="719" y="1904"/>
              <a:chExt cx="4203" cy="777"/>
            </a:xfrm>
          </p:grpSpPr>
          <p:cxnSp>
            <p:nvCxnSpPr>
              <p:cNvPr id="40026" name="AutoShape 59"/>
              <p:cNvCxnSpPr>
                <a:cxnSpLocks noChangeShapeType="1"/>
                <a:stCxn id="40065" idx="3"/>
                <a:endCxn id="40066" idx="1"/>
              </p:cNvCxnSpPr>
              <p:nvPr/>
            </p:nvCxnSpPr>
            <p:spPr bwMode="auto">
              <a:xfrm>
                <a:off x="1299" y="2366"/>
                <a:ext cx="709" cy="1"/>
              </a:xfrm>
              <a:prstGeom prst="curvedConnector3">
                <a:avLst>
                  <a:gd name="adj1" fmla="val 50000"/>
                </a:avLst>
              </a:prstGeom>
              <a:noFill/>
              <a:ln w="19050">
                <a:solidFill>
                  <a:schemeClr val="tx1"/>
                </a:solidFill>
                <a:round/>
                <a:headEnd type="none" w="sm" len="sm"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40027" name="AutoShape 60"/>
              <p:cNvCxnSpPr>
                <a:cxnSpLocks noChangeShapeType="1"/>
                <a:stCxn id="40066" idx="3"/>
                <a:endCxn id="40067" idx="1"/>
              </p:cNvCxnSpPr>
              <p:nvPr/>
            </p:nvCxnSpPr>
            <p:spPr bwMode="auto">
              <a:xfrm>
                <a:off x="3428" y="2367"/>
                <a:ext cx="786" cy="0"/>
              </a:xfrm>
              <a:prstGeom prst="straightConnector1">
                <a:avLst/>
              </a:prstGeom>
              <a:noFill/>
              <a:ln w="19050">
                <a:solidFill>
                  <a:schemeClr val="tx1"/>
                </a:solidFill>
                <a:round/>
                <a:headEnd type="none" w="sm" len="sm"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40028" name="AutoShape 61"/>
              <p:cNvCxnSpPr>
                <a:cxnSpLocks noChangeShapeType="1"/>
                <a:stCxn id="40065" idx="0"/>
                <a:endCxn id="40067" idx="0"/>
              </p:cNvCxnSpPr>
              <p:nvPr/>
            </p:nvCxnSpPr>
            <p:spPr bwMode="auto">
              <a:xfrm rot="16200000" flipH="1">
                <a:off x="2820" y="61"/>
                <a:ext cx="1" cy="4203"/>
              </a:xfrm>
              <a:prstGeom prst="curvedConnector3">
                <a:avLst>
                  <a:gd name="adj1" fmla="val -14395466"/>
                </a:avLst>
              </a:prstGeom>
              <a:noFill/>
              <a:ln w="19050">
                <a:solidFill>
                  <a:schemeClr val="tx1"/>
                </a:solidFill>
                <a:round/>
                <a:headEnd type="triangle" w="med" len="med"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40029" name="AutoShape 62"/>
              <p:cNvCxnSpPr>
                <a:cxnSpLocks noChangeShapeType="1"/>
                <a:stCxn id="40067" idx="2"/>
                <a:endCxn id="40065" idx="2"/>
              </p:cNvCxnSpPr>
              <p:nvPr/>
            </p:nvCxnSpPr>
            <p:spPr bwMode="auto">
              <a:xfrm rot="5400000" flipH="1">
                <a:off x="2820" y="469"/>
                <a:ext cx="1" cy="4203"/>
              </a:xfrm>
              <a:prstGeom prst="curvedConnector3">
                <a:avLst>
                  <a:gd name="adj1" fmla="val -14395466"/>
                </a:avLst>
              </a:prstGeom>
              <a:noFill/>
              <a:ln w="19050">
                <a:solidFill>
                  <a:schemeClr val="tx1"/>
                </a:solidFill>
                <a:round/>
                <a:headEnd type="triangle" w="med" len="med"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grpSp>
            <p:nvGrpSpPr>
              <p:cNvPr id="40030" name="Group 75"/>
              <p:cNvGrpSpPr>
                <a:grpSpLocks/>
              </p:cNvGrpSpPr>
              <p:nvPr/>
            </p:nvGrpSpPr>
            <p:grpSpPr bwMode="auto">
              <a:xfrm>
                <a:off x="1217" y="2119"/>
                <a:ext cx="871" cy="115"/>
                <a:chOff x="1435" y="991"/>
                <a:chExt cx="574" cy="115"/>
              </a:xfrm>
            </p:grpSpPr>
            <p:sp>
              <p:nvSpPr>
                <p:cNvPr id="40041" name="Rectangle 76"/>
                <p:cNvSpPr>
                  <a:spLocks noChangeArrowheads="1"/>
                </p:cNvSpPr>
                <p:nvPr/>
              </p:nvSpPr>
              <p:spPr bwMode="auto">
                <a:xfrm>
                  <a:off x="1951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40042" name="Rectangle 77"/>
                <p:cNvSpPr>
                  <a:spLocks noChangeArrowheads="1"/>
                </p:cNvSpPr>
                <p:nvPr/>
              </p:nvSpPr>
              <p:spPr bwMode="auto">
                <a:xfrm>
                  <a:off x="1435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cxnSp>
              <p:nvCxnSpPr>
                <p:cNvPr id="40043" name="AutoShape 78"/>
                <p:cNvCxnSpPr>
                  <a:cxnSpLocks noChangeShapeType="1"/>
                  <a:stCxn id="40041" idx="1"/>
                  <a:endCxn id="40042" idx="3"/>
                </p:cNvCxnSpPr>
                <p:nvPr/>
              </p:nvCxnSpPr>
              <p:spPr bwMode="auto">
                <a:xfrm rot="10800000">
                  <a:off x="1493" y="1049"/>
                  <a:ext cx="458" cy="0"/>
                </a:xfrm>
                <a:prstGeom prst="straightConnector1">
                  <a:avLst/>
                </a:prstGeom>
                <a:noFill/>
                <a:ln w="19050">
                  <a:solidFill>
                    <a:schemeClr val="tx1"/>
                  </a:solidFill>
                  <a:round/>
                  <a:headEnd type="none" w="sm" len="sm"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</p:grpSp>
          <p:grpSp>
            <p:nvGrpSpPr>
              <p:cNvPr id="40031" name="Group 83"/>
              <p:cNvGrpSpPr>
                <a:grpSpLocks/>
              </p:cNvGrpSpPr>
              <p:nvPr/>
            </p:nvGrpSpPr>
            <p:grpSpPr bwMode="auto">
              <a:xfrm>
                <a:off x="3334" y="2115"/>
                <a:ext cx="982" cy="115"/>
                <a:chOff x="1435" y="991"/>
                <a:chExt cx="574" cy="115"/>
              </a:xfrm>
            </p:grpSpPr>
            <p:sp>
              <p:nvSpPr>
                <p:cNvPr id="40038" name="Rectangle 84"/>
                <p:cNvSpPr>
                  <a:spLocks noChangeArrowheads="1"/>
                </p:cNvSpPr>
                <p:nvPr/>
              </p:nvSpPr>
              <p:spPr bwMode="auto">
                <a:xfrm>
                  <a:off x="1951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40039" name="Rectangle 85"/>
                <p:cNvSpPr>
                  <a:spLocks noChangeArrowheads="1"/>
                </p:cNvSpPr>
                <p:nvPr/>
              </p:nvSpPr>
              <p:spPr bwMode="auto">
                <a:xfrm>
                  <a:off x="1435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cxnSp>
              <p:nvCxnSpPr>
                <p:cNvPr id="40040" name="AutoShape 86"/>
                <p:cNvCxnSpPr>
                  <a:cxnSpLocks noChangeShapeType="1"/>
                  <a:stCxn id="40038" idx="1"/>
                  <a:endCxn id="40039" idx="3"/>
                </p:cNvCxnSpPr>
                <p:nvPr/>
              </p:nvCxnSpPr>
              <p:spPr bwMode="auto">
                <a:xfrm rot="10800000">
                  <a:off x="1493" y="1049"/>
                  <a:ext cx="458" cy="0"/>
                </a:xfrm>
                <a:prstGeom prst="straightConnector1">
                  <a:avLst/>
                </a:prstGeom>
                <a:noFill/>
                <a:ln w="19050">
                  <a:solidFill>
                    <a:schemeClr val="tx1"/>
                  </a:solidFill>
                  <a:round/>
                  <a:headEnd type="none" w="sm" len="sm"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</p:grpSp>
          <p:sp>
            <p:nvSpPr>
              <p:cNvPr id="40032" name="Text Box 126"/>
              <p:cNvSpPr txBox="1">
                <a:spLocks noChangeArrowheads="1"/>
              </p:cNvSpPr>
              <p:nvPr/>
            </p:nvSpPr>
            <p:spPr bwMode="auto">
              <a:xfrm>
                <a:off x="1617" y="2010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down</a:t>
                </a:r>
              </a:p>
            </p:txBody>
          </p:sp>
          <p:sp>
            <p:nvSpPr>
              <p:cNvPr id="40033" name="Text Box 127"/>
              <p:cNvSpPr txBox="1">
                <a:spLocks noChangeArrowheads="1"/>
              </p:cNvSpPr>
              <p:nvPr/>
            </p:nvSpPr>
            <p:spPr bwMode="auto">
              <a:xfrm>
                <a:off x="1212" y="2239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up</a:t>
                </a:r>
              </a:p>
            </p:txBody>
          </p:sp>
          <p:sp>
            <p:nvSpPr>
              <p:cNvPr id="40034" name="Text Box 128"/>
              <p:cNvSpPr txBox="1">
                <a:spLocks noChangeArrowheads="1"/>
              </p:cNvSpPr>
              <p:nvPr/>
            </p:nvSpPr>
            <p:spPr bwMode="auto">
              <a:xfrm>
                <a:off x="3807" y="2003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down</a:t>
                </a:r>
              </a:p>
            </p:txBody>
          </p:sp>
          <p:sp>
            <p:nvSpPr>
              <p:cNvPr id="40035" name="Text Box 129"/>
              <p:cNvSpPr txBox="1">
                <a:spLocks noChangeArrowheads="1"/>
              </p:cNvSpPr>
              <p:nvPr/>
            </p:nvSpPr>
            <p:spPr bwMode="auto">
              <a:xfrm>
                <a:off x="847" y="2469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down</a:t>
                </a:r>
              </a:p>
            </p:txBody>
          </p:sp>
          <p:sp>
            <p:nvSpPr>
              <p:cNvPr id="40036" name="Text Box 130"/>
              <p:cNvSpPr txBox="1">
                <a:spLocks noChangeArrowheads="1"/>
              </p:cNvSpPr>
              <p:nvPr/>
            </p:nvSpPr>
            <p:spPr bwMode="auto">
              <a:xfrm>
                <a:off x="4113" y="1904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up</a:t>
                </a:r>
              </a:p>
            </p:txBody>
          </p:sp>
          <p:sp>
            <p:nvSpPr>
              <p:cNvPr id="40037" name="Text Box 131"/>
              <p:cNvSpPr txBox="1">
                <a:spLocks noChangeArrowheads="1"/>
              </p:cNvSpPr>
              <p:nvPr/>
            </p:nvSpPr>
            <p:spPr bwMode="auto">
              <a:xfrm>
                <a:off x="3343" y="2254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up</a:t>
                </a:r>
              </a:p>
            </p:txBody>
          </p:sp>
        </p:grpSp>
        <p:grpSp>
          <p:nvGrpSpPr>
            <p:cNvPr id="40007" name="Group 140"/>
            <p:cNvGrpSpPr>
              <a:grpSpLocks/>
            </p:cNvGrpSpPr>
            <p:nvPr/>
          </p:nvGrpSpPr>
          <p:grpSpPr bwMode="auto">
            <a:xfrm>
              <a:off x="719" y="3096"/>
              <a:ext cx="4203" cy="972"/>
              <a:chOff x="719" y="3096"/>
              <a:chExt cx="4203" cy="972"/>
            </a:xfrm>
          </p:grpSpPr>
          <p:cxnSp>
            <p:nvCxnSpPr>
              <p:cNvPr id="40008" name="AutoShape 63"/>
              <p:cNvCxnSpPr>
                <a:cxnSpLocks noChangeShapeType="1"/>
                <a:stCxn id="40070" idx="2"/>
                <a:endCxn id="40068" idx="2"/>
              </p:cNvCxnSpPr>
              <p:nvPr/>
            </p:nvCxnSpPr>
            <p:spPr bwMode="auto">
              <a:xfrm rot="5400000" flipH="1">
                <a:off x="2820" y="1659"/>
                <a:ext cx="1" cy="4203"/>
              </a:xfrm>
              <a:prstGeom prst="curvedConnector3">
                <a:avLst>
                  <a:gd name="adj1" fmla="val -14395466"/>
                </a:avLst>
              </a:prstGeom>
              <a:noFill/>
              <a:ln w="19050">
                <a:solidFill>
                  <a:schemeClr val="tx1"/>
                </a:solidFill>
                <a:round/>
                <a:headEnd type="triangle" w="med" len="med"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40009" name="AutoShape 64"/>
              <p:cNvCxnSpPr>
                <a:cxnSpLocks noChangeShapeType="1"/>
                <a:stCxn id="40068" idx="0"/>
                <a:endCxn id="40070" idx="0"/>
              </p:cNvCxnSpPr>
              <p:nvPr/>
            </p:nvCxnSpPr>
            <p:spPr bwMode="auto">
              <a:xfrm rot="16200000" flipH="1">
                <a:off x="2820" y="1247"/>
                <a:ext cx="1" cy="4203"/>
              </a:xfrm>
              <a:prstGeom prst="curvedConnector3">
                <a:avLst>
                  <a:gd name="adj1" fmla="val -14395466"/>
                </a:avLst>
              </a:prstGeom>
              <a:noFill/>
              <a:ln w="19050">
                <a:solidFill>
                  <a:schemeClr val="tx1"/>
                </a:solidFill>
                <a:round/>
                <a:headEnd type="triangle" w="med" len="med"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40010" name="AutoShape 65"/>
              <p:cNvCxnSpPr>
                <a:cxnSpLocks noChangeShapeType="1"/>
                <a:stCxn id="40068" idx="3"/>
                <a:endCxn id="40069" idx="1"/>
              </p:cNvCxnSpPr>
              <p:nvPr/>
            </p:nvCxnSpPr>
            <p:spPr bwMode="auto">
              <a:xfrm>
                <a:off x="1299" y="3554"/>
                <a:ext cx="709" cy="1"/>
              </a:xfrm>
              <a:prstGeom prst="curvedConnector3">
                <a:avLst>
                  <a:gd name="adj1" fmla="val 50000"/>
                </a:avLst>
              </a:prstGeom>
              <a:noFill/>
              <a:ln w="19050">
                <a:solidFill>
                  <a:schemeClr val="tx1"/>
                </a:solidFill>
                <a:round/>
                <a:headEnd type="none" w="sm" len="sm"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40011" name="AutoShape 66"/>
              <p:cNvCxnSpPr>
                <a:cxnSpLocks noChangeShapeType="1"/>
                <a:stCxn id="40069" idx="3"/>
                <a:endCxn id="40070" idx="1"/>
              </p:cNvCxnSpPr>
              <p:nvPr/>
            </p:nvCxnSpPr>
            <p:spPr bwMode="auto">
              <a:xfrm>
                <a:off x="3428" y="3555"/>
                <a:ext cx="786" cy="0"/>
              </a:xfrm>
              <a:prstGeom prst="straightConnector1">
                <a:avLst/>
              </a:prstGeom>
              <a:noFill/>
              <a:ln w="19050">
                <a:solidFill>
                  <a:schemeClr val="tx1"/>
                </a:solidFill>
                <a:round/>
                <a:headEnd type="none" w="sm" len="sm"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grpSp>
            <p:nvGrpSpPr>
              <p:cNvPr id="40012" name="Group 87"/>
              <p:cNvGrpSpPr>
                <a:grpSpLocks/>
              </p:cNvGrpSpPr>
              <p:nvPr/>
            </p:nvGrpSpPr>
            <p:grpSpPr bwMode="auto">
              <a:xfrm>
                <a:off x="1215" y="3278"/>
                <a:ext cx="886" cy="115"/>
                <a:chOff x="1435" y="991"/>
                <a:chExt cx="574" cy="115"/>
              </a:xfrm>
            </p:grpSpPr>
            <p:sp>
              <p:nvSpPr>
                <p:cNvPr id="40023" name="Rectangle 88"/>
                <p:cNvSpPr>
                  <a:spLocks noChangeArrowheads="1"/>
                </p:cNvSpPr>
                <p:nvPr/>
              </p:nvSpPr>
              <p:spPr bwMode="auto">
                <a:xfrm>
                  <a:off x="1951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40024" name="Rectangle 89"/>
                <p:cNvSpPr>
                  <a:spLocks noChangeArrowheads="1"/>
                </p:cNvSpPr>
                <p:nvPr/>
              </p:nvSpPr>
              <p:spPr bwMode="auto">
                <a:xfrm>
                  <a:off x="1435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cxnSp>
              <p:nvCxnSpPr>
                <p:cNvPr id="40025" name="AutoShape 90"/>
                <p:cNvCxnSpPr>
                  <a:cxnSpLocks noChangeShapeType="1"/>
                  <a:stCxn id="40023" idx="1"/>
                  <a:endCxn id="40024" idx="3"/>
                </p:cNvCxnSpPr>
                <p:nvPr/>
              </p:nvCxnSpPr>
              <p:spPr bwMode="auto">
                <a:xfrm rot="10800000">
                  <a:off x="1493" y="1049"/>
                  <a:ext cx="458" cy="0"/>
                </a:xfrm>
                <a:prstGeom prst="straightConnector1">
                  <a:avLst/>
                </a:prstGeom>
                <a:noFill/>
                <a:ln w="19050">
                  <a:solidFill>
                    <a:schemeClr val="tx1"/>
                  </a:solidFill>
                  <a:round/>
                  <a:headEnd type="none" w="sm" len="sm"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</p:grpSp>
          <p:grpSp>
            <p:nvGrpSpPr>
              <p:cNvPr id="40013" name="Group 91"/>
              <p:cNvGrpSpPr>
                <a:grpSpLocks/>
              </p:cNvGrpSpPr>
              <p:nvPr/>
            </p:nvGrpSpPr>
            <p:grpSpPr bwMode="auto">
              <a:xfrm>
                <a:off x="3339" y="3281"/>
                <a:ext cx="987" cy="115"/>
                <a:chOff x="1435" y="991"/>
                <a:chExt cx="574" cy="115"/>
              </a:xfrm>
            </p:grpSpPr>
            <p:sp>
              <p:nvSpPr>
                <p:cNvPr id="40020" name="Rectangle 92"/>
                <p:cNvSpPr>
                  <a:spLocks noChangeArrowheads="1"/>
                </p:cNvSpPr>
                <p:nvPr/>
              </p:nvSpPr>
              <p:spPr bwMode="auto">
                <a:xfrm>
                  <a:off x="1951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sp>
              <p:nvSpPr>
                <p:cNvPr id="40021" name="Rectangle 93"/>
                <p:cNvSpPr>
                  <a:spLocks noChangeArrowheads="1"/>
                </p:cNvSpPr>
                <p:nvPr/>
              </p:nvSpPr>
              <p:spPr bwMode="auto">
                <a:xfrm>
                  <a:off x="1435" y="991"/>
                  <a:ext cx="58" cy="11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 wrap="none" anchor="ctr"/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endParaRPr lang="en-US" altLang="en-US"/>
                </a:p>
              </p:txBody>
            </p:sp>
            <p:cxnSp>
              <p:nvCxnSpPr>
                <p:cNvPr id="40022" name="AutoShape 94"/>
                <p:cNvCxnSpPr>
                  <a:cxnSpLocks noChangeShapeType="1"/>
                  <a:stCxn id="40020" idx="1"/>
                  <a:endCxn id="40021" idx="3"/>
                </p:cNvCxnSpPr>
                <p:nvPr/>
              </p:nvCxnSpPr>
              <p:spPr bwMode="auto">
                <a:xfrm rot="10800000">
                  <a:off x="1493" y="1049"/>
                  <a:ext cx="458" cy="0"/>
                </a:xfrm>
                <a:prstGeom prst="straightConnector1">
                  <a:avLst/>
                </a:prstGeom>
                <a:noFill/>
                <a:ln w="19050">
                  <a:solidFill>
                    <a:schemeClr val="tx1"/>
                  </a:solidFill>
                  <a:round/>
                  <a:headEnd type="none" w="sm" len="sm"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</p:grpSp>
          <p:sp>
            <p:nvSpPr>
              <p:cNvPr id="40014" name="Text Box 132"/>
              <p:cNvSpPr txBox="1">
                <a:spLocks noChangeArrowheads="1"/>
              </p:cNvSpPr>
              <p:nvPr/>
            </p:nvSpPr>
            <p:spPr bwMode="auto">
              <a:xfrm>
                <a:off x="1623" y="3173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down</a:t>
                </a:r>
              </a:p>
            </p:txBody>
          </p:sp>
          <p:sp>
            <p:nvSpPr>
              <p:cNvPr id="40015" name="Text Box 133"/>
              <p:cNvSpPr txBox="1">
                <a:spLocks noChangeArrowheads="1"/>
              </p:cNvSpPr>
              <p:nvPr/>
            </p:nvSpPr>
            <p:spPr bwMode="auto">
              <a:xfrm>
                <a:off x="1185" y="3431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up</a:t>
                </a:r>
              </a:p>
            </p:txBody>
          </p:sp>
          <p:sp>
            <p:nvSpPr>
              <p:cNvPr id="40016" name="Text Box 134"/>
              <p:cNvSpPr txBox="1">
                <a:spLocks noChangeArrowheads="1"/>
              </p:cNvSpPr>
              <p:nvPr/>
            </p:nvSpPr>
            <p:spPr bwMode="auto">
              <a:xfrm>
                <a:off x="3829" y="3175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down</a:t>
                </a:r>
              </a:p>
            </p:txBody>
          </p:sp>
          <p:sp>
            <p:nvSpPr>
              <p:cNvPr id="40017" name="Text Box 135"/>
              <p:cNvSpPr txBox="1">
                <a:spLocks noChangeArrowheads="1"/>
              </p:cNvSpPr>
              <p:nvPr/>
            </p:nvSpPr>
            <p:spPr bwMode="auto">
              <a:xfrm>
                <a:off x="1002" y="3856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down</a:t>
                </a:r>
              </a:p>
            </p:txBody>
          </p:sp>
          <p:sp>
            <p:nvSpPr>
              <p:cNvPr id="40018" name="Text Box 136"/>
              <p:cNvSpPr txBox="1">
                <a:spLocks noChangeArrowheads="1"/>
              </p:cNvSpPr>
              <p:nvPr/>
            </p:nvSpPr>
            <p:spPr bwMode="auto">
              <a:xfrm>
                <a:off x="4120" y="3096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up</a:t>
                </a:r>
              </a:p>
            </p:txBody>
          </p:sp>
          <p:sp>
            <p:nvSpPr>
              <p:cNvPr id="40019" name="Text Box 137"/>
              <p:cNvSpPr txBox="1">
                <a:spLocks noChangeArrowheads="1"/>
              </p:cNvSpPr>
              <p:nvPr/>
            </p:nvSpPr>
            <p:spPr bwMode="auto">
              <a:xfrm>
                <a:off x="3296" y="3446"/>
                <a:ext cx="432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up</a:t>
                </a:r>
              </a:p>
            </p:txBody>
          </p:sp>
        </p:grpSp>
      </p:grpSp>
      <p:grpSp>
        <p:nvGrpSpPr>
          <p:cNvPr id="13" name="Group 177"/>
          <p:cNvGrpSpPr>
            <a:grpSpLocks/>
          </p:cNvGrpSpPr>
          <p:nvPr/>
        </p:nvGrpSpPr>
        <p:grpSpPr bwMode="auto">
          <a:xfrm>
            <a:off x="1095375" y="2357438"/>
            <a:ext cx="6740525" cy="3206750"/>
            <a:chOff x="690" y="1329"/>
            <a:chExt cx="4246" cy="2020"/>
          </a:xfrm>
        </p:grpSpPr>
        <p:grpSp>
          <p:nvGrpSpPr>
            <p:cNvPr id="39979" name="Group 176"/>
            <p:cNvGrpSpPr>
              <a:grpSpLocks/>
            </p:cNvGrpSpPr>
            <p:nvPr/>
          </p:nvGrpSpPr>
          <p:grpSpPr bwMode="auto">
            <a:xfrm>
              <a:off x="690" y="2531"/>
              <a:ext cx="4232" cy="818"/>
              <a:chOff x="690" y="2531"/>
              <a:chExt cx="4232" cy="818"/>
            </a:xfrm>
          </p:grpSpPr>
          <p:cxnSp>
            <p:nvCxnSpPr>
              <p:cNvPr id="39993" name="AutoShape 99"/>
              <p:cNvCxnSpPr>
                <a:cxnSpLocks noChangeShapeType="1"/>
                <a:stCxn id="40065" idx="2"/>
                <a:endCxn id="40069" idx="0"/>
              </p:cNvCxnSpPr>
              <p:nvPr/>
            </p:nvCxnSpPr>
            <p:spPr bwMode="auto">
              <a:xfrm rot="16200000" flipH="1">
                <a:off x="1329" y="1960"/>
                <a:ext cx="779" cy="1999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39994" name="AutoShape 100"/>
              <p:cNvCxnSpPr>
                <a:cxnSpLocks noChangeShapeType="1"/>
                <a:stCxn id="40065" idx="2"/>
                <a:endCxn id="40070" idx="0"/>
              </p:cNvCxnSpPr>
              <p:nvPr/>
            </p:nvCxnSpPr>
            <p:spPr bwMode="auto">
              <a:xfrm rot="16200000" flipH="1">
                <a:off x="2431" y="858"/>
                <a:ext cx="779" cy="4203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39995" name="AutoShape 104"/>
              <p:cNvCxnSpPr>
                <a:cxnSpLocks noChangeShapeType="1"/>
                <a:stCxn id="40066" idx="2"/>
                <a:endCxn id="40068" idx="0"/>
              </p:cNvCxnSpPr>
              <p:nvPr/>
            </p:nvCxnSpPr>
            <p:spPr bwMode="auto">
              <a:xfrm rot="5400000">
                <a:off x="1330" y="1960"/>
                <a:ext cx="777" cy="1999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39996" name="AutoShape 106"/>
              <p:cNvCxnSpPr>
                <a:cxnSpLocks noChangeShapeType="1"/>
                <a:stCxn id="40066" idx="2"/>
                <a:endCxn id="40070" idx="0"/>
              </p:cNvCxnSpPr>
              <p:nvPr/>
            </p:nvCxnSpPr>
            <p:spPr bwMode="auto">
              <a:xfrm rot="16200000" flipH="1">
                <a:off x="3431" y="1858"/>
                <a:ext cx="778" cy="2204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39997" name="AutoShape 107"/>
              <p:cNvCxnSpPr>
                <a:cxnSpLocks noChangeShapeType="1"/>
                <a:stCxn id="40067" idx="2"/>
                <a:endCxn id="40068" idx="0"/>
              </p:cNvCxnSpPr>
              <p:nvPr/>
            </p:nvCxnSpPr>
            <p:spPr bwMode="auto">
              <a:xfrm rot="5400000">
                <a:off x="2432" y="858"/>
                <a:ext cx="777" cy="4203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39998" name="AutoShape 108"/>
              <p:cNvCxnSpPr>
                <a:cxnSpLocks noChangeShapeType="1"/>
                <a:stCxn id="40067" idx="2"/>
                <a:endCxn id="40069" idx="0"/>
              </p:cNvCxnSpPr>
              <p:nvPr/>
            </p:nvCxnSpPr>
            <p:spPr bwMode="auto">
              <a:xfrm rot="5400000">
                <a:off x="3431" y="1858"/>
                <a:ext cx="778" cy="2204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sp>
            <p:nvSpPr>
              <p:cNvPr id="39999" name="Text Box 146"/>
              <p:cNvSpPr txBox="1">
                <a:spLocks noChangeArrowheads="1"/>
              </p:cNvSpPr>
              <p:nvPr/>
            </p:nvSpPr>
            <p:spPr bwMode="auto">
              <a:xfrm>
                <a:off x="1004" y="2635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sp>
            <p:nvSpPr>
              <p:cNvPr id="40000" name="Text Box 147"/>
              <p:cNvSpPr txBox="1">
                <a:spLocks noChangeArrowheads="1"/>
              </p:cNvSpPr>
              <p:nvPr/>
            </p:nvSpPr>
            <p:spPr bwMode="auto">
              <a:xfrm>
                <a:off x="690" y="2698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sp>
            <p:nvSpPr>
              <p:cNvPr id="40001" name="Text Box 152"/>
              <p:cNvSpPr txBox="1">
                <a:spLocks noChangeArrowheads="1"/>
              </p:cNvSpPr>
              <p:nvPr/>
            </p:nvSpPr>
            <p:spPr bwMode="auto">
              <a:xfrm>
                <a:off x="2320" y="2531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sp>
            <p:nvSpPr>
              <p:cNvPr id="40002" name="Text Box 153"/>
              <p:cNvSpPr txBox="1">
                <a:spLocks noChangeArrowheads="1"/>
              </p:cNvSpPr>
              <p:nvPr/>
            </p:nvSpPr>
            <p:spPr bwMode="auto">
              <a:xfrm>
                <a:off x="2870" y="2562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sp>
            <p:nvSpPr>
              <p:cNvPr id="40003" name="Text Box 158"/>
              <p:cNvSpPr txBox="1">
                <a:spLocks noChangeArrowheads="1"/>
              </p:cNvSpPr>
              <p:nvPr/>
            </p:nvSpPr>
            <p:spPr bwMode="auto">
              <a:xfrm>
                <a:off x="4142" y="2673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sp>
            <p:nvSpPr>
              <p:cNvPr id="40004" name="Text Box 159"/>
              <p:cNvSpPr txBox="1">
                <a:spLocks noChangeArrowheads="1"/>
              </p:cNvSpPr>
              <p:nvPr/>
            </p:nvSpPr>
            <p:spPr bwMode="auto">
              <a:xfrm>
                <a:off x="4507" y="2720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</p:grpSp>
        <p:grpSp>
          <p:nvGrpSpPr>
            <p:cNvPr id="39980" name="Group 175"/>
            <p:cNvGrpSpPr>
              <a:grpSpLocks/>
            </p:cNvGrpSpPr>
            <p:nvPr/>
          </p:nvGrpSpPr>
          <p:grpSpPr bwMode="auto">
            <a:xfrm>
              <a:off x="693" y="1329"/>
              <a:ext cx="4243" cy="834"/>
              <a:chOff x="693" y="1329"/>
              <a:chExt cx="4243" cy="834"/>
            </a:xfrm>
          </p:grpSpPr>
          <p:cxnSp>
            <p:nvCxnSpPr>
              <p:cNvPr id="39981" name="AutoShape 96"/>
              <p:cNvCxnSpPr>
                <a:cxnSpLocks noChangeShapeType="1"/>
                <a:stCxn id="40062" idx="2"/>
                <a:endCxn id="40066" idx="0"/>
              </p:cNvCxnSpPr>
              <p:nvPr/>
            </p:nvCxnSpPr>
            <p:spPr bwMode="auto">
              <a:xfrm rot="16200000" flipH="1">
                <a:off x="1344" y="789"/>
                <a:ext cx="763" cy="1985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39982" name="AutoShape 97"/>
              <p:cNvCxnSpPr>
                <a:cxnSpLocks noChangeShapeType="1"/>
                <a:stCxn id="40062" idx="2"/>
                <a:endCxn id="40067" idx="0"/>
              </p:cNvCxnSpPr>
              <p:nvPr/>
            </p:nvCxnSpPr>
            <p:spPr bwMode="auto">
              <a:xfrm rot="16200000" flipH="1">
                <a:off x="2445" y="-313"/>
                <a:ext cx="763" cy="4189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39983" name="AutoShape 102"/>
              <p:cNvCxnSpPr>
                <a:cxnSpLocks noChangeShapeType="1"/>
                <a:stCxn id="40063" idx="2"/>
                <a:endCxn id="40065" idx="0"/>
              </p:cNvCxnSpPr>
              <p:nvPr/>
            </p:nvCxnSpPr>
            <p:spPr bwMode="auto">
              <a:xfrm rot="5400000">
                <a:off x="1345" y="775"/>
                <a:ext cx="761" cy="2013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39984" name="AutoShape 103"/>
              <p:cNvCxnSpPr>
                <a:cxnSpLocks noChangeShapeType="1"/>
                <a:stCxn id="40063" idx="2"/>
                <a:endCxn id="40067" idx="0"/>
              </p:cNvCxnSpPr>
              <p:nvPr/>
            </p:nvCxnSpPr>
            <p:spPr bwMode="auto">
              <a:xfrm rot="16200000" flipH="1">
                <a:off x="3446" y="687"/>
                <a:ext cx="762" cy="2190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sp>
            <p:nvSpPr>
              <p:cNvPr id="39985" name="Text Box 149"/>
              <p:cNvSpPr txBox="1">
                <a:spLocks noChangeArrowheads="1"/>
              </p:cNvSpPr>
              <p:nvPr/>
            </p:nvSpPr>
            <p:spPr bwMode="auto">
              <a:xfrm>
                <a:off x="1007" y="1462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sp>
            <p:nvSpPr>
              <p:cNvPr id="39986" name="Text Box 150"/>
              <p:cNvSpPr txBox="1">
                <a:spLocks noChangeArrowheads="1"/>
              </p:cNvSpPr>
              <p:nvPr/>
            </p:nvSpPr>
            <p:spPr bwMode="auto">
              <a:xfrm>
                <a:off x="693" y="1525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sp>
            <p:nvSpPr>
              <p:cNvPr id="39987" name="Text Box 155"/>
              <p:cNvSpPr txBox="1">
                <a:spLocks noChangeArrowheads="1"/>
              </p:cNvSpPr>
              <p:nvPr/>
            </p:nvSpPr>
            <p:spPr bwMode="auto">
              <a:xfrm>
                <a:off x="2209" y="1508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sp>
            <p:nvSpPr>
              <p:cNvPr id="39988" name="Text Box 156"/>
              <p:cNvSpPr txBox="1">
                <a:spLocks noChangeArrowheads="1"/>
              </p:cNvSpPr>
              <p:nvPr/>
            </p:nvSpPr>
            <p:spPr bwMode="auto">
              <a:xfrm>
                <a:off x="2709" y="1329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cxnSp>
            <p:nvCxnSpPr>
              <p:cNvPr id="39989" name="AutoShape 162"/>
              <p:cNvCxnSpPr>
                <a:cxnSpLocks noChangeShapeType="1"/>
                <a:stCxn id="40064" idx="2"/>
                <a:endCxn id="40066" idx="0"/>
              </p:cNvCxnSpPr>
              <p:nvPr/>
            </p:nvCxnSpPr>
            <p:spPr bwMode="auto">
              <a:xfrm rot="5400000">
                <a:off x="3446" y="673"/>
                <a:ext cx="762" cy="2218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cxnSp>
            <p:nvCxnSpPr>
              <p:cNvPr id="39990" name="AutoShape 163"/>
              <p:cNvCxnSpPr>
                <a:cxnSpLocks noChangeShapeType="1"/>
                <a:stCxn id="40064" idx="2"/>
                <a:endCxn id="40065" idx="0"/>
              </p:cNvCxnSpPr>
              <p:nvPr/>
            </p:nvCxnSpPr>
            <p:spPr bwMode="auto">
              <a:xfrm rot="5400000">
                <a:off x="2447" y="-327"/>
                <a:ext cx="761" cy="4217"/>
              </a:xfrm>
              <a:prstGeom prst="curvedConnector3">
                <a:avLst>
                  <a:gd name="adj1" fmla="val 50000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sp>
            <p:nvSpPr>
              <p:cNvPr id="39991" name="Text Box 164"/>
              <p:cNvSpPr txBox="1">
                <a:spLocks noChangeArrowheads="1"/>
              </p:cNvSpPr>
              <p:nvPr/>
            </p:nvSpPr>
            <p:spPr bwMode="auto">
              <a:xfrm>
                <a:off x="4166" y="1449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sp>
            <p:nvSpPr>
              <p:cNvPr id="39992" name="Text Box 165"/>
              <p:cNvSpPr txBox="1">
                <a:spLocks noChangeArrowheads="1"/>
              </p:cNvSpPr>
              <p:nvPr/>
            </p:nvSpPr>
            <p:spPr bwMode="auto">
              <a:xfrm>
                <a:off x="4526" y="1486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</p:grpSp>
      </p:grpSp>
      <p:grpSp>
        <p:nvGrpSpPr>
          <p:cNvPr id="16" name="Group 174"/>
          <p:cNvGrpSpPr>
            <a:grpSpLocks/>
          </p:cNvGrpSpPr>
          <p:nvPr/>
        </p:nvGrpSpPr>
        <p:grpSpPr bwMode="auto">
          <a:xfrm>
            <a:off x="673100" y="2470149"/>
            <a:ext cx="7624763" cy="3094039"/>
            <a:chOff x="424" y="1400"/>
            <a:chExt cx="4803" cy="1949"/>
          </a:xfrm>
        </p:grpSpPr>
        <p:cxnSp>
          <p:nvCxnSpPr>
            <p:cNvPr id="39967" name="AutoShape 95"/>
            <p:cNvCxnSpPr>
              <a:cxnSpLocks noChangeShapeType="1"/>
              <a:stCxn id="40062" idx="2"/>
              <a:endCxn id="40065" idx="0"/>
            </p:cNvCxnSpPr>
            <p:nvPr/>
          </p:nvCxnSpPr>
          <p:spPr bwMode="auto">
            <a:xfrm rot="5400000">
              <a:off x="345" y="1774"/>
              <a:ext cx="762" cy="14"/>
            </a:xfrm>
            <a:prstGeom prst="curvedConnector3">
              <a:avLst>
                <a:gd name="adj1" fmla="val 50000"/>
              </a:avLst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9968" name="AutoShape 98"/>
            <p:cNvCxnSpPr>
              <a:cxnSpLocks noChangeShapeType="1"/>
              <a:stCxn id="40065" idx="2"/>
              <a:endCxn id="40068" idx="0"/>
            </p:cNvCxnSpPr>
            <p:nvPr/>
          </p:nvCxnSpPr>
          <p:spPr bwMode="auto">
            <a:xfrm>
              <a:off x="719" y="2570"/>
              <a:ext cx="0" cy="778"/>
            </a:xfrm>
            <a:prstGeom prst="straightConnector1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9969" name="AutoShape 101"/>
            <p:cNvCxnSpPr>
              <a:cxnSpLocks noChangeShapeType="1"/>
              <a:stCxn id="40063" idx="2"/>
              <a:endCxn id="40066" idx="0"/>
            </p:cNvCxnSpPr>
            <p:nvPr/>
          </p:nvCxnSpPr>
          <p:spPr bwMode="auto">
            <a:xfrm rot="5400000">
              <a:off x="2344" y="1775"/>
              <a:ext cx="762" cy="14"/>
            </a:xfrm>
            <a:prstGeom prst="curvedConnector3">
              <a:avLst>
                <a:gd name="adj1" fmla="val 50000"/>
              </a:avLst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9970" name="AutoShape 105"/>
            <p:cNvCxnSpPr>
              <a:cxnSpLocks noChangeShapeType="1"/>
              <a:stCxn id="40066" idx="2"/>
              <a:endCxn id="40069" idx="0"/>
            </p:cNvCxnSpPr>
            <p:nvPr/>
          </p:nvCxnSpPr>
          <p:spPr bwMode="auto">
            <a:xfrm>
              <a:off x="2718" y="2571"/>
              <a:ext cx="0" cy="778"/>
            </a:xfrm>
            <a:prstGeom prst="straightConnector1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9971" name="AutoShape 109"/>
            <p:cNvCxnSpPr>
              <a:cxnSpLocks noChangeShapeType="1"/>
              <a:stCxn id="40067" idx="2"/>
              <a:endCxn id="40070" idx="0"/>
            </p:cNvCxnSpPr>
            <p:nvPr/>
          </p:nvCxnSpPr>
          <p:spPr bwMode="auto">
            <a:xfrm>
              <a:off x="4922" y="2571"/>
              <a:ext cx="0" cy="778"/>
            </a:xfrm>
            <a:prstGeom prst="straightConnector1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39972" name="Text Box 148"/>
            <p:cNvSpPr txBox="1">
              <a:spLocks noChangeArrowheads="1"/>
            </p:cNvSpPr>
            <p:nvPr/>
          </p:nvSpPr>
          <p:spPr bwMode="auto">
            <a:xfrm>
              <a:off x="424" y="2822"/>
              <a:ext cx="351" cy="2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rgbClr val="FF5935"/>
                  </a:solidFill>
                </a:rPr>
                <a:t>next</a:t>
              </a:r>
            </a:p>
          </p:txBody>
        </p:sp>
        <p:sp>
          <p:nvSpPr>
            <p:cNvPr id="39973" name="Text Box 151"/>
            <p:cNvSpPr txBox="1">
              <a:spLocks noChangeArrowheads="1"/>
            </p:cNvSpPr>
            <p:nvPr/>
          </p:nvSpPr>
          <p:spPr bwMode="auto">
            <a:xfrm>
              <a:off x="427" y="1649"/>
              <a:ext cx="351" cy="2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rgbClr val="FF5935"/>
                  </a:solidFill>
                </a:rPr>
                <a:t>next</a:t>
              </a:r>
            </a:p>
          </p:txBody>
        </p:sp>
        <p:sp>
          <p:nvSpPr>
            <p:cNvPr id="39974" name="Text Box 154"/>
            <p:cNvSpPr txBox="1">
              <a:spLocks noChangeArrowheads="1"/>
            </p:cNvSpPr>
            <p:nvPr/>
          </p:nvSpPr>
          <p:spPr bwMode="auto">
            <a:xfrm>
              <a:off x="2589" y="2868"/>
              <a:ext cx="351" cy="2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rgbClr val="FF5935"/>
                  </a:solidFill>
                </a:rPr>
                <a:t>next</a:t>
              </a:r>
            </a:p>
          </p:txBody>
        </p:sp>
        <p:sp>
          <p:nvSpPr>
            <p:cNvPr id="39975" name="Text Box 157"/>
            <p:cNvSpPr txBox="1">
              <a:spLocks noChangeArrowheads="1"/>
            </p:cNvSpPr>
            <p:nvPr/>
          </p:nvSpPr>
          <p:spPr bwMode="auto">
            <a:xfrm>
              <a:off x="2570" y="1692"/>
              <a:ext cx="351" cy="2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rgbClr val="FF5935"/>
                  </a:solidFill>
                </a:rPr>
                <a:t>next</a:t>
              </a:r>
            </a:p>
          </p:txBody>
        </p:sp>
        <p:sp>
          <p:nvSpPr>
            <p:cNvPr id="39976" name="Text Box 160"/>
            <p:cNvSpPr txBox="1">
              <a:spLocks noChangeArrowheads="1"/>
            </p:cNvSpPr>
            <p:nvPr/>
          </p:nvSpPr>
          <p:spPr bwMode="auto">
            <a:xfrm>
              <a:off x="4857" y="2893"/>
              <a:ext cx="351" cy="2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rgbClr val="FF5935"/>
                  </a:solidFill>
                </a:rPr>
                <a:t>next</a:t>
              </a:r>
            </a:p>
          </p:txBody>
        </p:sp>
        <p:cxnSp>
          <p:nvCxnSpPr>
            <p:cNvPr id="39977" name="AutoShape 161"/>
            <p:cNvCxnSpPr>
              <a:cxnSpLocks noChangeShapeType="1"/>
              <a:stCxn id="40064" idx="2"/>
              <a:endCxn id="40067" idx="0"/>
            </p:cNvCxnSpPr>
            <p:nvPr/>
          </p:nvCxnSpPr>
          <p:spPr bwMode="auto">
            <a:xfrm flipH="1">
              <a:off x="4922" y="1401"/>
              <a:ext cx="14" cy="762"/>
            </a:xfrm>
            <a:prstGeom prst="straightConnector1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39978" name="Text Box 166"/>
            <p:cNvSpPr txBox="1">
              <a:spLocks noChangeArrowheads="1"/>
            </p:cNvSpPr>
            <p:nvPr/>
          </p:nvSpPr>
          <p:spPr bwMode="auto">
            <a:xfrm>
              <a:off x="4876" y="1669"/>
              <a:ext cx="351" cy="2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>
                <a:spcBef>
                  <a:spcPct val="50000"/>
                </a:spcBef>
              </a:pPr>
              <a:r>
                <a:rPr lang="en-US" altLang="en-US" sz="1600" dirty="0">
                  <a:solidFill>
                    <a:srgbClr val="FF5935"/>
                  </a:solidFill>
                </a:rPr>
                <a:t>next</a:t>
              </a:r>
            </a:p>
          </p:txBody>
        </p:sp>
      </p:grpSp>
      <p:grpSp>
        <p:nvGrpSpPr>
          <p:cNvPr id="17" name="Group 180"/>
          <p:cNvGrpSpPr>
            <a:grpSpLocks/>
          </p:cNvGrpSpPr>
          <p:nvPr/>
        </p:nvGrpSpPr>
        <p:grpSpPr bwMode="auto">
          <a:xfrm>
            <a:off x="1139826" y="1778000"/>
            <a:ext cx="7396163" cy="4772025"/>
            <a:chOff x="718" y="964"/>
            <a:chExt cx="4659" cy="3006"/>
          </a:xfrm>
        </p:grpSpPr>
        <p:cxnSp>
          <p:nvCxnSpPr>
            <p:cNvPr id="39947" name="AutoShape 114"/>
            <p:cNvCxnSpPr>
              <a:cxnSpLocks noChangeShapeType="1"/>
              <a:stCxn id="40069" idx="2"/>
            </p:cNvCxnSpPr>
            <p:nvPr/>
          </p:nvCxnSpPr>
          <p:spPr bwMode="auto">
            <a:xfrm rot="5400000" flipH="1" flipV="1">
              <a:off x="1299" y="2425"/>
              <a:ext cx="2863" cy="25"/>
            </a:xfrm>
            <a:prstGeom prst="curvedConnector5">
              <a:avLst>
                <a:gd name="adj1" fmla="val -4995"/>
                <a:gd name="adj2" fmla="val -3800000"/>
                <a:gd name="adj3" fmla="val 65106"/>
              </a:avLst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39948" name="AutoShape 115"/>
            <p:cNvCxnSpPr>
              <a:cxnSpLocks noChangeShapeType="1"/>
              <a:stCxn id="40069" idx="2"/>
              <a:endCxn id="40062" idx="0"/>
            </p:cNvCxnSpPr>
            <p:nvPr/>
          </p:nvCxnSpPr>
          <p:spPr bwMode="auto">
            <a:xfrm rot="5400000" flipH="1">
              <a:off x="327" y="1370"/>
              <a:ext cx="2797" cy="1985"/>
            </a:xfrm>
            <a:prstGeom prst="curvedConnector5">
              <a:avLst>
                <a:gd name="adj1" fmla="val -5148"/>
                <a:gd name="adj2" fmla="val 53261"/>
                <a:gd name="adj3" fmla="val 105148"/>
              </a:avLst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triangl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grpSp>
          <p:nvGrpSpPr>
            <p:cNvPr id="39949" name="Group 179"/>
            <p:cNvGrpSpPr>
              <a:grpSpLocks/>
            </p:cNvGrpSpPr>
            <p:nvPr/>
          </p:nvGrpSpPr>
          <p:grpSpPr bwMode="auto">
            <a:xfrm>
              <a:off x="718" y="964"/>
              <a:ext cx="4659" cy="3006"/>
              <a:chOff x="718" y="964"/>
              <a:chExt cx="4659" cy="3006"/>
            </a:xfrm>
          </p:grpSpPr>
          <p:cxnSp>
            <p:nvCxnSpPr>
              <p:cNvPr id="39950" name="AutoShape 118"/>
              <p:cNvCxnSpPr>
                <a:cxnSpLocks noChangeShapeType="1"/>
                <a:stCxn id="40068" idx="2"/>
                <a:endCxn id="40064" idx="0"/>
              </p:cNvCxnSpPr>
              <p:nvPr/>
            </p:nvCxnSpPr>
            <p:spPr bwMode="auto">
              <a:xfrm rot="5400000" flipH="1" flipV="1">
                <a:off x="1429" y="254"/>
                <a:ext cx="2795" cy="4217"/>
              </a:xfrm>
              <a:prstGeom prst="curvedConnector5">
                <a:avLst>
                  <a:gd name="adj1" fmla="val -5152"/>
                  <a:gd name="adj2" fmla="val 48494"/>
                  <a:gd name="adj3" fmla="val 105152"/>
                </a:avLst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triangl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sp>
            <p:nvSpPr>
              <p:cNvPr id="39951" name="Text Box 145"/>
              <p:cNvSpPr txBox="1">
                <a:spLocks noChangeArrowheads="1"/>
              </p:cNvSpPr>
              <p:nvPr/>
            </p:nvSpPr>
            <p:spPr bwMode="auto">
              <a:xfrm>
                <a:off x="1516" y="3691"/>
                <a:ext cx="351" cy="21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>
                    <a:solidFill>
                      <a:srgbClr val="000000"/>
                    </a:solidFill>
                    <a:miter lim="800000"/>
                    <a:headEnd type="none" w="sm" len="sm"/>
                    <a:tailEnd type="none" w="sm" len="sm"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r">
                  <a:spcBef>
                    <a:spcPct val="50000"/>
                  </a:spcBef>
                </a:pPr>
                <a:r>
                  <a:rPr lang="en-US" altLang="en-US" sz="1600" dirty="0">
                    <a:solidFill>
                      <a:srgbClr val="FF5935"/>
                    </a:solidFill>
                  </a:rPr>
                  <a:t>next</a:t>
                </a:r>
              </a:p>
            </p:txBody>
          </p:sp>
          <p:grpSp>
            <p:nvGrpSpPr>
              <p:cNvPr id="39952" name="Group 178"/>
              <p:cNvGrpSpPr>
                <a:grpSpLocks/>
              </p:cNvGrpSpPr>
              <p:nvPr/>
            </p:nvGrpSpPr>
            <p:grpSpPr bwMode="auto">
              <a:xfrm>
                <a:off x="718" y="964"/>
                <a:ext cx="4659" cy="3006"/>
                <a:chOff x="718" y="964"/>
                <a:chExt cx="4659" cy="3006"/>
              </a:xfrm>
            </p:grpSpPr>
            <p:cxnSp>
              <p:nvCxnSpPr>
                <p:cNvPr id="39953" name="AutoShape 110"/>
                <p:cNvCxnSpPr>
                  <a:cxnSpLocks noChangeShapeType="1"/>
                  <a:stCxn id="40070" idx="2"/>
                  <a:endCxn id="40064" idx="0"/>
                </p:cNvCxnSpPr>
                <p:nvPr/>
              </p:nvCxnSpPr>
              <p:spPr bwMode="auto">
                <a:xfrm rot="5400000" flipH="1" flipV="1">
                  <a:off x="3530" y="2356"/>
                  <a:ext cx="2796" cy="14"/>
                </a:xfrm>
                <a:prstGeom prst="curvedConnector5">
                  <a:avLst>
                    <a:gd name="adj1" fmla="val -5150"/>
                    <a:gd name="adj2" fmla="val 6182142"/>
                    <a:gd name="adj3" fmla="val 105150"/>
                  </a:avLst>
                </a:prstGeom>
                <a:noFill/>
                <a:ln w="12700">
                  <a:solidFill>
                    <a:schemeClr val="tx1"/>
                  </a:solidFill>
                  <a:round/>
                  <a:headEnd type="none" w="sm" len="sm"/>
                  <a:tailEnd type="triangle" w="sm" len="sm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39954" name="AutoShape 111"/>
                <p:cNvCxnSpPr>
                  <a:cxnSpLocks noChangeShapeType="1"/>
                  <a:stCxn id="40070" idx="2"/>
                  <a:endCxn id="40063" idx="0"/>
                </p:cNvCxnSpPr>
                <p:nvPr/>
              </p:nvCxnSpPr>
              <p:spPr bwMode="auto">
                <a:xfrm rot="5400000" flipH="1">
                  <a:off x="2429" y="1268"/>
                  <a:ext cx="2796" cy="2190"/>
                </a:xfrm>
                <a:prstGeom prst="curvedConnector5">
                  <a:avLst>
                    <a:gd name="adj1" fmla="val -5150"/>
                    <a:gd name="adj2" fmla="val 49943"/>
                    <a:gd name="adj3" fmla="val 105150"/>
                  </a:avLst>
                </a:prstGeom>
                <a:noFill/>
                <a:ln w="12700">
                  <a:solidFill>
                    <a:schemeClr val="tx1"/>
                  </a:solidFill>
                  <a:round/>
                  <a:headEnd type="none" w="sm" len="sm"/>
                  <a:tailEnd type="triangle" w="sm" len="sm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39955" name="AutoShape 112"/>
                <p:cNvCxnSpPr>
                  <a:cxnSpLocks noChangeShapeType="1"/>
                  <a:stCxn id="40070" idx="2"/>
                  <a:endCxn id="40062" idx="0"/>
                </p:cNvCxnSpPr>
                <p:nvPr/>
              </p:nvCxnSpPr>
              <p:spPr bwMode="auto">
                <a:xfrm rot="5400000" flipH="1">
                  <a:off x="1428" y="268"/>
                  <a:ext cx="2797" cy="4189"/>
                </a:xfrm>
                <a:prstGeom prst="curvedConnector5">
                  <a:avLst>
                    <a:gd name="adj1" fmla="val -5148"/>
                    <a:gd name="adj2" fmla="val 51516"/>
                    <a:gd name="adj3" fmla="val 105148"/>
                  </a:avLst>
                </a:prstGeom>
                <a:noFill/>
                <a:ln w="12700">
                  <a:solidFill>
                    <a:schemeClr val="tx1"/>
                  </a:solidFill>
                  <a:round/>
                  <a:headEnd type="none" w="sm" len="sm"/>
                  <a:tailEnd type="triangle" w="sm" len="sm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39956" name="AutoShape 113"/>
                <p:cNvCxnSpPr>
                  <a:cxnSpLocks noChangeShapeType="1"/>
                  <a:stCxn id="40069" idx="2"/>
                  <a:endCxn id="40064" idx="0"/>
                </p:cNvCxnSpPr>
                <p:nvPr/>
              </p:nvCxnSpPr>
              <p:spPr bwMode="auto">
                <a:xfrm rot="5400000" flipH="1" flipV="1">
                  <a:off x="2429" y="1254"/>
                  <a:ext cx="2796" cy="2218"/>
                </a:xfrm>
                <a:prstGeom prst="curvedConnector5">
                  <a:avLst>
                    <a:gd name="adj1" fmla="val -5150"/>
                    <a:gd name="adj2" fmla="val 50056"/>
                    <a:gd name="adj3" fmla="val 105150"/>
                  </a:avLst>
                </a:prstGeom>
                <a:noFill/>
                <a:ln w="12700">
                  <a:solidFill>
                    <a:schemeClr val="tx1"/>
                  </a:solidFill>
                  <a:round/>
                  <a:headEnd type="none" w="sm" len="sm"/>
                  <a:tailEnd type="triangle" w="sm" len="sm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39957" name="AutoShape 116"/>
                <p:cNvCxnSpPr>
                  <a:cxnSpLocks noChangeShapeType="1"/>
                  <a:stCxn id="40068" idx="2"/>
                  <a:endCxn id="40062" idx="0"/>
                </p:cNvCxnSpPr>
                <p:nvPr/>
              </p:nvCxnSpPr>
              <p:spPr bwMode="auto">
                <a:xfrm rot="5400000" flipH="1" flipV="1">
                  <a:off x="-673" y="2355"/>
                  <a:ext cx="2796" cy="14"/>
                </a:xfrm>
                <a:prstGeom prst="curvedConnector5">
                  <a:avLst>
                    <a:gd name="adj1" fmla="val -5150"/>
                    <a:gd name="adj2" fmla="val 5275001"/>
                    <a:gd name="adj3" fmla="val 105150"/>
                  </a:avLst>
                </a:prstGeom>
                <a:noFill/>
                <a:ln w="12700">
                  <a:solidFill>
                    <a:schemeClr val="tx1"/>
                  </a:solidFill>
                  <a:round/>
                  <a:headEnd type="none" w="sm" len="sm"/>
                  <a:tailEnd type="triangle" w="sm" len="sm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cxnSp>
              <p:nvCxnSpPr>
                <p:cNvPr id="39958" name="AutoShape 117"/>
                <p:cNvCxnSpPr>
                  <a:cxnSpLocks noChangeShapeType="1"/>
                  <a:stCxn id="40068" idx="2"/>
                  <a:endCxn id="40063" idx="0"/>
                </p:cNvCxnSpPr>
                <p:nvPr/>
              </p:nvCxnSpPr>
              <p:spPr bwMode="auto">
                <a:xfrm rot="5400000" flipH="1" flipV="1">
                  <a:off x="328" y="1356"/>
                  <a:ext cx="2795" cy="2013"/>
                </a:xfrm>
                <a:prstGeom prst="curvedConnector5">
                  <a:avLst>
                    <a:gd name="adj1" fmla="val -5152"/>
                    <a:gd name="adj2" fmla="val 46784"/>
                    <a:gd name="adj3" fmla="val 105152"/>
                  </a:avLst>
                </a:prstGeom>
                <a:noFill/>
                <a:ln w="12700">
                  <a:solidFill>
                    <a:schemeClr val="tx1"/>
                  </a:solidFill>
                  <a:round/>
                  <a:headEnd type="none" w="sm" len="sm"/>
                  <a:tailEnd type="triangle" w="sm" len="sm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</p:cxnSp>
            <p:sp>
              <p:nvSpPr>
                <p:cNvPr id="39959" name="Text Box 144"/>
                <p:cNvSpPr txBox="1">
                  <a:spLocks noChangeArrowheads="1"/>
                </p:cNvSpPr>
                <p:nvPr/>
              </p:nvSpPr>
              <p:spPr bwMode="auto">
                <a:xfrm>
                  <a:off x="1291" y="3590"/>
                  <a:ext cx="35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>
                    <a:spcBef>
                      <a:spcPct val="50000"/>
                    </a:spcBef>
                  </a:pPr>
                  <a:r>
                    <a:rPr lang="en-US" altLang="en-US" sz="1600" dirty="0">
                      <a:solidFill>
                        <a:srgbClr val="FF5935"/>
                      </a:solidFill>
                    </a:rPr>
                    <a:t>next</a:t>
                  </a:r>
                </a:p>
              </p:txBody>
            </p:sp>
            <p:sp>
              <p:nvSpPr>
                <p:cNvPr id="39960" name="Text Box 167"/>
                <p:cNvSpPr txBox="1">
                  <a:spLocks noChangeArrowheads="1"/>
                </p:cNvSpPr>
                <p:nvPr/>
              </p:nvSpPr>
              <p:spPr bwMode="auto">
                <a:xfrm>
                  <a:off x="2083" y="3662"/>
                  <a:ext cx="35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>
                    <a:spcBef>
                      <a:spcPct val="50000"/>
                    </a:spcBef>
                  </a:pPr>
                  <a:r>
                    <a:rPr lang="en-US" altLang="en-US" sz="1600" dirty="0">
                      <a:solidFill>
                        <a:srgbClr val="FF5935"/>
                      </a:solidFill>
                    </a:rPr>
                    <a:t>next</a:t>
                  </a:r>
                </a:p>
              </p:txBody>
            </p:sp>
            <p:sp>
              <p:nvSpPr>
                <p:cNvPr id="39961" name="Text Box 168"/>
                <p:cNvSpPr txBox="1">
                  <a:spLocks noChangeArrowheads="1"/>
                </p:cNvSpPr>
                <p:nvPr/>
              </p:nvSpPr>
              <p:spPr bwMode="auto">
                <a:xfrm>
                  <a:off x="2391" y="3758"/>
                  <a:ext cx="35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>
                    <a:spcBef>
                      <a:spcPct val="50000"/>
                    </a:spcBef>
                  </a:pPr>
                  <a:r>
                    <a:rPr lang="en-US" altLang="en-US" sz="1600" dirty="0">
                      <a:solidFill>
                        <a:srgbClr val="FF5935"/>
                      </a:solidFill>
                    </a:rPr>
                    <a:t>next</a:t>
                  </a:r>
                </a:p>
              </p:txBody>
            </p:sp>
            <p:sp>
              <p:nvSpPr>
                <p:cNvPr id="39962" name="Text Box 169"/>
                <p:cNvSpPr txBox="1">
                  <a:spLocks noChangeArrowheads="1"/>
                </p:cNvSpPr>
                <p:nvPr/>
              </p:nvSpPr>
              <p:spPr bwMode="auto">
                <a:xfrm>
                  <a:off x="2861" y="3686"/>
                  <a:ext cx="35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>
                    <a:spcBef>
                      <a:spcPct val="50000"/>
                    </a:spcBef>
                  </a:pPr>
                  <a:r>
                    <a:rPr lang="en-US" altLang="en-US" sz="1600" dirty="0">
                      <a:solidFill>
                        <a:srgbClr val="FF5935"/>
                      </a:solidFill>
                    </a:rPr>
                    <a:t>next</a:t>
                  </a:r>
                </a:p>
              </p:txBody>
            </p:sp>
            <p:sp>
              <p:nvSpPr>
                <p:cNvPr id="39963" name="Text Box 170"/>
                <p:cNvSpPr txBox="1">
                  <a:spLocks noChangeArrowheads="1"/>
                </p:cNvSpPr>
                <p:nvPr/>
              </p:nvSpPr>
              <p:spPr bwMode="auto">
                <a:xfrm>
                  <a:off x="1008" y="3643"/>
                  <a:ext cx="35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>
                    <a:spcBef>
                      <a:spcPct val="50000"/>
                    </a:spcBef>
                  </a:pPr>
                  <a:r>
                    <a:rPr lang="en-US" altLang="en-US" sz="1600" dirty="0">
                      <a:solidFill>
                        <a:srgbClr val="FF5935"/>
                      </a:solidFill>
                    </a:rPr>
                    <a:t>next</a:t>
                  </a:r>
                </a:p>
              </p:txBody>
            </p:sp>
            <p:sp>
              <p:nvSpPr>
                <p:cNvPr id="39964" name="Text Box 171"/>
                <p:cNvSpPr txBox="1">
                  <a:spLocks noChangeArrowheads="1"/>
                </p:cNvSpPr>
                <p:nvPr/>
              </p:nvSpPr>
              <p:spPr bwMode="auto">
                <a:xfrm>
                  <a:off x="3830" y="3730"/>
                  <a:ext cx="35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>
                    <a:spcBef>
                      <a:spcPct val="50000"/>
                    </a:spcBef>
                  </a:pPr>
                  <a:r>
                    <a:rPr lang="en-US" altLang="en-US" sz="1600" dirty="0">
                      <a:solidFill>
                        <a:srgbClr val="FF5935"/>
                      </a:solidFill>
                    </a:rPr>
                    <a:t>next</a:t>
                  </a:r>
                </a:p>
              </p:txBody>
            </p:sp>
            <p:sp>
              <p:nvSpPr>
                <p:cNvPr id="39965" name="Text Box 172"/>
                <p:cNvSpPr txBox="1">
                  <a:spLocks noChangeArrowheads="1"/>
                </p:cNvSpPr>
                <p:nvPr/>
              </p:nvSpPr>
              <p:spPr bwMode="auto">
                <a:xfrm>
                  <a:off x="4108" y="3648"/>
                  <a:ext cx="35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>
                    <a:spcBef>
                      <a:spcPct val="50000"/>
                    </a:spcBef>
                  </a:pPr>
                  <a:r>
                    <a:rPr lang="en-US" altLang="en-US" sz="1600" dirty="0">
                      <a:solidFill>
                        <a:srgbClr val="FF5935"/>
                      </a:solidFill>
                    </a:rPr>
                    <a:t>next</a:t>
                  </a:r>
                </a:p>
              </p:txBody>
            </p:sp>
            <p:sp>
              <p:nvSpPr>
                <p:cNvPr id="39966" name="Text Box 173"/>
                <p:cNvSpPr txBox="1">
                  <a:spLocks noChangeArrowheads="1"/>
                </p:cNvSpPr>
                <p:nvPr/>
              </p:nvSpPr>
              <p:spPr bwMode="auto">
                <a:xfrm>
                  <a:off x="5026" y="3672"/>
                  <a:ext cx="351" cy="2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>
                      <a:solidFill>
                        <a:srgbClr val="000000"/>
                      </a:solidFill>
                      <a:miter lim="800000"/>
                      <a:headEnd type="none" w="sm" len="sm"/>
                      <a:tailEnd type="none" w="sm" len="sm"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1pPr>
                  <a:lvl2pPr marL="742950" indent="-28575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2pPr>
                  <a:lvl3pPr marL="11430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3pPr>
                  <a:lvl4pPr marL="16002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4pPr>
                  <a:lvl5pPr marL="2057400" indent="-228600"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sz="2000" b="1">
                      <a:solidFill>
                        <a:srgbClr val="FAFD00"/>
                      </a:solidFill>
                      <a:latin typeface="Times New Roman" pitchFamily="18" charset="0"/>
                    </a:defRPr>
                  </a:lvl9pPr>
                </a:lstStyle>
                <a:p>
                  <a:pPr algn="ctr">
                    <a:spcBef>
                      <a:spcPct val="50000"/>
                    </a:spcBef>
                  </a:pPr>
                  <a:r>
                    <a:rPr lang="en-US" altLang="en-US" sz="1600" dirty="0">
                      <a:solidFill>
                        <a:srgbClr val="FF5935"/>
                      </a:solidFill>
                    </a:rPr>
                    <a:t>next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908572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NonDeterminism in the State Variable Model</a:t>
            </a:r>
          </a:p>
        </p:txBody>
      </p:sp>
      <p:sp>
        <p:nvSpPr>
          <p:cNvPr id="40965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382000" cy="4530725"/>
          </a:xfrm>
        </p:spPr>
        <p:txBody>
          <a:bodyPr/>
          <a:lstStyle/>
          <a:p>
            <a:r>
              <a:rPr lang="en-US" altLang="en-US" sz="2400" dirty="0" smtClean="0"/>
              <a:t>Each state has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three outgoing transitions </a:t>
            </a:r>
            <a:r>
              <a:rPr lang="en-US" altLang="en-US" sz="2400" dirty="0" smtClean="0"/>
              <a:t>on </a:t>
            </a:r>
            <a:r>
              <a:rPr lang="en-US" altLang="en-US" sz="2400" i="1" dirty="0" smtClean="0">
                <a:solidFill>
                  <a:schemeClr val="tx2"/>
                </a:solidFill>
                <a:latin typeface="Helvetica" charset="0"/>
              </a:rPr>
              <a:t>next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/>
              <a:t>This is a form of </a:t>
            </a:r>
            <a:r>
              <a:rPr lang="en-US" altLang="en-US" sz="2400" i="1" dirty="0">
                <a:solidFill>
                  <a:srgbClr val="FF5935"/>
                </a:solidFill>
              </a:rPr>
              <a:t>non-determinism</a:t>
            </a:r>
            <a:r>
              <a:rPr lang="en-US" altLang="en-US" sz="2400" dirty="0" smtClean="0"/>
              <a:t>, but it is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not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reflected in the implementation</a:t>
            </a:r>
            <a:endParaRPr lang="en-US" altLang="en-US" sz="2400" u="sng" dirty="0" smtClean="0"/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/>
              <a:t>Which transition is taken depends on the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current state</a:t>
            </a:r>
            <a:r>
              <a:rPr lang="en-US" altLang="en-US" sz="2400" dirty="0" smtClean="0"/>
              <a:t> of the other watch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/>
              <a:t>The 81-state model would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not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have this non-determinism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/>
              <a:t>This situation can also be handled by a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hierarchy of </a:t>
            </a:r>
            <a:r>
              <a:rPr lang="en-US" altLang="en-US" sz="2400" u="sng" dirty="0" smtClean="0">
                <a:solidFill>
                  <a:srgbClr val="FF5935"/>
                </a:solidFill>
              </a:rPr>
              <a:t>FSMs</a:t>
            </a:r>
            <a:r>
              <a:rPr lang="en-US" altLang="en-US" sz="2400" dirty="0" smtClean="0"/>
              <a:t>, where each watch is in a separate FSM and they are organized together</a:t>
            </a:r>
          </a:p>
        </p:txBody>
      </p:sp>
    </p:spTree>
    <p:extLst>
      <p:ext uri="{BB962C8B-B14F-4D97-AF65-F5344CB8AC3E}">
        <p14:creationId xmlns:p14="http://schemas.microsoft.com/office/powerpoint/2010/main" val="2416364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200" dirty="0" smtClean="0"/>
              <a:t>4. Using Implicit or Explicit Specifications</a:t>
            </a:r>
          </a:p>
        </p:txBody>
      </p:sp>
      <p:sp>
        <p:nvSpPr>
          <p:cNvPr id="41989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001000" cy="4530725"/>
          </a:xfrm>
        </p:spPr>
        <p:txBody>
          <a:bodyPr/>
          <a:lstStyle/>
          <a:p>
            <a:r>
              <a:rPr lang="en-US" altLang="en-US" sz="2400" dirty="0" smtClean="0"/>
              <a:t>Relies on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explicit requirements </a:t>
            </a:r>
            <a:r>
              <a:rPr lang="en-US" altLang="en-US" sz="2400" dirty="0" smtClean="0"/>
              <a:t>or formal specifications that describe software behavior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/>
              <a:t>These could be derived </a:t>
            </a:r>
            <a:r>
              <a:rPr lang="en-US" altLang="en-US" sz="2400" dirty="0" smtClean="0">
                <a:solidFill>
                  <a:schemeClr val="tx2"/>
                </a:solidFill>
              </a:rPr>
              <a:t>by the tester</a:t>
            </a:r>
          </a:p>
          <a:p>
            <a:pPr lvl="2"/>
            <a:endParaRPr lang="en-US" altLang="en-US" sz="1900" dirty="0" smtClean="0"/>
          </a:p>
          <a:p>
            <a:r>
              <a:rPr lang="en-US" altLang="en-US" sz="2400" dirty="0" smtClean="0"/>
              <a:t>These FSMs will sometimes </a:t>
            </a:r>
            <a:r>
              <a:rPr lang="en-US" altLang="en-US" sz="2400" dirty="0" smtClean="0">
                <a:solidFill>
                  <a:schemeClr val="tx2"/>
                </a:solidFill>
              </a:rPr>
              <a:t>look</a:t>
            </a:r>
            <a:r>
              <a:rPr lang="en-US" altLang="en-US" sz="2400" dirty="0" smtClean="0"/>
              <a:t> much like the implementation-based FSM, and sometimes much like the state-variable model</a:t>
            </a:r>
          </a:p>
          <a:p>
            <a:pPr lvl="1"/>
            <a:r>
              <a:rPr lang="en-US" altLang="en-US" sz="2400" dirty="0" smtClean="0"/>
              <a:t>For watch, the specification-based FSM looks just like the state-variable FSM, so is not shown</a:t>
            </a:r>
          </a:p>
          <a:p>
            <a:pPr lvl="3"/>
            <a:endParaRPr lang="en-US" altLang="en-US" sz="1800" dirty="0" smtClean="0"/>
          </a:p>
          <a:p>
            <a:r>
              <a:rPr lang="en-US" altLang="en-US" sz="2400" dirty="0" smtClean="0"/>
              <a:t>The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disadvantage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of FSM testing is that some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implementation decisions are not modeled </a:t>
            </a:r>
            <a:r>
              <a:rPr lang="en-US" altLang="en-US" sz="2400" dirty="0" smtClean="0"/>
              <a:t>in the FSM</a:t>
            </a:r>
          </a:p>
        </p:txBody>
      </p:sp>
    </p:spTree>
    <p:extLst>
      <p:ext uri="{BB962C8B-B14F-4D97-AF65-F5344CB8AC3E}">
        <p14:creationId xmlns:p14="http://schemas.microsoft.com/office/powerpoint/2010/main" val="17144732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Sequencing Constraints</a:t>
            </a:r>
          </a:p>
        </p:txBody>
      </p:sp>
      <p:sp>
        <p:nvSpPr>
          <p:cNvPr id="1536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z="2200" b="0" u="sng" dirty="0" smtClean="0">
                <a:solidFill>
                  <a:srgbClr val="FF5935"/>
                </a:solidFill>
                <a:ea typeface="SimSun"/>
                <a:cs typeface="SimSun"/>
              </a:rPr>
              <a:t>Sequencing constraints</a:t>
            </a:r>
            <a:r>
              <a:rPr lang="en-US" altLang="zh-CN" sz="2200" b="0" dirty="0" smtClean="0">
                <a:solidFill>
                  <a:srgbClr val="FF5935"/>
                </a:solidFill>
                <a:ea typeface="SimSun"/>
                <a:cs typeface="SimSun"/>
              </a:rPr>
              <a:t> </a:t>
            </a:r>
            <a:r>
              <a:rPr lang="en-US" altLang="zh-CN" sz="2200" b="0" dirty="0" smtClean="0">
                <a:ea typeface="SimSun"/>
                <a:cs typeface="SimSun"/>
              </a:rPr>
              <a:t>are </a:t>
            </a:r>
            <a:r>
              <a:rPr lang="en-US" altLang="zh-CN" sz="2200" b="0" i="1" dirty="0" smtClean="0">
                <a:solidFill>
                  <a:srgbClr val="FF5935"/>
                </a:solidFill>
                <a:ea typeface="SimSun"/>
                <a:cs typeface="SimSun"/>
              </a:rPr>
              <a:t>rules</a:t>
            </a:r>
            <a:r>
              <a:rPr lang="en-US" altLang="zh-CN" sz="2200" b="0" dirty="0" smtClean="0">
                <a:solidFill>
                  <a:srgbClr val="FF5935"/>
                </a:solidFill>
                <a:ea typeface="SimSun"/>
                <a:cs typeface="SimSun"/>
              </a:rPr>
              <a:t> </a:t>
            </a:r>
            <a:r>
              <a:rPr lang="en-US" altLang="zh-CN" sz="2200" b="0" dirty="0" smtClean="0">
                <a:ea typeface="SimSun"/>
                <a:cs typeface="SimSun"/>
              </a:rPr>
              <a:t>that impose constraints on the order in which methods may be called</a:t>
            </a:r>
          </a:p>
          <a:p>
            <a:r>
              <a:rPr lang="en-US" altLang="zh-CN" sz="2200" b="0" dirty="0" smtClean="0">
                <a:ea typeface="SimSun"/>
                <a:cs typeface="SimSun"/>
              </a:rPr>
              <a:t>They can be encoded as a preconditions or other specifications</a:t>
            </a:r>
          </a:p>
          <a:p>
            <a:r>
              <a:rPr lang="en-US" altLang="zh-CN" sz="2200" b="0" dirty="0" smtClean="0">
                <a:ea typeface="SimSun"/>
                <a:cs typeface="SimSun"/>
              </a:rPr>
              <a:t>As </a:t>
            </a:r>
            <a:r>
              <a:rPr lang="en-US" altLang="zh-CN" sz="2200" dirty="0" smtClean="0">
                <a:ea typeface="SimSun"/>
                <a:cs typeface="SimSun"/>
              </a:rPr>
              <a:t>discussed earlier, </a:t>
            </a:r>
            <a:r>
              <a:rPr lang="en-US" altLang="zh-CN" sz="2200" b="0" dirty="0" smtClean="0">
                <a:ea typeface="SimSun"/>
                <a:cs typeface="SimSun"/>
              </a:rPr>
              <a:t>classes often have methods that do not call each other</a:t>
            </a:r>
            <a:endParaRPr lang="en-US" altLang="en-US" sz="2200" b="0" dirty="0" smtClean="0"/>
          </a:p>
        </p:txBody>
      </p:sp>
      <p:grpSp>
        <p:nvGrpSpPr>
          <p:cNvPr id="2" name="Group 20"/>
          <p:cNvGrpSpPr>
            <a:grpSpLocks/>
          </p:cNvGrpSpPr>
          <p:nvPr/>
        </p:nvGrpSpPr>
        <p:grpSpPr bwMode="auto">
          <a:xfrm>
            <a:off x="719138" y="3886200"/>
            <a:ext cx="8348663" cy="1822450"/>
            <a:chOff x="304" y="1964"/>
            <a:chExt cx="5259" cy="1148"/>
          </a:xfrm>
        </p:grpSpPr>
        <p:sp>
          <p:nvSpPr>
            <p:cNvPr id="15369" name="Text Box 4"/>
            <p:cNvSpPr txBox="1">
              <a:spLocks noChangeArrowheads="1"/>
            </p:cNvSpPr>
            <p:nvPr/>
          </p:nvSpPr>
          <p:spPr bwMode="auto">
            <a:xfrm>
              <a:off x="304" y="1964"/>
              <a:ext cx="2715" cy="834"/>
            </a:xfrm>
            <a:prstGeom prst="rect">
              <a:avLst/>
            </a:prstGeom>
            <a:solidFill>
              <a:schemeClr val="accent5">
                <a:lumMod val="90000"/>
              </a:schemeClr>
            </a:solidFill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u="sng" dirty="0">
                  <a:solidFill>
                    <a:schemeClr val="accent5">
                      <a:lumMod val="25000"/>
                    </a:schemeClr>
                  </a:solidFill>
                  <a:latin typeface="Helvetica" charset="0"/>
                </a:rPr>
                <a:t>Class stack</a:t>
              </a:r>
            </a:p>
            <a:p>
              <a:r>
                <a:rPr lang="en-US" altLang="en-US" dirty="0">
                  <a:solidFill>
                    <a:schemeClr val="accent5">
                      <a:lumMod val="25000"/>
                    </a:schemeClr>
                  </a:solidFill>
                  <a:latin typeface="Helvetica" charset="0"/>
                </a:rPr>
                <a:t>public void push (Object o)</a:t>
              </a:r>
            </a:p>
            <a:p>
              <a:r>
                <a:rPr lang="en-US" altLang="en-US" dirty="0">
                  <a:solidFill>
                    <a:schemeClr val="accent5">
                      <a:lumMod val="25000"/>
                    </a:schemeClr>
                  </a:solidFill>
                  <a:latin typeface="Helvetica" charset="0"/>
                </a:rPr>
                <a:t>public Object pop ( )</a:t>
              </a:r>
            </a:p>
            <a:p>
              <a:r>
                <a:rPr lang="en-US" altLang="en-US" dirty="0">
                  <a:solidFill>
                    <a:schemeClr val="accent5">
                      <a:lumMod val="25000"/>
                    </a:schemeClr>
                  </a:solidFill>
                  <a:latin typeface="Helvetica" charset="0"/>
                </a:rPr>
                <a:t>public </a:t>
              </a:r>
              <a:r>
                <a:rPr lang="en-US" altLang="en-US" dirty="0" err="1">
                  <a:solidFill>
                    <a:schemeClr val="accent5">
                      <a:lumMod val="25000"/>
                    </a:schemeClr>
                  </a:solidFill>
                  <a:latin typeface="Helvetica" charset="0"/>
                </a:rPr>
                <a:t>boolean</a:t>
              </a:r>
              <a:r>
                <a:rPr lang="en-US" altLang="en-US" dirty="0">
                  <a:solidFill>
                    <a:schemeClr val="accent5">
                      <a:lumMod val="25000"/>
                    </a:schemeClr>
                  </a:solidFill>
                  <a:latin typeface="Helvetica" charset="0"/>
                </a:rPr>
                <a:t> </a:t>
              </a:r>
              <a:r>
                <a:rPr lang="en-US" altLang="en-US" dirty="0" err="1">
                  <a:solidFill>
                    <a:schemeClr val="accent5">
                      <a:lumMod val="25000"/>
                    </a:schemeClr>
                  </a:solidFill>
                  <a:latin typeface="Helvetica" charset="0"/>
                </a:rPr>
                <a:t>isEmpty</a:t>
              </a:r>
              <a:r>
                <a:rPr lang="en-US" altLang="en-US" dirty="0">
                  <a:solidFill>
                    <a:schemeClr val="accent5">
                      <a:lumMod val="25000"/>
                    </a:schemeClr>
                  </a:solidFill>
                  <a:latin typeface="Helvetica" charset="0"/>
                </a:rPr>
                <a:t> ( )</a:t>
              </a:r>
            </a:p>
          </p:txBody>
        </p:sp>
        <p:grpSp>
          <p:nvGrpSpPr>
            <p:cNvPr id="15370" name="Group 5"/>
            <p:cNvGrpSpPr>
              <a:grpSpLocks/>
            </p:cNvGrpSpPr>
            <p:nvPr/>
          </p:nvGrpSpPr>
          <p:grpSpPr bwMode="auto">
            <a:xfrm>
              <a:off x="2838" y="1977"/>
              <a:ext cx="2725" cy="1135"/>
              <a:chOff x="2838" y="1928"/>
              <a:chExt cx="2725" cy="1135"/>
            </a:xfrm>
          </p:grpSpPr>
          <p:grpSp>
            <p:nvGrpSpPr>
              <p:cNvPr id="15371" name="Group 6"/>
              <p:cNvGrpSpPr>
                <a:grpSpLocks/>
              </p:cNvGrpSpPr>
              <p:nvPr/>
            </p:nvGrpSpPr>
            <p:grpSpPr bwMode="auto">
              <a:xfrm>
                <a:off x="2838" y="2463"/>
                <a:ext cx="2725" cy="600"/>
                <a:chOff x="2896" y="2622"/>
                <a:chExt cx="2725" cy="600"/>
              </a:xfrm>
            </p:grpSpPr>
            <p:grpSp>
              <p:nvGrpSpPr>
                <p:cNvPr id="15373" name="Group 7"/>
                <p:cNvGrpSpPr>
                  <a:grpSpLocks/>
                </p:cNvGrpSpPr>
                <p:nvPr/>
              </p:nvGrpSpPr>
              <p:grpSpPr bwMode="auto">
                <a:xfrm>
                  <a:off x="3855" y="2622"/>
                  <a:ext cx="807" cy="600"/>
                  <a:chOff x="3221" y="2910"/>
                  <a:chExt cx="807" cy="600"/>
                </a:xfrm>
              </p:grpSpPr>
              <p:sp>
                <p:nvSpPr>
                  <p:cNvPr id="15380" name="Text Box 8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3221" y="3252"/>
                    <a:ext cx="807" cy="258"/>
                  </a:xfrm>
                  <a:prstGeom prst="rect">
                    <a:avLst/>
                  </a:prstGeom>
                  <a:solidFill>
                    <a:schemeClr val="accent5">
                      <a:lumMod val="75000"/>
                    </a:schemeClr>
                  </a:solidFill>
                  <a:ln w="12700">
                    <a:solidFill>
                      <a:schemeClr val="tx1"/>
                    </a:solidFill>
                    <a:miter lim="800000"/>
                    <a:headEnd type="none" w="sm" len="sm"/>
                    <a:tailEnd type="none" w="sm" len="sm"/>
                  </a:ln>
                </p:spPr>
                <p:txBody>
                  <a:bodyPr>
                    <a:spAutoFit/>
                  </a:bodyPr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pPr algn="ctr"/>
                    <a:r>
                      <a:rPr lang="en-US" altLang="en-US">
                        <a:solidFill>
                          <a:schemeClr val="accent5">
                            <a:lumMod val="25000"/>
                          </a:schemeClr>
                        </a:solidFill>
                        <a:latin typeface="Helvetica" charset="0"/>
                      </a:rPr>
                      <a:t>pop</a:t>
                    </a:r>
                  </a:p>
                </p:txBody>
              </p:sp>
              <p:sp>
                <p:nvSpPr>
                  <p:cNvPr id="15381" name="Line 9"/>
                  <p:cNvSpPr>
                    <a:spLocks noChangeShapeType="1"/>
                  </p:cNvSpPr>
                  <p:nvPr/>
                </p:nvSpPr>
                <p:spPr bwMode="auto">
                  <a:xfrm>
                    <a:off x="3625" y="2910"/>
                    <a:ext cx="0" cy="324"/>
                  </a:xfrm>
                  <a:prstGeom prst="line">
                    <a:avLst/>
                  </a:prstGeom>
                  <a:noFill/>
                  <a:ln w="12700">
                    <a:solidFill>
                      <a:schemeClr val="tx1"/>
                    </a:solidFill>
                    <a:round/>
                    <a:headEnd type="none" w="sm" len="sm"/>
                    <a:tailEnd type="triangle" w="med" len="med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5374" name="Group 10"/>
                <p:cNvGrpSpPr>
                  <a:grpSpLocks/>
                </p:cNvGrpSpPr>
                <p:nvPr/>
              </p:nvGrpSpPr>
              <p:grpSpPr bwMode="auto">
                <a:xfrm>
                  <a:off x="2896" y="2622"/>
                  <a:ext cx="807" cy="600"/>
                  <a:chOff x="2262" y="2910"/>
                  <a:chExt cx="807" cy="600"/>
                </a:xfrm>
              </p:grpSpPr>
              <p:sp>
                <p:nvSpPr>
                  <p:cNvPr id="15378" name="Text Box 11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262" y="3252"/>
                    <a:ext cx="807" cy="258"/>
                  </a:xfrm>
                  <a:prstGeom prst="rect">
                    <a:avLst/>
                  </a:prstGeom>
                  <a:solidFill>
                    <a:schemeClr val="accent5">
                      <a:lumMod val="75000"/>
                    </a:schemeClr>
                  </a:solidFill>
                  <a:ln w="12700">
                    <a:solidFill>
                      <a:schemeClr val="tx1"/>
                    </a:solidFill>
                    <a:miter lim="800000"/>
                    <a:headEnd type="none" w="sm" len="sm"/>
                    <a:tailEnd type="none" w="sm" len="sm"/>
                  </a:ln>
                </p:spPr>
                <p:txBody>
                  <a:bodyPr>
                    <a:spAutoFit/>
                  </a:bodyPr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pPr algn="ctr"/>
                    <a:r>
                      <a:rPr lang="en-US" altLang="en-US">
                        <a:solidFill>
                          <a:schemeClr val="accent5">
                            <a:lumMod val="25000"/>
                          </a:schemeClr>
                        </a:solidFill>
                        <a:latin typeface="Helvetica" charset="0"/>
                      </a:rPr>
                      <a:t>push</a:t>
                    </a:r>
                  </a:p>
                </p:txBody>
              </p:sp>
              <p:sp>
                <p:nvSpPr>
                  <p:cNvPr id="15379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2666" y="2910"/>
                    <a:ext cx="0" cy="324"/>
                  </a:xfrm>
                  <a:prstGeom prst="line">
                    <a:avLst/>
                  </a:prstGeom>
                  <a:noFill/>
                  <a:ln w="12700">
                    <a:solidFill>
                      <a:schemeClr val="tx1"/>
                    </a:solidFill>
                    <a:round/>
                    <a:headEnd type="none" w="sm" len="sm"/>
                    <a:tailEnd type="triangle" w="med" len="med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5375" name="Group 13"/>
                <p:cNvGrpSpPr>
                  <a:grpSpLocks/>
                </p:cNvGrpSpPr>
                <p:nvPr/>
              </p:nvGrpSpPr>
              <p:grpSpPr bwMode="auto">
                <a:xfrm>
                  <a:off x="4814" y="2622"/>
                  <a:ext cx="807" cy="600"/>
                  <a:chOff x="4180" y="2910"/>
                  <a:chExt cx="807" cy="600"/>
                </a:xfrm>
              </p:grpSpPr>
              <p:sp>
                <p:nvSpPr>
                  <p:cNvPr id="15376" name="Text Box 14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180" y="3252"/>
                    <a:ext cx="807" cy="258"/>
                  </a:xfrm>
                  <a:prstGeom prst="rect">
                    <a:avLst/>
                  </a:prstGeom>
                  <a:solidFill>
                    <a:schemeClr val="accent5">
                      <a:lumMod val="75000"/>
                    </a:schemeClr>
                  </a:solidFill>
                  <a:ln w="12700">
                    <a:solidFill>
                      <a:schemeClr val="tx1"/>
                    </a:solidFill>
                    <a:miter lim="800000"/>
                    <a:headEnd type="none" w="sm" len="sm"/>
                    <a:tailEnd type="none" w="sm" len="sm"/>
                  </a:ln>
                </p:spPr>
                <p:txBody>
                  <a:bodyPr>
                    <a:spAutoFit/>
                  </a:bodyPr>
                  <a:lstStyle>
                    <a:lvl1pPr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1pPr>
                    <a:lvl2pPr marL="742950" indent="-28575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2pPr>
                    <a:lvl3pPr marL="11430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3pPr>
                    <a:lvl4pPr marL="16002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4pPr>
                    <a:lvl5pPr marL="2057400" indent="-228600"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sz="2000" b="1">
                        <a:solidFill>
                          <a:srgbClr val="FAFD00"/>
                        </a:solidFill>
                        <a:latin typeface="Times New Roman" pitchFamily="18" charset="0"/>
                      </a:defRPr>
                    </a:lvl9pPr>
                  </a:lstStyle>
                  <a:p>
                    <a:pPr algn="ctr"/>
                    <a:r>
                      <a:rPr lang="en-US" altLang="en-US">
                        <a:solidFill>
                          <a:schemeClr val="accent5">
                            <a:lumMod val="25000"/>
                          </a:schemeClr>
                        </a:solidFill>
                        <a:latin typeface="Helvetica" charset="0"/>
                      </a:rPr>
                      <a:t>isEmpty</a:t>
                    </a:r>
                  </a:p>
                </p:txBody>
              </p:sp>
              <p:sp>
                <p:nvSpPr>
                  <p:cNvPr id="15377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4584" y="2910"/>
                    <a:ext cx="0" cy="324"/>
                  </a:xfrm>
                  <a:prstGeom prst="line">
                    <a:avLst/>
                  </a:prstGeom>
                  <a:noFill/>
                  <a:ln w="12700">
                    <a:solidFill>
                      <a:schemeClr val="tx1"/>
                    </a:solidFill>
                    <a:round/>
                    <a:headEnd type="none" w="sm" len="sm"/>
                    <a:tailEnd type="triangle" w="med" len="med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sp>
            <p:nvSpPr>
              <p:cNvPr id="15372" name="AutoShape 16"/>
              <p:cNvSpPr>
                <a:spLocks noChangeArrowheads="1"/>
              </p:cNvSpPr>
              <p:nvPr/>
            </p:nvSpPr>
            <p:spPr bwMode="auto">
              <a:xfrm>
                <a:off x="3084" y="1928"/>
                <a:ext cx="2233" cy="425"/>
              </a:xfrm>
              <a:prstGeom prst="cloudCallout">
                <a:avLst>
                  <a:gd name="adj1" fmla="val -23491"/>
                  <a:gd name="adj2" fmla="val 24352"/>
                </a:avLst>
              </a:prstGeom>
              <a:solidFill>
                <a:schemeClr val="accent5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dirty="0">
                    <a:solidFill>
                      <a:schemeClr val="accent5">
                        <a:lumMod val="25000"/>
                      </a:schemeClr>
                    </a:solidFill>
                  </a:rPr>
                  <a:t>? ? ?</a:t>
                </a:r>
              </a:p>
            </p:txBody>
          </p:sp>
        </p:grpSp>
      </p:grpSp>
      <p:sp>
        <p:nvSpPr>
          <p:cNvPr id="260113" name="Rectangle 17"/>
          <p:cNvSpPr>
            <a:spLocks noChangeArrowheads="1"/>
          </p:cNvSpPr>
          <p:nvPr/>
        </p:nvSpPr>
        <p:spPr bwMode="auto">
          <a:xfrm>
            <a:off x="962025" y="5775325"/>
            <a:ext cx="8410575" cy="1270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sz="2200" b="0" dirty="0">
                <a:solidFill>
                  <a:schemeClr val="tx1"/>
                </a:solidFill>
                <a:ea typeface="SimSun"/>
                <a:cs typeface="SimSun"/>
              </a:rPr>
              <a:t>Tests can be created for these classes as sequences of method calls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zh-CN" sz="2200" b="0" dirty="0">
                <a:solidFill>
                  <a:schemeClr val="tx1"/>
                </a:solidFill>
                <a:ea typeface="SimSun"/>
                <a:cs typeface="SimSun"/>
              </a:rPr>
              <a:t>Sequencing constraints give an easy and effective way to choose which sequences to use</a:t>
            </a:r>
            <a:endParaRPr lang="en-US" altLang="en-US" sz="2200" b="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82004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1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1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0113" grpId="0" build="p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Tradeoffs in Applying Graph Coverage Criteria to FSMs</a:t>
            </a:r>
          </a:p>
        </p:txBody>
      </p:sp>
      <p:sp>
        <p:nvSpPr>
          <p:cNvPr id="43013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382000" cy="4530725"/>
          </a:xfrm>
        </p:spPr>
        <p:txBody>
          <a:bodyPr/>
          <a:lstStyle/>
          <a:p>
            <a:pPr marL="457200" indent="-457200"/>
            <a:r>
              <a:rPr lang="en-US" altLang="en-US" sz="2400" dirty="0" smtClean="0"/>
              <a:t>There are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two advantages</a:t>
            </a:r>
          </a:p>
          <a:p>
            <a:pPr marL="838200" lvl="1" indent="-381000">
              <a:buFontTx/>
              <a:buAutoNum type="arabicPeriod"/>
            </a:pPr>
            <a:r>
              <a:rPr lang="en-US" altLang="en-US" sz="2400" dirty="0" smtClean="0"/>
              <a:t>Tests can be designed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before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implementation</a:t>
            </a:r>
          </a:p>
          <a:p>
            <a:pPr marL="838200" lvl="1" indent="-381000">
              <a:buFontTx/>
              <a:buAutoNum type="arabicPeriod"/>
            </a:pPr>
            <a:r>
              <a:rPr lang="en-US" altLang="en-US" sz="2400" dirty="0" smtClean="0"/>
              <a:t>Analyzing FSMs is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much easier </a:t>
            </a:r>
            <a:r>
              <a:rPr lang="en-US" altLang="en-US" sz="2400" dirty="0" smtClean="0"/>
              <a:t>than analyzing source</a:t>
            </a:r>
          </a:p>
          <a:p>
            <a:pPr marL="1695450" lvl="3" indent="-381000"/>
            <a:endParaRPr lang="en-US" altLang="en-US" sz="1800" dirty="0" smtClean="0"/>
          </a:p>
          <a:p>
            <a:pPr marL="457200" indent="-457200"/>
            <a:r>
              <a:rPr lang="en-US" altLang="en-US" sz="2400" dirty="0" smtClean="0"/>
              <a:t>There are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three disadvantages</a:t>
            </a:r>
          </a:p>
          <a:p>
            <a:pPr marL="838200" lvl="1" indent="-381000">
              <a:buFontTx/>
              <a:buAutoNum type="arabicPeriod"/>
            </a:pPr>
            <a:r>
              <a:rPr lang="en-US" altLang="en-US" sz="2400" dirty="0" smtClean="0"/>
              <a:t>Some implementation decisions are not modeled in the FSM</a:t>
            </a:r>
          </a:p>
          <a:p>
            <a:pPr marL="838200" lvl="1" indent="-381000">
              <a:buFontTx/>
              <a:buAutoNum type="arabicPeriod"/>
            </a:pPr>
            <a:r>
              <a:rPr lang="en-US" altLang="en-US" sz="2400" dirty="0" smtClean="0"/>
              <a:t>There is some variation in the results because of the subjective nature of deriving FSMs</a:t>
            </a:r>
          </a:p>
          <a:p>
            <a:pPr marL="838200" lvl="1" indent="-381000">
              <a:buFontTx/>
              <a:buAutoNum type="arabicPeriod"/>
            </a:pPr>
            <a:r>
              <a:rPr lang="en-US" altLang="en-US" sz="2400" dirty="0" smtClean="0"/>
              <a:t>Tests have to be “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mapped</a:t>
            </a:r>
            <a:r>
              <a:rPr lang="en-US" altLang="en-US" sz="2400" dirty="0" smtClean="0"/>
              <a:t>” to actual inputs to the program – the names that appear in the FSM may not be the same as the names in the program</a:t>
            </a:r>
          </a:p>
        </p:txBody>
      </p:sp>
    </p:spTree>
    <p:extLst>
      <p:ext uri="{BB962C8B-B14F-4D97-AF65-F5344CB8AC3E}">
        <p14:creationId xmlns:p14="http://schemas.microsoft.com/office/powerpoint/2010/main" val="32603491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Sequencing Constraints Overview</a:t>
            </a:r>
          </a:p>
        </p:txBody>
      </p:sp>
      <p:sp>
        <p:nvSpPr>
          <p:cNvPr id="16389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001000" cy="4530725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z="2800" dirty="0" smtClean="0"/>
              <a:t>Sequencing constraints might be</a:t>
            </a:r>
          </a:p>
          <a:p>
            <a:pPr lvl="1">
              <a:lnSpc>
                <a:spcPct val="80000"/>
              </a:lnSpc>
            </a:pPr>
            <a:r>
              <a:rPr lang="en-US" altLang="en-US" sz="2400" dirty="0" smtClean="0"/>
              <a:t>Expressed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explicitly</a:t>
            </a:r>
          </a:p>
          <a:p>
            <a:pPr lvl="1">
              <a:lnSpc>
                <a:spcPct val="80000"/>
              </a:lnSpc>
            </a:pPr>
            <a:r>
              <a:rPr lang="en-US" altLang="en-US" sz="2400" dirty="0" smtClean="0"/>
              <a:t>Expressed </a:t>
            </a:r>
            <a:r>
              <a:rPr lang="en-US" altLang="en-US" sz="2400" i="1" dirty="0">
                <a:solidFill>
                  <a:srgbClr val="FF5935"/>
                </a:solidFill>
              </a:rPr>
              <a:t>implicitly</a:t>
            </a:r>
          </a:p>
          <a:p>
            <a:pPr lvl="1">
              <a:lnSpc>
                <a:spcPct val="80000"/>
              </a:lnSpc>
            </a:pPr>
            <a:r>
              <a:rPr lang="en-US" altLang="en-US" sz="2400" u="sng" dirty="0" smtClean="0">
                <a:solidFill>
                  <a:srgbClr val="FF5935"/>
                </a:solidFill>
              </a:rPr>
              <a:t>Not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expressed at all</a:t>
            </a:r>
          </a:p>
          <a:p>
            <a:pPr>
              <a:lnSpc>
                <a:spcPct val="80000"/>
              </a:lnSpc>
            </a:pPr>
            <a:r>
              <a:rPr lang="en-US" altLang="en-US" sz="2800" dirty="0" smtClean="0"/>
              <a:t>Testers should </a:t>
            </a:r>
            <a:r>
              <a:rPr lang="en-US" altLang="en-US" sz="2800" i="1" dirty="0" smtClean="0">
                <a:solidFill>
                  <a:srgbClr val="FF5935"/>
                </a:solidFill>
              </a:rPr>
              <a:t>derive them</a:t>
            </a:r>
            <a:r>
              <a:rPr lang="en-US" altLang="en-US" sz="2800" dirty="0" smtClean="0"/>
              <a:t> if they do not exist</a:t>
            </a:r>
          </a:p>
          <a:p>
            <a:pPr lvl="1">
              <a:lnSpc>
                <a:spcPct val="80000"/>
              </a:lnSpc>
            </a:pPr>
            <a:r>
              <a:rPr lang="en-US" altLang="en-US" sz="2400" dirty="0" smtClean="0"/>
              <a:t>Look at existing design documents</a:t>
            </a:r>
          </a:p>
          <a:p>
            <a:pPr lvl="1">
              <a:lnSpc>
                <a:spcPct val="80000"/>
              </a:lnSpc>
            </a:pPr>
            <a:r>
              <a:rPr lang="en-US" altLang="en-US" sz="2400" dirty="0" smtClean="0"/>
              <a:t>Look at requirements documents</a:t>
            </a:r>
          </a:p>
          <a:p>
            <a:pPr lvl="1">
              <a:lnSpc>
                <a:spcPct val="80000"/>
              </a:lnSpc>
            </a:pPr>
            <a:r>
              <a:rPr lang="en-US" altLang="en-US" sz="2400" dirty="0" smtClean="0"/>
              <a:t>Ask the developers</a:t>
            </a:r>
          </a:p>
          <a:p>
            <a:pPr lvl="1">
              <a:lnSpc>
                <a:spcPct val="80000"/>
              </a:lnSpc>
            </a:pPr>
            <a:r>
              <a:rPr lang="en-US" altLang="en-US" sz="2400" u="sng" dirty="0" smtClean="0">
                <a:solidFill>
                  <a:srgbClr val="FF5935"/>
                </a:solidFill>
              </a:rPr>
              <a:t>Last choice</a:t>
            </a:r>
            <a:r>
              <a:rPr lang="en-US" altLang="en-US" sz="2400" dirty="0" smtClean="0"/>
              <a:t>: Look at the implementation</a:t>
            </a:r>
          </a:p>
          <a:p>
            <a:pPr>
              <a:lnSpc>
                <a:spcPct val="80000"/>
              </a:lnSpc>
            </a:pPr>
            <a:r>
              <a:rPr lang="en-US" altLang="en-US" sz="2800" dirty="0" smtClean="0"/>
              <a:t>If they don’t exist, expect to find </a:t>
            </a:r>
            <a:r>
              <a:rPr lang="en-US" altLang="en-US" i="1" dirty="0">
                <a:solidFill>
                  <a:srgbClr val="FF5935"/>
                </a:solidFill>
              </a:rPr>
              <a:t>more</a:t>
            </a:r>
            <a:r>
              <a:rPr lang="en-US" altLang="en-US" sz="2800" dirty="0" smtClean="0"/>
              <a:t> faults!</a:t>
            </a:r>
          </a:p>
          <a:p>
            <a:pPr>
              <a:lnSpc>
                <a:spcPct val="80000"/>
              </a:lnSpc>
            </a:pPr>
            <a:r>
              <a:rPr lang="en-US" altLang="en-US" sz="2800" dirty="0" smtClean="0"/>
              <a:t>Remember that sequencing constraints </a:t>
            </a:r>
            <a:r>
              <a:rPr lang="en-US" altLang="en-US" i="1" dirty="0">
                <a:solidFill>
                  <a:srgbClr val="FF5935"/>
                </a:solidFill>
              </a:rPr>
              <a:t>do not capture all behavior</a:t>
            </a:r>
          </a:p>
        </p:txBody>
      </p:sp>
    </p:spTree>
    <p:extLst>
      <p:ext uri="{BB962C8B-B14F-4D97-AF65-F5344CB8AC3E}">
        <p14:creationId xmlns:p14="http://schemas.microsoft.com/office/powerpoint/2010/main" val="19478443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Queue Example</a:t>
            </a:r>
          </a:p>
        </p:txBody>
      </p:sp>
      <p:sp>
        <p:nvSpPr>
          <p:cNvPr id="17413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8001000" cy="4530725"/>
          </a:xfrm>
        </p:spPr>
        <p:txBody>
          <a:bodyPr/>
          <a:lstStyle/>
          <a:p>
            <a:endParaRPr lang="en-US" altLang="en-US" sz="2400" dirty="0" smtClean="0"/>
          </a:p>
          <a:p>
            <a:endParaRPr lang="en-US" altLang="en-US" sz="2400" dirty="0" smtClean="0"/>
          </a:p>
          <a:p>
            <a:endParaRPr lang="en-US" altLang="en-US" sz="2400" dirty="0"/>
          </a:p>
          <a:p>
            <a:pPr lvl="1"/>
            <a:endParaRPr lang="en-US" altLang="en-US" sz="2200" dirty="0" smtClean="0"/>
          </a:p>
          <a:p>
            <a:pPr lvl="1"/>
            <a:endParaRPr lang="en-US" altLang="en-US" sz="2200" dirty="0"/>
          </a:p>
          <a:p>
            <a:pPr lvl="1"/>
            <a:endParaRPr lang="en-US" altLang="en-US" sz="2200" dirty="0" smtClean="0"/>
          </a:p>
          <a:p>
            <a:r>
              <a:rPr lang="en-US" altLang="en-US" sz="2400" dirty="0" smtClean="0"/>
              <a:t>Sequencing constraints are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implicitly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embedded in the pre and </a:t>
            </a:r>
            <a:r>
              <a:rPr lang="en-US" altLang="en-US" sz="2400" dirty="0" err="1" smtClean="0"/>
              <a:t>postconditions</a:t>
            </a:r>
            <a:endParaRPr lang="en-US" altLang="en-US" sz="2400" dirty="0" smtClean="0"/>
          </a:p>
          <a:p>
            <a:pPr lvl="1"/>
            <a:r>
              <a:rPr lang="en-US" altLang="en-US" sz="2000" dirty="0" err="1" smtClean="0">
                <a:latin typeface="Helvetica" charset="0"/>
              </a:rPr>
              <a:t>EnQueue</a:t>
            </a:r>
            <a:r>
              <a:rPr lang="en-US" altLang="en-US" sz="2000" dirty="0" smtClean="0">
                <a:latin typeface="Helvetica" charset="0"/>
              </a:rPr>
              <a:t>()</a:t>
            </a:r>
            <a:r>
              <a:rPr lang="en-US" altLang="en-US" sz="2000" dirty="0" smtClean="0"/>
              <a:t> must be called </a:t>
            </a:r>
            <a:r>
              <a:rPr lang="en-US" altLang="en-US" sz="2000" i="1" dirty="0" smtClean="0">
                <a:solidFill>
                  <a:srgbClr val="FF5935"/>
                </a:solidFill>
              </a:rPr>
              <a:t>before</a:t>
            </a:r>
            <a:r>
              <a:rPr lang="en-US" altLang="en-US" sz="2000" dirty="0" smtClean="0">
                <a:solidFill>
                  <a:srgbClr val="FF5935"/>
                </a:solidFill>
              </a:rPr>
              <a:t> </a:t>
            </a:r>
            <a:r>
              <a:rPr lang="en-US" altLang="en-US" sz="2000" dirty="0" err="1" smtClean="0">
                <a:latin typeface="Helvetica" charset="0"/>
              </a:rPr>
              <a:t>DeQueue</a:t>
            </a:r>
            <a:r>
              <a:rPr lang="en-US" altLang="en-US" sz="2000" dirty="0" smtClean="0">
                <a:latin typeface="Helvetica" charset="0"/>
              </a:rPr>
              <a:t>()</a:t>
            </a:r>
          </a:p>
          <a:p>
            <a:r>
              <a:rPr lang="en-US" altLang="en-US" sz="2400" dirty="0" smtClean="0"/>
              <a:t>Does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not</a:t>
            </a:r>
            <a:r>
              <a:rPr lang="en-US" altLang="en-US" sz="2400" dirty="0" smtClean="0">
                <a:solidFill>
                  <a:srgbClr val="FF5935"/>
                </a:solidFill>
              </a:rPr>
              <a:t> </a:t>
            </a:r>
            <a:r>
              <a:rPr lang="en-US" altLang="en-US" sz="2400" dirty="0" smtClean="0"/>
              <a:t>include the requirement that we must have at least as many </a:t>
            </a:r>
            <a:r>
              <a:rPr lang="en-US" altLang="en-US" sz="2400" dirty="0" err="1" smtClean="0"/>
              <a:t>Enqueue</a:t>
            </a:r>
            <a:r>
              <a:rPr lang="en-US" altLang="en-US" sz="2400" dirty="0" smtClean="0"/>
              <a:t>() calls as </a:t>
            </a:r>
            <a:r>
              <a:rPr lang="en-US" altLang="en-US" sz="2400" dirty="0" err="1" smtClean="0"/>
              <a:t>DeQueue</a:t>
            </a:r>
            <a:r>
              <a:rPr lang="en-US" altLang="en-US" sz="2400" dirty="0" smtClean="0"/>
              <a:t>() calls</a:t>
            </a:r>
          </a:p>
          <a:p>
            <a:pPr lvl="1"/>
            <a:r>
              <a:rPr lang="en-US" altLang="en-US" sz="2000" dirty="0" smtClean="0"/>
              <a:t>Can be handled by state behavior techniques</a:t>
            </a:r>
          </a:p>
        </p:txBody>
      </p:sp>
      <p:sp>
        <p:nvSpPr>
          <p:cNvPr id="17414" name="Text Box 4"/>
          <p:cNvSpPr txBox="1">
            <a:spLocks noChangeArrowheads="1"/>
          </p:cNvSpPr>
          <p:nvPr/>
        </p:nvSpPr>
        <p:spPr bwMode="auto">
          <a:xfrm>
            <a:off x="998538" y="1637943"/>
            <a:ext cx="7688262" cy="2400657"/>
          </a:xfrm>
          <a:prstGeom prst="rect">
            <a:avLst/>
          </a:prstGeom>
          <a:solidFill>
            <a:schemeClr val="accent5">
              <a:lumMod val="9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public </a:t>
            </a:r>
            <a:r>
              <a:rPr kumimoji="1" lang="en-US" altLang="zh-CN" dirty="0" err="1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int</a:t>
            </a: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 </a:t>
            </a:r>
            <a:r>
              <a:rPr kumimoji="1" lang="en-US" altLang="zh-CN" dirty="0" err="1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DeQueue</a:t>
            </a: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()</a:t>
            </a:r>
            <a:b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</a:b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{</a:t>
            </a:r>
            <a:b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</a:b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   // Pre: At least one element must be on the queue.</a:t>
            </a:r>
            <a:b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</a:b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   … …</a:t>
            </a:r>
          </a:p>
          <a:p>
            <a:pPr eaLnBrk="1" hangingPunct="1">
              <a:spcBef>
                <a:spcPct val="50000"/>
              </a:spcBef>
            </a:pP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public </a:t>
            </a:r>
            <a:r>
              <a:rPr kumimoji="1" lang="en-US" altLang="zh-CN" dirty="0" err="1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EnQueue</a:t>
            </a: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 (</a:t>
            </a:r>
            <a:r>
              <a:rPr kumimoji="1" lang="en-US" altLang="zh-CN" dirty="0" err="1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int</a:t>
            </a: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 e)</a:t>
            </a:r>
            <a:b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</a:b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{</a:t>
            </a:r>
            <a:b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</a:b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   // Post: e is on the end of the queue.</a:t>
            </a:r>
          </a:p>
        </p:txBody>
      </p:sp>
    </p:spTree>
    <p:extLst>
      <p:ext uri="{BB962C8B-B14F-4D97-AF65-F5344CB8AC3E}">
        <p14:creationId xmlns:p14="http://schemas.microsoft.com/office/powerpoint/2010/main" val="4672344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File ADT Example</a:t>
            </a:r>
          </a:p>
        </p:txBody>
      </p:sp>
      <p:sp>
        <p:nvSpPr>
          <p:cNvPr id="18437" name="Text Box 3"/>
          <p:cNvSpPr txBox="1">
            <a:spLocks noChangeArrowheads="1"/>
          </p:cNvSpPr>
          <p:nvPr/>
        </p:nvSpPr>
        <p:spPr bwMode="auto">
          <a:xfrm>
            <a:off x="612775" y="1536700"/>
            <a:ext cx="7312025" cy="1389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eaLnBrk="1" hangingPunct="1">
              <a:lnSpc>
                <a:spcPct val="80000"/>
              </a:lnSpc>
              <a:spcBef>
                <a:spcPct val="35000"/>
              </a:spcBef>
            </a:pP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class </a:t>
            </a:r>
            <a:r>
              <a:rPr kumimoji="1" lang="en-US" altLang="zh-CN" dirty="0" err="1">
                <a:solidFill>
                  <a:schemeClr val="tx1"/>
                </a:solidFill>
                <a:ea typeface="楷体_GB2312" pitchFamily="49" charset="-122"/>
              </a:rPr>
              <a:t>FileADT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 has three methods:</a:t>
            </a:r>
          </a:p>
          <a:p>
            <a:pPr eaLnBrk="1" hangingPunct="1">
              <a:lnSpc>
                <a:spcPct val="80000"/>
              </a:lnSpc>
              <a:spcBef>
                <a:spcPct val="35000"/>
              </a:spcBef>
              <a:buFontTx/>
              <a:buChar char="•"/>
            </a:pP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open (String </a:t>
            </a:r>
            <a:r>
              <a:rPr kumimoji="1" lang="en-US" altLang="zh-CN" dirty="0" err="1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fName</a:t>
            </a: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)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 // Opens file with name </a:t>
            </a:r>
            <a:r>
              <a:rPr kumimoji="1" lang="en-US" altLang="zh-CN" dirty="0" err="1">
                <a:solidFill>
                  <a:schemeClr val="tx1"/>
                </a:solidFill>
                <a:ea typeface="楷体_GB2312" pitchFamily="49" charset="-122"/>
              </a:rPr>
              <a:t>fName</a:t>
            </a:r>
            <a:endParaRPr kumimoji="1" lang="en-US" altLang="zh-CN" dirty="0">
              <a:solidFill>
                <a:schemeClr val="tx1"/>
              </a:solidFill>
              <a:ea typeface="楷体_GB2312" pitchFamily="49" charset="-122"/>
            </a:endParaRPr>
          </a:p>
          <a:p>
            <a:pPr eaLnBrk="1" hangingPunct="1">
              <a:lnSpc>
                <a:spcPct val="80000"/>
              </a:lnSpc>
              <a:spcBef>
                <a:spcPct val="35000"/>
              </a:spcBef>
              <a:buFontTx/>
              <a:buChar char="•"/>
            </a:pPr>
            <a:r>
              <a:rPr kumimoji="1" lang="en-US" altLang="zh-CN" dirty="0" smtClean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close()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 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// Closes the file and makes it unavailable</a:t>
            </a:r>
          </a:p>
          <a:p>
            <a:pPr eaLnBrk="1" hangingPunct="1">
              <a:lnSpc>
                <a:spcPct val="80000"/>
              </a:lnSpc>
              <a:spcBef>
                <a:spcPct val="35000"/>
              </a:spcBef>
              <a:buFontTx/>
              <a:buChar char="•"/>
            </a:pPr>
            <a:r>
              <a:rPr kumimoji="1" lang="en-US" altLang="zh-CN" dirty="0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write (String </a:t>
            </a:r>
            <a:r>
              <a:rPr kumimoji="1" lang="en-US" altLang="zh-CN" dirty="0" err="1">
                <a:solidFill>
                  <a:schemeClr val="tx1"/>
                </a:solidFill>
                <a:latin typeface="Helvetica" charset="0"/>
                <a:ea typeface="楷体_GB2312" pitchFamily="49" charset="-122"/>
              </a:rPr>
              <a:t>textLine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) // Writes a line of text to the file</a:t>
            </a:r>
          </a:p>
        </p:txBody>
      </p:sp>
      <p:sp>
        <p:nvSpPr>
          <p:cNvPr id="277508" name="Text Box 4"/>
          <p:cNvSpPr txBox="1">
            <a:spLocks noChangeArrowheads="1"/>
          </p:cNvSpPr>
          <p:nvPr/>
        </p:nvSpPr>
        <p:spPr bwMode="auto">
          <a:xfrm>
            <a:off x="628650" y="2971800"/>
            <a:ext cx="5700713" cy="393954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eaLnBrk="1" hangingPunct="1">
              <a:lnSpc>
                <a:spcPct val="80000"/>
              </a:lnSpc>
              <a:spcBef>
                <a:spcPct val="35000"/>
              </a:spcBef>
            </a:pPr>
            <a:r>
              <a:rPr kumimoji="1" lang="en-US" altLang="zh-CN" u="sng" dirty="0">
                <a:solidFill>
                  <a:srgbClr val="FF5935"/>
                </a:solidFill>
                <a:ea typeface="楷体_GB2312" pitchFamily="49" charset="-122"/>
              </a:rPr>
              <a:t>Valid sequencing constraints on </a:t>
            </a:r>
            <a:r>
              <a:rPr kumimoji="1" lang="en-US" altLang="zh-CN" u="sng" dirty="0" err="1">
                <a:solidFill>
                  <a:srgbClr val="FF5935"/>
                </a:solidFill>
                <a:ea typeface="楷体_GB2312" pitchFamily="49" charset="-122"/>
              </a:rPr>
              <a:t>FileADT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:</a:t>
            </a:r>
          </a:p>
          <a:p>
            <a:pPr eaLnBrk="1" hangingPunct="1">
              <a:lnSpc>
                <a:spcPct val="80000"/>
              </a:lnSpc>
              <a:spcBef>
                <a:spcPct val="35000"/>
              </a:spcBef>
              <a:buFontTx/>
              <a:buAutoNum type="arabicPeriod"/>
            </a:pP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An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open(f) </a:t>
            </a:r>
            <a:r>
              <a:rPr kumimoji="1" lang="en-US" altLang="zh-CN" i="1" dirty="0">
                <a:solidFill>
                  <a:srgbClr val="FF5935"/>
                </a:solidFill>
                <a:ea typeface="楷体_GB2312" pitchFamily="49" charset="-122"/>
              </a:rPr>
              <a:t>must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 be executed before every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write(t)</a:t>
            </a:r>
            <a:endParaRPr kumimoji="1" lang="en-US" altLang="zh-CN" dirty="0">
              <a:solidFill>
                <a:schemeClr val="tx1"/>
              </a:solidFill>
              <a:ea typeface="楷体_GB2312" pitchFamily="49" charset="-122"/>
            </a:endParaRPr>
          </a:p>
          <a:p>
            <a:pPr eaLnBrk="1" hangingPunct="1">
              <a:lnSpc>
                <a:spcPct val="80000"/>
              </a:lnSpc>
              <a:spcBef>
                <a:spcPct val="35000"/>
              </a:spcBef>
              <a:buFontTx/>
              <a:buAutoNum type="arabicPeriod"/>
            </a:pP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An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open(f) </a:t>
            </a:r>
            <a:r>
              <a:rPr kumimoji="1" lang="en-US" altLang="zh-CN" i="1" dirty="0">
                <a:solidFill>
                  <a:srgbClr val="FF5935"/>
                </a:solidFill>
                <a:ea typeface="楷体_GB2312" pitchFamily="49" charset="-122"/>
              </a:rPr>
              <a:t>must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 be executed before every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close()</a:t>
            </a:r>
            <a:endParaRPr kumimoji="1" lang="en-US" altLang="zh-CN" dirty="0">
              <a:solidFill>
                <a:schemeClr val="tx1"/>
              </a:solidFill>
              <a:ea typeface="楷体_GB2312" pitchFamily="49" charset="-122"/>
            </a:endParaRPr>
          </a:p>
          <a:p>
            <a:pPr eaLnBrk="1" hangingPunct="1">
              <a:lnSpc>
                <a:spcPct val="80000"/>
              </a:lnSpc>
              <a:spcBef>
                <a:spcPct val="35000"/>
              </a:spcBef>
              <a:buFontTx/>
              <a:buAutoNum type="arabicPeriod"/>
            </a:pP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A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write(f) </a:t>
            </a:r>
            <a:r>
              <a:rPr kumimoji="1" lang="en-US" altLang="zh-CN" i="1" dirty="0" smtClean="0">
                <a:solidFill>
                  <a:srgbClr val="FF5935"/>
                </a:solidFill>
                <a:ea typeface="楷体_GB2312" pitchFamily="49" charset="-122"/>
              </a:rPr>
              <a:t>must not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 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be executed after a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close() 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unless there is an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open(f) 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in between</a:t>
            </a:r>
          </a:p>
          <a:p>
            <a:pPr eaLnBrk="1" hangingPunct="1">
              <a:lnSpc>
                <a:spcPct val="80000"/>
              </a:lnSpc>
              <a:spcBef>
                <a:spcPct val="35000"/>
              </a:spcBef>
              <a:buFontTx/>
              <a:buAutoNum type="arabicPeriod"/>
            </a:pP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A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write(t) </a:t>
            </a:r>
            <a:r>
              <a:rPr kumimoji="1" lang="en-US" altLang="zh-CN" i="1" dirty="0">
                <a:solidFill>
                  <a:srgbClr val="FF5935"/>
                </a:solidFill>
                <a:ea typeface="楷体_GB2312" pitchFamily="49" charset="-122"/>
              </a:rPr>
              <a:t>should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 be executed before every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close()</a:t>
            </a:r>
          </a:p>
          <a:p>
            <a:pPr>
              <a:lnSpc>
                <a:spcPct val="80000"/>
              </a:lnSpc>
              <a:spcBef>
                <a:spcPct val="35000"/>
              </a:spcBef>
              <a:buFontTx/>
              <a:buAutoNum type="arabicPeriod"/>
            </a:pP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A close(f) </a:t>
            </a:r>
            <a:r>
              <a:rPr kumimoji="1" lang="en-US" altLang="zh-CN" i="1" dirty="0">
                <a:solidFill>
                  <a:srgbClr val="FF5935"/>
                </a:solidFill>
                <a:ea typeface="楷体_GB2312" pitchFamily="49" charset="-122"/>
              </a:rPr>
              <a:t>must not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 be executed after a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close() 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unless there is an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open(f) 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in between</a:t>
            </a:r>
          </a:p>
          <a:p>
            <a:pPr>
              <a:lnSpc>
                <a:spcPct val="80000"/>
              </a:lnSpc>
              <a:spcBef>
                <a:spcPct val="35000"/>
              </a:spcBef>
              <a:buFontTx/>
              <a:buAutoNum type="arabicPeriod"/>
            </a:pP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An open(f) </a:t>
            </a:r>
            <a:r>
              <a:rPr kumimoji="1" lang="en-US" altLang="zh-CN" i="1" dirty="0">
                <a:solidFill>
                  <a:srgbClr val="FF5935"/>
                </a:solidFill>
                <a:ea typeface="楷体_GB2312" pitchFamily="49" charset="-122"/>
              </a:rPr>
              <a:t>must not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 be executed after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an open() 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unless there is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a close(f) </a:t>
            </a:r>
            <a:r>
              <a:rPr kumimoji="1" lang="en-US" altLang="zh-CN" dirty="0">
                <a:solidFill>
                  <a:schemeClr val="tx1"/>
                </a:solidFill>
                <a:ea typeface="楷体_GB2312" pitchFamily="49" charset="-122"/>
              </a:rPr>
              <a:t>in </a:t>
            </a:r>
            <a:r>
              <a:rPr kumimoji="1" lang="en-US" altLang="zh-CN" dirty="0" smtClean="0">
                <a:solidFill>
                  <a:schemeClr val="tx1"/>
                </a:solidFill>
                <a:ea typeface="楷体_GB2312" pitchFamily="49" charset="-122"/>
              </a:rPr>
              <a:t>between</a:t>
            </a:r>
            <a:endParaRPr kumimoji="1" lang="en-US" altLang="zh-CN" dirty="0">
              <a:solidFill>
                <a:schemeClr val="tx1"/>
              </a:solidFill>
              <a:ea typeface="楷体_GB2312" pitchFamily="49" charset="-122"/>
            </a:endParaRPr>
          </a:p>
        </p:txBody>
      </p:sp>
      <p:grpSp>
        <p:nvGrpSpPr>
          <p:cNvPr id="2" name="Group 43"/>
          <p:cNvGrpSpPr>
            <a:grpSpLocks/>
          </p:cNvGrpSpPr>
          <p:nvPr/>
        </p:nvGrpSpPr>
        <p:grpSpPr bwMode="auto">
          <a:xfrm>
            <a:off x="6096000" y="3086100"/>
            <a:ext cx="3048000" cy="3543300"/>
            <a:chOff x="3703" y="1260"/>
            <a:chExt cx="1920" cy="2232"/>
          </a:xfrm>
        </p:grpSpPr>
        <p:sp>
          <p:nvSpPr>
            <p:cNvPr id="18441" name="Rectangle 41"/>
            <p:cNvSpPr>
              <a:spLocks noChangeArrowheads="1"/>
            </p:cNvSpPr>
            <p:nvPr/>
          </p:nvSpPr>
          <p:spPr bwMode="auto">
            <a:xfrm>
              <a:off x="3745" y="1260"/>
              <a:ext cx="1836" cy="2232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 dirty="0"/>
            </a:p>
          </p:txBody>
        </p:sp>
        <p:grpSp>
          <p:nvGrpSpPr>
            <p:cNvPr id="18442" name="Group 42"/>
            <p:cNvGrpSpPr>
              <a:grpSpLocks/>
            </p:cNvGrpSpPr>
            <p:nvPr/>
          </p:nvGrpSpPr>
          <p:grpSpPr bwMode="auto">
            <a:xfrm>
              <a:off x="3703" y="1370"/>
              <a:ext cx="1920" cy="2012"/>
              <a:chOff x="3703" y="1337"/>
              <a:chExt cx="1920" cy="2012"/>
            </a:xfrm>
          </p:grpSpPr>
          <p:sp>
            <p:nvSpPr>
              <p:cNvPr id="18471" name="Oval 7"/>
              <p:cNvSpPr>
                <a:spLocks noChangeArrowheads="1"/>
              </p:cNvSpPr>
              <p:nvPr/>
            </p:nvSpPr>
            <p:spPr bwMode="auto">
              <a:xfrm>
                <a:off x="4527" y="1625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S1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8469" name="Oval 10"/>
              <p:cNvSpPr>
                <a:spLocks noChangeArrowheads="1"/>
              </p:cNvSpPr>
              <p:nvPr/>
            </p:nvSpPr>
            <p:spPr bwMode="auto">
              <a:xfrm>
                <a:off x="4207" y="2153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S2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8467" name="Oval 13"/>
              <p:cNvSpPr>
                <a:spLocks noChangeArrowheads="1"/>
              </p:cNvSpPr>
              <p:nvPr/>
            </p:nvSpPr>
            <p:spPr bwMode="auto">
              <a:xfrm>
                <a:off x="4878" y="2105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S3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8465" name="Oval 16"/>
              <p:cNvSpPr>
                <a:spLocks noChangeArrowheads="1"/>
              </p:cNvSpPr>
              <p:nvPr/>
            </p:nvSpPr>
            <p:spPr bwMode="auto">
              <a:xfrm>
                <a:off x="4527" y="2575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S4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8463" name="Oval 19"/>
              <p:cNvSpPr>
                <a:spLocks noChangeArrowheads="1"/>
              </p:cNvSpPr>
              <p:nvPr/>
            </p:nvSpPr>
            <p:spPr bwMode="auto">
              <a:xfrm>
                <a:off x="4878" y="2575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S5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8461" name="Oval 21"/>
              <p:cNvSpPr>
                <a:spLocks noChangeArrowheads="1"/>
              </p:cNvSpPr>
              <p:nvPr/>
            </p:nvSpPr>
            <p:spPr bwMode="auto">
              <a:xfrm>
                <a:off x="4527" y="3109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S6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8449" name="Line 23"/>
              <p:cNvSpPr>
                <a:spLocks noChangeShapeType="1"/>
              </p:cNvSpPr>
              <p:nvPr/>
            </p:nvSpPr>
            <p:spPr bwMode="auto">
              <a:xfrm flipH="1">
                <a:off x="4411" y="1865"/>
                <a:ext cx="192" cy="288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8450" name="Line 24"/>
              <p:cNvSpPr>
                <a:spLocks noChangeShapeType="1"/>
              </p:cNvSpPr>
              <p:nvPr/>
            </p:nvSpPr>
            <p:spPr bwMode="auto">
              <a:xfrm>
                <a:off x="4737" y="1865"/>
                <a:ext cx="240" cy="240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8451" name="Line 25"/>
              <p:cNvSpPr>
                <a:spLocks noChangeShapeType="1"/>
              </p:cNvSpPr>
              <p:nvPr/>
            </p:nvSpPr>
            <p:spPr bwMode="auto">
              <a:xfrm>
                <a:off x="4406" y="2394"/>
                <a:ext cx="196" cy="199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8452" name="Line 26"/>
              <p:cNvSpPr>
                <a:spLocks noChangeShapeType="1"/>
              </p:cNvSpPr>
              <p:nvPr/>
            </p:nvSpPr>
            <p:spPr bwMode="auto">
              <a:xfrm flipH="1">
                <a:off x="4759" y="2345"/>
                <a:ext cx="192" cy="254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8453" name="Line 27"/>
              <p:cNvSpPr>
                <a:spLocks noChangeShapeType="1"/>
              </p:cNvSpPr>
              <p:nvPr/>
            </p:nvSpPr>
            <p:spPr bwMode="auto">
              <a:xfrm>
                <a:off x="5022" y="2345"/>
                <a:ext cx="0" cy="228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8454" name="Line 28"/>
              <p:cNvSpPr>
                <a:spLocks noChangeShapeType="1"/>
              </p:cNvSpPr>
              <p:nvPr/>
            </p:nvSpPr>
            <p:spPr bwMode="auto">
              <a:xfrm>
                <a:off x="4670" y="2825"/>
                <a:ext cx="0" cy="288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8455" name="Line 29"/>
              <p:cNvSpPr>
                <a:spLocks noChangeShapeType="1"/>
              </p:cNvSpPr>
              <p:nvPr/>
            </p:nvSpPr>
            <p:spPr bwMode="auto">
              <a:xfrm>
                <a:off x="4671" y="1337"/>
                <a:ext cx="0" cy="288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cxnSp>
            <p:nvCxnSpPr>
              <p:cNvPr id="18456" name="AutoShape 30"/>
              <p:cNvCxnSpPr>
                <a:cxnSpLocks noChangeShapeType="1"/>
              </p:cNvCxnSpPr>
              <p:nvPr/>
            </p:nvCxnSpPr>
            <p:spPr bwMode="auto">
              <a:xfrm flipV="1">
                <a:off x="5166" y="2225"/>
                <a:ext cx="1" cy="470"/>
              </a:xfrm>
              <a:prstGeom prst="curvedConnector3">
                <a:avLst>
                  <a:gd name="adj1" fmla="val 14400005"/>
                </a:avLst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sp>
            <p:nvSpPr>
              <p:cNvPr id="18457" name="Text Box 31"/>
              <p:cNvSpPr txBox="1">
                <a:spLocks noChangeArrowheads="1"/>
              </p:cNvSpPr>
              <p:nvPr/>
            </p:nvSpPr>
            <p:spPr bwMode="auto">
              <a:xfrm>
                <a:off x="4807" y="1577"/>
                <a:ext cx="67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</a:pPr>
                <a:r>
                  <a:rPr kumimoji="1" lang="en-US" altLang="zh-CN" sz="1800" dirty="0" smtClean="0">
                    <a:solidFill>
                      <a:schemeClr val="hlink"/>
                    </a:solidFill>
                    <a:ea typeface="楷体_GB2312" pitchFamily="49" charset="-122"/>
                  </a:rPr>
                  <a:t>open(f</a:t>
                </a:r>
                <a:r>
                  <a:rPr kumimoji="1" lang="en-US" altLang="zh-CN" sz="1800" dirty="0">
                    <a:solidFill>
                      <a:schemeClr val="hlink"/>
                    </a:solidFill>
                    <a:ea typeface="楷体_GB2312" pitchFamily="49" charset="-122"/>
                  </a:rPr>
                  <a:t>)</a:t>
                </a:r>
              </a:p>
            </p:txBody>
          </p:sp>
          <p:sp>
            <p:nvSpPr>
              <p:cNvPr id="18458" name="Text Box 32"/>
              <p:cNvSpPr txBox="1">
                <a:spLocks noChangeArrowheads="1"/>
              </p:cNvSpPr>
              <p:nvPr/>
            </p:nvSpPr>
            <p:spPr bwMode="auto">
              <a:xfrm>
                <a:off x="3703" y="2153"/>
                <a:ext cx="67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</a:pPr>
                <a:r>
                  <a:rPr kumimoji="1" lang="en-US" altLang="zh-CN" sz="1800" dirty="0">
                    <a:solidFill>
                      <a:schemeClr val="hlink"/>
                    </a:solidFill>
                    <a:ea typeface="楷体_GB2312" pitchFamily="49" charset="-122"/>
                  </a:rPr>
                  <a:t>write(t)</a:t>
                </a:r>
              </a:p>
            </p:txBody>
          </p:sp>
          <p:sp>
            <p:nvSpPr>
              <p:cNvPr id="18459" name="Text Box 33"/>
              <p:cNvSpPr txBox="1">
                <a:spLocks noChangeArrowheads="1"/>
              </p:cNvSpPr>
              <p:nvPr/>
            </p:nvSpPr>
            <p:spPr bwMode="auto">
              <a:xfrm>
                <a:off x="4951" y="2777"/>
                <a:ext cx="67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</a:pPr>
                <a:r>
                  <a:rPr kumimoji="1" lang="en-US" altLang="zh-CN" sz="1800" dirty="0" smtClean="0">
                    <a:solidFill>
                      <a:schemeClr val="hlink"/>
                    </a:solidFill>
                    <a:ea typeface="楷体_GB2312" pitchFamily="49" charset="-122"/>
                  </a:rPr>
                  <a:t>write(t</a:t>
                </a:r>
                <a:r>
                  <a:rPr kumimoji="1" lang="en-US" altLang="zh-CN" sz="1800" dirty="0">
                    <a:solidFill>
                      <a:schemeClr val="hlink"/>
                    </a:solidFill>
                    <a:ea typeface="楷体_GB2312" pitchFamily="49" charset="-122"/>
                  </a:rPr>
                  <a:t>)</a:t>
                </a:r>
              </a:p>
            </p:txBody>
          </p:sp>
          <p:sp>
            <p:nvSpPr>
              <p:cNvPr id="18460" name="Text Box 34"/>
              <p:cNvSpPr txBox="1">
                <a:spLocks noChangeArrowheads="1"/>
              </p:cNvSpPr>
              <p:nvPr/>
            </p:nvSpPr>
            <p:spPr bwMode="auto">
              <a:xfrm>
                <a:off x="4807" y="3113"/>
                <a:ext cx="67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</a:pPr>
                <a:r>
                  <a:rPr kumimoji="1" lang="en-US" altLang="zh-CN" sz="1800" dirty="0" smtClean="0">
                    <a:solidFill>
                      <a:schemeClr val="hlink"/>
                    </a:solidFill>
                    <a:ea typeface="楷体_GB2312" pitchFamily="49" charset="-122"/>
                  </a:rPr>
                  <a:t>close()</a:t>
                </a:r>
                <a:endParaRPr kumimoji="1" lang="en-US" altLang="zh-CN" sz="1800" dirty="0">
                  <a:solidFill>
                    <a:schemeClr val="hlink"/>
                  </a:solidFill>
                  <a:ea typeface="楷体_GB2312" pitchFamily="49" charset="-122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9990540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5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7508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Static Checking</a:t>
            </a:r>
            <a:r>
              <a:rPr lang="en-US" altLang="en-US" sz="2800" dirty="0" smtClean="0"/>
              <a:t> (1/2)</a:t>
            </a:r>
          </a:p>
        </p:txBody>
      </p:sp>
      <p:sp>
        <p:nvSpPr>
          <p:cNvPr id="273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154363" y="2579688"/>
            <a:ext cx="5884862" cy="3097212"/>
          </a:xfrm>
        </p:spPr>
        <p:txBody>
          <a:bodyPr/>
          <a:lstStyle/>
          <a:p>
            <a:r>
              <a:rPr lang="en-US" altLang="en-US" sz="2400" dirty="0" smtClean="0"/>
              <a:t>Is there a path to a write() that does not go through an open()?</a:t>
            </a:r>
          </a:p>
          <a:p>
            <a:r>
              <a:rPr lang="en-US" altLang="en-US" sz="2400" dirty="0" smtClean="0"/>
              <a:t>Is there a path to a close() that does not go through an open()?</a:t>
            </a:r>
          </a:p>
          <a:p>
            <a:r>
              <a:rPr lang="en-US" altLang="en-US" sz="2400" dirty="0" smtClean="0"/>
              <a:t>Is there a path from a close() to a write()?</a:t>
            </a:r>
          </a:p>
          <a:p>
            <a:r>
              <a:rPr lang="en-US" altLang="en-US" sz="2400" dirty="0" smtClean="0"/>
              <a:t>Is there a path from an open() to a close() that does not go through a write()? (“write-clear” path)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74613" y="2552700"/>
            <a:ext cx="3048000" cy="3543300"/>
            <a:chOff x="3703" y="1260"/>
            <a:chExt cx="1920" cy="2232"/>
          </a:xfrm>
        </p:grpSpPr>
        <p:sp>
          <p:nvSpPr>
            <p:cNvPr id="19466" name="Rectangle 5"/>
            <p:cNvSpPr>
              <a:spLocks noChangeArrowheads="1"/>
            </p:cNvSpPr>
            <p:nvPr/>
          </p:nvSpPr>
          <p:spPr bwMode="auto">
            <a:xfrm>
              <a:off x="3745" y="1260"/>
              <a:ext cx="1836" cy="2232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grpSp>
          <p:nvGrpSpPr>
            <p:cNvPr id="19467" name="Group 6"/>
            <p:cNvGrpSpPr>
              <a:grpSpLocks/>
            </p:cNvGrpSpPr>
            <p:nvPr/>
          </p:nvGrpSpPr>
          <p:grpSpPr bwMode="auto">
            <a:xfrm>
              <a:off x="3703" y="1370"/>
              <a:ext cx="1920" cy="2012"/>
              <a:chOff x="3703" y="1337"/>
              <a:chExt cx="1920" cy="2012"/>
            </a:xfrm>
          </p:grpSpPr>
          <p:sp>
            <p:nvSpPr>
              <p:cNvPr id="19496" name="Oval 8"/>
              <p:cNvSpPr>
                <a:spLocks noChangeArrowheads="1"/>
              </p:cNvSpPr>
              <p:nvPr/>
            </p:nvSpPr>
            <p:spPr bwMode="auto">
              <a:xfrm>
                <a:off x="4527" y="1625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S1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9494" name="Oval 11"/>
              <p:cNvSpPr>
                <a:spLocks noChangeArrowheads="1"/>
              </p:cNvSpPr>
              <p:nvPr/>
            </p:nvSpPr>
            <p:spPr bwMode="auto">
              <a:xfrm>
                <a:off x="4207" y="2153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S2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9492" name="Oval 14"/>
              <p:cNvSpPr>
                <a:spLocks noChangeArrowheads="1"/>
              </p:cNvSpPr>
              <p:nvPr/>
            </p:nvSpPr>
            <p:spPr bwMode="auto">
              <a:xfrm>
                <a:off x="4878" y="2105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S3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9490" name="Oval 17"/>
              <p:cNvSpPr>
                <a:spLocks noChangeArrowheads="1"/>
              </p:cNvSpPr>
              <p:nvPr/>
            </p:nvSpPr>
            <p:spPr bwMode="auto">
              <a:xfrm>
                <a:off x="4527" y="2575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S4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9488" name="Oval 20"/>
              <p:cNvSpPr>
                <a:spLocks noChangeArrowheads="1"/>
              </p:cNvSpPr>
              <p:nvPr/>
            </p:nvSpPr>
            <p:spPr bwMode="auto">
              <a:xfrm>
                <a:off x="4878" y="2575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S5</a:t>
                </a:r>
                <a:endParaRPr lang="en-US" altLang="en-US" sz="16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9486" name="Oval 23"/>
              <p:cNvSpPr>
                <a:spLocks noChangeArrowheads="1"/>
              </p:cNvSpPr>
              <p:nvPr/>
            </p:nvSpPr>
            <p:spPr bwMode="auto">
              <a:xfrm>
                <a:off x="4527" y="3109"/>
                <a:ext cx="288" cy="240"/>
              </a:xfrm>
              <a:prstGeom prst="ellipse">
                <a:avLst/>
              </a:prstGeom>
              <a:solidFill>
                <a:schemeClr val="accent5">
                  <a:lumMod val="90000"/>
                </a:schemeClr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algn="ctr"/>
                <a:r>
                  <a:rPr lang="en-US" altLang="en-US" sz="1600" dirty="0" smtClean="0">
                    <a:solidFill>
                      <a:schemeClr val="tx1"/>
                    </a:solidFill>
                  </a:rPr>
                  <a:t>S6</a:t>
                </a:r>
              </a:p>
            </p:txBody>
          </p:sp>
          <p:sp>
            <p:nvSpPr>
              <p:cNvPr id="19474" name="Line 25"/>
              <p:cNvSpPr>
                <a:spLocks noChangeShapeType="1"/>
              </p:cNvSpPr>
              <p:nvPr/>
            </p:nvSpPr>
            <p:spPr bwMode="auto">
              <a:xfrm flipH="1">
                <a:off x="4411" y="1865"/>
                <a:ext cx="192" cy="288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9475" name="Line 26"/>
              <p:cNvSpPr>
                <a:spLocks noChangeShapeType="1"/>
              </p:cNvSpPr>
              <p:nvPr/>
            </p:nvSpPr>
            <p:spPr bwMode="auto">
              <a:xfrm>
                <a:off x="4737" y="1865"/>
                <a:ext cx="240" cy="240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9476" name="Line 27"/>
              <p:cNvSpPr>
                <a:spLocks noChangeShapeType="1"/>
              </p:cNvSpPr>
              <p:nvPr/>
            </p:nvSpPr>
            <p:spPr bwMode="auto">
              <a:xfrm>
                <a:off x="4406" y="2394"/>
                <a:ext cx="196" cy="199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9477" name="Line 28"/>
              <p:cNvSpPr>
                <a:spLocks noChangeShapeType="1"/>
              </p:cNvSpPr>
              <p:nvPr/>
            </p:nvSpPr>
            <p:spPr bwMode="auto">
              <a:xfrm flipH="1">
                <a:off x="4759" y="2345"/>
                <a:ext cx="192" cy="254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9478" name="Line 29"/>
              <p:cNvSpPr>
                <a:spLocks noChangeShapeType="1"/>
              </p:cNvSpPr>
              <p:nvPr/>
            </p:nvSpPr>
            <p:spPr bwMode="auto">
              <a:xfrm>
                <a:off x="5022" y="2345"/>
                <a:ext cx="0" cy="228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9479" name="Line 30"/>
              <p:cNvSpPr>
                <a:spLocks noChangeShapeType="1"/>
              </p:cNvSpPr>
              <p:nvPr/>
            </p:nvSpPr>
            <p:spPr bwMode="auto">
              <a:xfrm>
                <a:off x="4670" y="2825"/>
                <a:ext cx="0" cy="288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9480" name="Line 31"/>
              <p:cNvSpPr>
                <a:spLocks noChangeShapeType="1"/>
              </p:cNvSpPr>
              <p:nvPr/>
            </p:nvSpPr>
            <p:spPr bwMode="auto">
              <a:xfrm>
                <a:off x="4671" y="1337"/>
                <a:ext cx="0" cy="288"/>
              </a:xfrm>
              <a:prstGeom prst="line">
                <a:avLst/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cxnSp>
            <p:nvCxnSpPr>
              <p:cNvPr id="19481" name="AutoShape 32"/>
              <p:cNvCxnSpPr>
                <a:cxnSpLocks noChangeShapeType="1"/>
              </p:cNvCxnSpPr>
              <p:nvPr/>
            </p:nvCxnSpPr>
            <p:spPr bwMode="auto">
              <a:xfrm flipV="1">
                <a:off x="5166" y="2225"/>
                <a:ext cx="1" cy="470"/>
              </a:xfrm>
              <a:prstGeom prst="curvedConnector3">
                <a:avLst>
                  <a:gd name="adj1" fmla="val 14400005"/>
                </a:avLst>
              </a:prstGeom>
              <a:noFill/>
              <a:ln w="25400">
                <a:solidFill>
                  <a:schemeClr val="folHlink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</p:cxnSp>
          <p:sp>
            <p:nvSpPr>
              <p:cNvPr id="19482" name="Text Box 33"/>
              <p:cNvSpPr txBox="1">
                <a:spLocks noChangeArrowheads="1"/>
              </p:cNvSpPr>
              <p:nvPr/>
            </p:nvSpPr>
            <p:spPr bwMode="auto">
              <a:xfrm>
                <a:off x="4807" y="1577"/>
                <a:ext cx="67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</a:pPr>
                <a:r>
                  <a:rPr kumimoji="1" lang="en-US" altLang="zh-CN" sz="1800" dirty="0" smtClean="0">
                    <a:solidFill>
                      <a:schemeClr val="hlink"/>
                    </a:solidFill>
                    <a:ea typeface="楷体_GB2312" pitchFamily="49" charset="-122"/>
                  </a:rPr>
                  <a:t>open(f</a:t>
                </a:r>
                <a:r>
                  <a:rPr kumimoji="1" lang="en-US" altLang="zh-CN" sz="1800" dirty="0">
                    <a:solidFill>
                      <a:schemeClr val="hlink"/>
                    </a:solidFill>
                    <a:ea typeface="楷体_GB2312" pitchFamily="49" charset="-122"/>
                  </a:rPr>
                  <a:t>)</a:t>
                </a:r>
              </a:p>
            </p:txBody>
          </p:sp>
          <p:sp>
            <p:nvSpPr>
              <p:cNvPr id="19483" name="Text Box 34"/>
              <p:cNvSpPr txBox="1">
                <a:spLocks noChangeArrowheads="1"/>
              </p:cNvSpPr>
              <p:nvPr/>
            </p:nvSpPr>
            <p:spPr bwMode="auto">
              <a:xfrm>
                <a:off x="3703" y="2153"/>
                <a:ext cx="67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</a:pPr>
                <a:r>
                  <a:rPr kumimoji="1" lang="en-US" altLang="zh-CN" sz="1800">
                    <a:solidFill>
                      <a:schemeClr val="hlink"/>
                    </a:solidFill>
                    <a:ea typeface="楷体_GB2312" pitchFamily="49" charset="-122"/>
                  </a:rPr>
                  <a:t>write(t)</a:t>
                </a:r>
              </a:p>
            </p:txBody>
          </p:sp>
          <p:sp>
            <p:nvSpPr>
              <p:cNvPr id="19484" name="Text Box 35"/>
              <p:cNvSpPr txBox="1">
                <a:spLocks noChangeArrowheads="1"/>
              </p:cNvSpPr>
              <p:nvPr/>
            </p:nvSpPr>
            <p:spPr bwMode="auto">
              <a:xfrm>
                <a:off x="4951" y="2777"/>
                <a:ext cx="67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</a:pPr>
                <a:r>
                  <a:rPr kumimoji="1" lang="en-US" altLang="zh-CN" sz="1800" dirty="0" smtClean="0">
                    <a:solidFill>
                      <a:schemeClr val="hlink"/>
                    </a:solidFill>
                    <a:ea typeface="楷体_GB2312" pitchFamily="49" charset="-122"/>
                  </a:rPr>
                  <a:t>write(t</a:t>
                </a:r>
                <a:r>
                  <a:rPr kumimoji="1" lang="en-US" altLang="zh-CN" sz="1800" dirty="0">
                    <a:solidFill>
                      <a:schemeClr val="hlink"/>
                    </a:solidFill>
                    <a:ea typeface="楷体_GB2312" pitchFamily="49" charset="-122"/>
                  </a:rPr>
                  <a:t>)</a:t>
                </a:r>
              </a:p>
            </p:txBody>
          </p:sp>
          <p:sp>
            <p:nvSpPr>
              <p:cNvPr id="19485" name="Text Box 36"/>
              <p:cNvSpPr txBox="1">
                <a:spLocks noChangeArrowheads="1"/>
              </p:cNvSpPr>
              <p:nvPr/>
            </p:nvSpPr>
            <p:spPr bwMode="auto">
              <a:xfrm>
                <a:off x="4807" y="3113"/>
                <a:ext cx="67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1pPr>
                <a:lvl2pPr marL="742950" indent="-28575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2pPr>
                <a:lvl3pPr marL="11430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3pPr>
                <a:lvl4pPr marL="16002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4pPr>
                <a:lvl5pPr marL="2057400" indent="-228600"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 b="1">
                    <a:solidFill>
                      <a:srgbClr val="FAFD00"/>
                    </a:solidFill>
                    <a:latin typeface="Times New Roman" pitchFamily="18" charset="0"/>
                  </a:defRPr>
                </a:lvl9pPr>
              </a:lstStyle>
              <a:p>
                <a:pPr eaLnBrk="1" hangingPunct="1">
                  <a:spcBef>
                    <a:spcPct val="50000"/>
                  </a:spcBef>
                </a:pPr>
                <a:r>
                  <a:rPr kumimoji="1" lang="en-US" altLang="zh-CN" sz="1800" dirty="0" smtClean="0">
                    <a:solidFill>
                      <a:schemeClr val="hlink"/>
                    </a:solidFill>
                    <a:ea typeface="楷体_GB2312" pitchFamily="49" charset="-122"/>
                  </a:rPr>
                  <a:t>close()</a:t>
                </a:r>
                <a:endParaRPr kumimoji="1" lang="en-US" altLang="zh-CN" sz="1800" dirty="0">
                  <a:solidFill>
                    <a:schemeClr val="hlink"/>
                  </a:solidFill>
                  <a:ea typeface="楷体_GB2312" pitchFamily="49" charset="-122"/>
                </a:endParaRPr>
              </a:p>
            </p:txBody>
          </p:sp>
        </p:grpSp>
      </p:grpSp>
      <p:sp>
        <p:nvSpPr>
          <p:cNvPr id="19463" name="Text Box 38"/>
          <p:cNvSpPr txBox="1">
            <a:spLocks noChangeArrowheads="1"/>
          </p:cNvSpPr>
          <p:nvPr/>
        </p:nvSpPr>
        <p:spPr bwMode="auto">
          <a:xfrm>
            <a:off x="784225" y="1607403"/>
            <a:ext cx="7902575" cy="8309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eaLnBrk="0" hangingPunct="0">
              <a:spcBef>
                <a:spcPct val="20000"/>
              </a:spcBef>
              <a:buClr>
                <a:schemeClr val="folHlink"/>
              </a:buClr>
              <a:buSzPct val="90000"/>
              <a:buFont typeface="Wingdings" pitchFamily="2" charset="2"/>
              <a:buChar char="n"/>
              <a:defRPr sz="2400">
                <a:latin typeface="+mn-lt"/>
                <a:cs typeface="+mn-cs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  <a:defRPr sz="2600">
                <a:latin typeface="+mn-lt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folHlink"/>
              </a:buClr>
              <a:buSzPct val="55000"/>
              <a:buFont typeface="Wingdings" pitchFamily="2" charset="2"/>
              <a:buChar char="n"/>
              <a:defRPr sz="2300">
                <a:latin typeface="+mn-lt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accent1"/>
              </a:buClr>
              <a:buFont typeface="Wingdings" pitchFamily="2" charset="2"/>
              <a:buChar char="§"/>
              <a:defRPr sz="2000">
                <a:latin typeface="+mn-lt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accent1"/>
              </a:buClr>
              <a:buFont typeface="Wingdings" pitchFamily="2" charset="2"/>
              <a:buChar char="§"/>
              <a:defRPr sz="2000">
                <a:latin typeface="+mn-lt"/>
              </a:defRPr>
            </a:lvl5pPr>
            <a:lvl6pPr marL="2514600" indent="-22860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itchFamily="2" charset="2"/>
              <a:buChar char="§"/>
              <a:defRPr sz="2000">
                <a:latin typeface="+mn-lt"/>
              </a:defRPr>
            </a:lvl6pPr>
            <a:lvl7pPr marL="2971800" indent="-22860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itchFamily="2" charset="2"/>
              <a:buChar char="§"/>
              <a:defRPr sz="2000">
                <a:latin typeface="+mn-lt"/>
              </a:defRPr>
            </a:lvl7pPr>
            <a:lvl8pPr marL="3429000" indent="-22860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itchFamily="2" charset="2"/>
              <a:buChar char="§"/>
              <a:defRPr sz="2000">
                <a:latin typeface="+mn-lt"/>
              </a:defRPr>
            </a:lvl8pPr>
            <a:lvl9pPr marL="3886200" indent="-22860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itchFamily="2" charset="2"/>
              <a:buChar char="§"/>
              <a:defRPr sz="2000">
                <a:latin typeface="+mn-lt"/>
              </a:defRPr>
            </a:lvl9pPr>
          </a:lstStyle>
          <a:p>
            <a:r>
              <a:rPr lang="en-US" altLang="en-US" sz="2800" dirty="0"/>
              <a:t>Is there a “</a:t>
            </a:r>
            <a:r>
              <a:rPr lang="en-US" altLang="en-US" sz="2800" i="1" dirty="0">
                <a:solidFill>
                  <a:srgbClr val="FF5935"/>
                </a:solidFill>
              </a:rPr>
              <a:t>client</a:t>
            </a:r>
            <a:r>
              <a:rPr lang="en-US" altLang="en-US" sz="2800" dirty="0"/>
              <a:t>” path that violates any of the sequencing constraints?</a:t>
            </a:r>
          </a:p>
        </p:txBody>
      </p:sp>
      <p:sp>
        <p:nvSpPr>
          <p:cNvPr id="273447" name="Text Box 39"/>
          <p:cNvSpPr txBox="1">
            <a:spLocks noChangeArrowheads="1"/>
          </p:cNvSpPr>
          <p:nvPr/>
        </p:nvSpPr>
        <p:spPr bwMode="auto">
          <a:xfrm>
            <a:off x="3668713" y="6318250"/>
            <a:ext cx="4627562" cy="4699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sz="2400">
                <a:solidFill>
                  <a:srgbClr val="FF5935"/>
                </a:solidFill>
              </a:rPr>
              <a:t>[ 1, 3, 4, 6 ] – ADT use anomaly!</a:t>
            </a:r>
          </a:p>
        </p:txBody>
      </p:sp>
    </p:spTree>
    <p:extLst>
      <p:ext uri="{BB962C8B-B14F-4D97-AF65-F5344CB8AC3E}">
        <p14:creationId xmlns:p14="http://schemas.microsoft.com/office/powerpoint/2010/main" val="89358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 nodeType="clickPar">
                      <p:stCondLst>
                        <p:cond delay="indefinite"/>
                      </p:stCondLst>
                      <p:childTnLst>
                        <p:par>
                          <p:cTn id="2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6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4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8" dur="500"/>
                                        <p:tgtEl>
                                          <p:spTgt spid="2734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3411" grpId="0" build="p" bldLvl="2"/>
      <p:bldP spid="273447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Static Checking</a:t>
            </a:r>
            <a:r>
              <a:rPr lang="en-US" altLang="en-US" sz="2800" dirty="0" smtClean="0"/>
              <a:t> (2/2)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/>
              <a:t>Consider the following </a:t>
            </a:r>
            <a:r>
              <a:rPr lang="en-US" altLang="en-US" dirty="0" smtClean="0"/>
              <a:t>“</a:t>
            </a:r>
            <a:r>
              <a:rPr lang="en-US" altLang="en-US" i="1" dirty="0" smtClean="0">
                <a:solidFill>
                  <a:srgbClr val="FF5935"/>
                </a:solidFill>
              </a:rPr>
              <a:t>client</a:t>
            </a:r>
            <a:r>
              <a:rPr lang="en-US" altLang="en-US" dirty="0" smtClean="0"/>
              <a:t>” graph</a:t>
            </a:r>
            <a:r>
              <a:rPr lang="en-US" altLang="en-US" dirty="0"/>
              <a:t>:</a:t>
            </a:r>
          </a:p>
          <a:p>
            <a:endParaRPr lang="en-US" dirty="0"/>
          </a:p>
        </p:txBody>
      </p:sp>
      <p:grpSp>
        <p:nvGrpSpPr>
          <p:cNvPr id="2" name="Group 58"/>
          <p:cNvGrpSpPr>
            <a:grpSpLocks/>
          </p:cNvGrpSpPr>
          <p:nvPr/>
        </p:nvGrpSpPr>
        <p:grpSpPr bwMode="auto">
          <a:xfrm>
            <a:off x="2647950" y="2235200"/>
            <a:ext cx="3848100" cy="3567113"/>
            <a:chOff x="1668" y="1154"/>
            <a:chExt cx="2424" cy="2247"/>
          </a:xfrm>
        </p:grpSpPr>
        <p:sp>
          <p:nvSpPr>
            <p:cNvPr id="20489" name="Rectangle 53"/>
            <p:cNvSpPr>
              <a:spLocks noChangeArrowheads="1"/>
            </p:cNvSpPr>
            <p:nvPr/>
          </p:nvSpPr>
          <p:spPr bwMode="auto">
            <a:xfrm>
              <a:off x="1687" y="1154"/>
              <a:ext cx="2405" cy="224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 type="none" w="sm" len="sm"/>
              <a:tailEnd type="none" w="sm" len="sm"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0490" name="Text Box 32"/>
            <p:cNvSpPr txBox="1">
              <a:spLocks noChangeArrowheads="1"/>
            </p:cNvSpPr>
            <p:nvPr/>
          </p:nvSpPr>
          <p:spPr bwMode="auto">
            <a:xfrm>
              <a:off x="1668" y="3051"/>
              <a:ext cx="67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 eaLnBrk="1" hangingPunct="1">
                <a:spcBef>
                  <a:spcPct val="50000"/>
                </a:spcBef>
              </a:pPr>
              <a:r>
                <a:rPr kumimoji="1" lang="en-US" altLang="zh-CN" sz="1800" dirty="0" smtClean="0">
                  <a:solidFill>
                    <a:schemeClr val="hlink"/>
                  </a:solidFill>
                  <a:ea typeface="楷体_GB2312" pitchFamily="49" charset="-122"/>
                </a:rPr>
                <a:t>close()</a:t>
              </a:r>
              <a:endParaRPr kumimoji="1" lang="en-US" altLang="zh-CN" sz="1800" dirty="0">
                <a:solidFill>
                  <a:schemeClr val="hlink"/>
                </a:solidFill>
                <a:ea typeface="楷体_GB2312" pitchFamily="49" charset="-122"/>
              </a:endParaRPr>
            </a:p>
          </p:txBody>
        </p:sp>
        <p:sp>
          <p:nvSpPr>
            <p:cNvPr id="20491" name="Oval 6"/>
            <p:cNvSpPr>
              <a:spLocks noChangeArrowheads="1"/>
            </p:cNvSpPr>
            <p:nvPr/>
          </p:nvSpPr>
          <p:spPr bwMode="auto">
            <a:xfrm>
              <a:off x="2332" y="1516"/>
              <a:ext cx="288" cy="240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600" dirty="0" smtClean="0">
                  <a:solidFill>
                    <a:schemeClr val="tx1"/>
                  </a:solidFill>
                </a:rPr>
                <a:t>S1</a:t>
              </a:r>
              <a:endParaRPr lang="en-US" altLang="en-US" sz="1600" dirty="0">
                <a:solidFill>
                  <a:schemeClr val="tx1"/>
                </a:solidFill>
              </a:endParaRPr>
            </a:p>
          </p:txBody>
        </p:sp>
        <p:sp>
          <p:nvSpPr>
            <p:cNvPr id="20493" name="Oval 9"/>
            <p:cNvSpPr>
              <a:spLocks noChangeArrowheads="1"/>
            </p:cNvSpPr>
            <p:nvPr/>
          </p:nvSpPr>
          <p:spPr bwMode="auto">
            <a:xfrm>
              <a:off x="2031" y="2020"/>
              <a:ext cx="288" cy="240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600" dirty="0" smtClean="0">
                  <a:solidFill>
                    <a:schemeClr val="tx1"/>
                  </a:solidFill>
                </a:rPr>
                <a:t>S2</a:t>
              </a:r>
              <a:endParaRPr lang="en-US" altLang="en-US" sz="1600" dirty="0">
                <a:solidFill>
                  <a:schemeClr val="tx1"/>
                </a:solidFill>
              </a:endParaRPr>
            </a:p>
          </p:txBody>
        </p:sp>
        <p:sp>
          <p:nvSpPr>
            <p:cNvPr id="20495" name="Oval 12"/>
            <p:cNvSpPr>
              <a:spLocks noChangeArrowheads="1"/>
            </p:cNvSpPr>
            <p:nvPr/>
          </p:nvSpPr>
          <p:spPr bwMode="auto">
            <a:xfrm>
              <a:off x="2668" y="2020"/>
              <a:ext cx="288" cy="240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600" dirty="0" smtClean="0">
                  <a:solidFill>
                    <a:schemeClr val="tx1"/>
                  </a:solidFill>
                </a:rPr>
                <a:t>S3</a:t>
              </a:r>
              <a:endParaRPr lang="en-US" altLang="en-US" sz="1600" dirty="0">
                <a:solidFill>
                  <a:schemeClr val="tx1"/>
                </a:solidFill>
              </a:endParaRPr>
            </a:p>
          </p:txBody>
        </p:sp>
        <p:sp>
          <p:nvSpPr>
            <p:cNvPr id="20497" name="Oval 15"/>
            <p:cNvSpPr>
              <a:spLocks noChangeArrowheads="1"/>
            </p:cNvSpPr>
            <p:nvPr/>
          </p:nvSpPr>
          <p:spPr bwMode="auto">
            <a:xfrm>
              <a:off x="2332" y="2476"/>
              <a:ext cx="288" cy="240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600" dirty="0" smtClean="0">
                  <a:solidFill>
                    <a:schemeClr val="tx1"/>
                  </a:solidFill>
                </a:rPr>
                <a:t>S4</a:t>
              </a:r>
              <a:endParaRPr lang="en-US" altLang="en-US" sz="1600" dirty="0">
                <a:solidFill>
                  <a:schemeClr val="tx1"/>
                </a:solidFill>
              </a:endParaRPr>
            </a:p>
          </p:txBody>
        </p:sp>
        <p:sp>
          <p:nvSpPr>
            <p:cNvPr id="20499" name="Oval 18"/>
            <p:cNvSpPr>
              <a:spLocks noChangeArrowheads="1"/>
            </p:cNvSpPr>
            <p:nvPr/>
          </p:nvSpPr>
          <p:spPr bwMode="auto">
            <a:xfrm>
              <a:off x="2922" y="2416"/>
              <a:ext cx="288" cy="240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600" dirty="0" smtClean="0">
                  <a:solidFill>
                    <a:schemeClr val="tx1"/>
                  </a:solidFill>
                </a:rPr>
                <a:t>S5</a:t>
              </a:r>
              <a:endParaRPr lang="en-US" altLang="en-US" sz="1600" dirty="0">
                <a:solidFill>
                  <a:schemeClr val="tx1"/>
                </a:solidFill>
              </a:endParaRPr>
            </a:p>
          </p:txBody>
        </p:sp>
        <p:sp>
          <p:nvSpPr>
            <p:cNvPr id="20501" name="Oval 20"/>
            <p:cNvSpPr>
              <a:spLocks noChangeArrowheads="1"/>
            </p:cNvSpPr>
            <p:nvPr/>
          </p:nvSpPr>
          <p:spPr bwMode="auto">
            <a:xfrm>
              <a:off x="2332" y="3004"/>
              <a:ext cx="288" cy="240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600" dirty="0" smtClean="0">
                  <a:solidFill>
                    <a:schemeClr val="tx1"/>
                  </a:solidFill>
                </a:rPr>
                <a:t>S8</a:t>
              </a:r>
              <a:endParaRPr lang="en-US" altLang="en-US" sz="1600" dirty="0">
                <a:solidFill>
                  <a:schemeClr val="tx1"/>
                </a:solidFill>
              </a:endParaRPr>
            </a:p>
          </p:txBody>
        </p:sp>
        <p:sp>
          <p:nvSpPr>
            <p:cNvPr id="20503" name="Line 22"/>
            <p:cNvSpPr>
              <a:spLocks noChangeShapeType="1"/>
            </p:cNvSpPr>
            <p:nvPr/>
          </p:nvSpPr>
          <p:spPr bwMode="auto">
            <a:xfrm flipH="1">
              <a:off x="2229" y="1749"/>
              <a:ext cx="177" cy="273"/>
            </a:xfrm>
            <a:prstGeom prst="line">
              <a:avLst/>
            </a:pr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04" name="Line 23"/>
            <p:cNvSpPr>
              <a:spLocks noChangeShapeType="1"/>
            </p:cNvSpPr>
            <p:nvPr/>
          </p:nvSpPr>
          <p:spPr bwMode="auto">
            <a:xfrm>
              <a:off x="2556" y="1734"/>
              <a:ext cx="205" cy="304"/>
            </a:xfrm>
            <a:prstGeom prst="line">
              <a:avLst/>
            </a:pr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05" name="Line 24"/>
            <p:cNvSpPr>
              <a:spLocks noChangeShapeType="1"/>
            </p:cNvSpPr>
            <p:nvPr/>
          </p:nvSpPr>
          <p:spPr bwMode="auto">
            <a:xfrm>
              <a:off x="2238" y="2256"/>
              <a:ext cx="168" cy="242"/>
            </a:xfrm>
            <a:prstGeom prst="line">
              <a:avLst/>
            </a:pr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06" name="Line 25"/>
            <p:cNvSpPr>
              <a:spLocks noChangeShapeType="1"/>
            </p:cNvSpPr>
            <p:nvPr/>
          </p:nvSpPr>
          <p:spPr bwMode="auto">
            <a:xfrm flipH="1">
              <a:off x="2556" y="2236"/>
              <a:ext cx="184" cy="247"/>
            </a:xfrm>
            <a:prstGeom prst="line">
              <a:avLst/>
            </a:pr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07" name="Line 26"/>
            <p:cNvSpPr>
              <a:spLocks noChangeShapeType="1"/>
            </p:cNvSpPr>
            <p:nvPr/>
          </p:nvSpPr>
          <p:spPr bwMode="auto">
            <a:xfrm>
              <a:off x="2879" y="2263"/>
              <a:ext cx="141" cy="175"/>
            </a:xfrm>
            <a:prstGeom prst="line">
              <a:avLst/>
            </a:pr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08" name="Line 27"/>
            <p:cNvSpPr>
              <a:spLocks noChangeShapeType="1"/>
            </p:cNvSpPr>
            <p:nvPr/>
          </p:nvSpPr>
          <p:spPr bwMode="auto">
            <a:xfrm>
              <a:off x="2476" y="2716"/>
              <a:ext cx="0" cy="288"/>
            </a:xfrm>
            <a:prstGeom prst="line">
              <a:avLst/>
            </a:pr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09" name="Line 28"/>
            <p:cNvSpPr>
              <a:spLocks noChangeShapeType="1"/>
            </p:cNvSpPr>
            <p:nvPr/>
          </p:nvSpPr>
          <p:spPr bwMode="auto">
            <a:xfrm>
              <a:off x="2476" y="1228"/>
              <a:ext cx="0" cy="288"/>
            </a:xfrm>
            <a:prstGeom prst="line">
              <a:avLst/>
            </a:pr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10" name="Text Box 29"/>
            <p:cNvSpPr txBox="1">
              <a:spLocks noChangeArrowheads="1"/>
            </p:cNvSpPr>
            <p:nvPr/>
          </p:nvSpPr>
          <p:spPr bwMode="auto">
            <a:xfrm>
              <a:off x="2546" y="1475"/>
              <a:ext cx="67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 eaLnBrk="1" hangingPunct="1">
                <a:spcBef>
                  <a:spcPct val="50000"/>
                </a:spcBef>
              </a:pPr>
              <a:r>
                <a:rPr kumimoji="1" lang="en-US" altLang="zh-CN" sz="1800" dirty="0" smtClean="0">
                  <a:solidFill>
                    <a:schemeClr val="hlink"/>
                  </a:solidFill>
                  <a:ea typeface="楷体_GB2312" pitchFamily="49" charset="-122"/>
                </a:rPr>
                <a:t>open(f</a:t>
              </a:r>
              <a:r>
                <a:rPr kumimoji="1" lang="en-US" altLang="zh-CN" sz="1800" dirty="0">
                  <a:solidFill>
                    <a:schemeClr val="hlink"/>
                  </a:solidFill>
                  <a:ea typeface="楷体_GB2312" pitchFamily="49" charset="-122"/>
                </a:rPr>
                <a:t>)</a:t>
              </a:r>
            </a:p>
          </p:txBody>
        </p:sp>
        <p:sp>
          <p:nvSpPr>
            <p:cNvPr id="20511" name="Text Box 30"/>
            <p:cNvSpPr txBox="1">
              <a:spLocks noChangeArrowheads="1"/>
            </p:cNvSpPr>
            <p:nvPr/>
          </p:nvSpPr>
          <p:spPr bwMode="auto">
            <a:xfrm>
              <a:off x="1771" y="2527"/>
              <a:ext cx="57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 eaLnBrk="1" hangingPunct="1">
                <a:spcBef>
                  <a:spcPct val="50000"/>
                </a:spcBef>
              </a:pPr>
              <a:r>
                <a:rPr kumimoji="1" lang="en-US" altLang="zh-CN" sz="1800" dirty="0" smtClean="0">
                  <a:solidFill>
                    <a:schemeClr val="hlink"/>
                  </a:solidFill>
                  <a:ea typeface="楷体_GB2312" pitchFamily="49" charset="-122"/>
                </a:rPr>
                <a:t>write(t</a:t>
              </a:r>
              <a:r>
                <a:rPr kumimoji="1" lang="en-US" altLang="zh-CN" sz="1800" dirty="0">
                  <a:solidFill>
                    <a:schemeClr val="hlink"/>
                  </a:solidFill>
                  <a:ea typeface="楷体_GB2312" pitchFamily="49" charset="-122"/>
                </a:rPr>
                <a:t>)</a:t>
              </a:r>
            </a:p>
          </p:txBody>
        </p:sp>
        <p:sp>
          <p:nvSpPr>
            <p:cNvPr id="20512" name="Text Box 31"/>
            <p:cNvSpPr txBox="1">
              <a:spLocks noChangeArrowheads="1"/>
            </p:cNvSpPr>
            <p:nvPr/>
          </p:nvSpPr>
          <p:spPr bwMode="auto">
            <a:xfrm>
              <a:off x="3124" y="2284"/>
              <a:ext cx="57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 eaLnBrk="1" hangingPunct="1">
                <a:spcBef>
                  <a:spcPct val="50000"/>
                </a:spcBef>
              </a:pPr>
              <a:r>
                <a:rPr kumimoji="1" lang="en-US" altLang="zh-CN" sz="1800" dirty="0" smtClean="0">
                  <a:solidFill>
                    <a:schemeClr val="hlink"/>
                  </a:solidFill>
                  <a:ea typeface="楷体_GB2312" pitchFamily="49" charset="-122"/>
                </a:rPr>
                <a:t>write(t</a:t>
              </a:r>
              <a:r>
                <a:rPr kumimoji="1" lang="en-US" altLang="zh-CN" sz="1800" dirty="0">
                  <a:solidFill>
                    <a:schemeClr val="hlink"/>
                  </a:solidFill>
                  <a:ea typeface="楷体_GB2312" pitchFamily="49" charset="-122"/>
                </a:rPr>
                <a:t>)</a:t>
              </a:r>
            </a:p>
          </p:txBody>
        </p:sp>
        <p:sp>
          <p:nvSpPr>
            <p:cNvPr id="20513" name="Oval 34"/>
            <p:cNvSpPr>
              <a:spLocks noChangeArrowheads="1"/>
            </p:cNvSpPr>
            <p:nvPr/>
          </p:nvSpPr>
          <p:spPr bwMode="auto">
            <a:xfrm>
              <a:off x="2730" y="2800"/>
              <a:ext cx="288" cy="240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600" dirty="0" smtClean="0">
                  <a:solidFill>
                    <a:schemeClr val="tx1"/>
                  </a:solidFill>
                </a:rPr>
                <a:t>S6</a:t>
              </a:r>
              <a:endParaRPr lang="en-US" altLang="en-US" sz="1600" dirty="0">
                <a:solidFill>
                  <a:schemeClr val="tx1"/>
                </a:solidFill>
              </a:endParaRPr>
            </a:p>
          </p:txBody>
        </p:sp>
        <p:sp>
          <p:nvSpPr>
            <p:cNvPr id="20515" name="Oval 37"/>
            <p:cNvSpPr>
              <a:spLocks noChangeArrowheads="1"/>
            </p:cNvSpPr>
            <p:nvPr/>
          </p:nvSpPr>
          <p:spPr bwMode="auto">
            <a:xfrm>
              <a:off x="3210" y="2800"/>
              <a:ext cx="288" cy="240"/>
            </a:xfrm>
            <a:prstGeom prst="ellipse">
              <a:avLst/>
            </a:prstGeom>
            <a:solidFill>
              <a:schemeClr val="accent5">
                <a:lumMod val="90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ctr"/>
              <a:r>
                <a:rPr lang="en-US" altLang="en-US" sz="1600" dirty="0" smtClean="0">
                  <a:solidFill>
                    <a:schemeClr val="tx1"/>
                  </a:solidFill>
                </a:rPr>
                <a:t>S7</a:t>
              </a:r>
              <a:endParaRPr lang="en-US" altLang="en-US" sz="1600" dirty="0">
                <a:solidFill>
                  <a:schemeClr val="tx1"/>
                </a:solidFill>
              </a:endParaRPr>
            </a:p>
          </p:txBody>
        </p:sp>
        <p:sp>
          <p:nvSpPr>
            <p:cNvPr id="20517" name="Line 39"/>
            <p:cNvSpPr>
              <a:spLocks noChangeShapeType="1"/>
            </p:cNvSpPr>
            <p:nvPr/>
          </p:nvSpPr>
          <p:spPr bwMode="auto">
            <a:xfrm flipH="1">
              <a:off x="2898" y="2663"/>
              <a:ext cx="110" cy="137"/>
            </a:xfrm>
            <a:prstGeom prst="line">
              <a:avLst/>
            </a:pr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18" name="Line 40"/>
            <p:cNvSpPr>
              <a:spLocks noChangeShapeType="1"/>
            </p:cNvSpPr>
            <p:nvPr/>
          </p:nvSpPr>
          <p:spPr bwMode="auto">
            <a:xfrm>
              <a:off x="3145" y="2630"/>
              <a:ext cx="123" cy="187"/>
            </a:xfrm>
            <a:prstGeom prst="line">
              <a:avLst/>
            </a:pr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cxnSp>
          <p:nvCxnSpPr>
            <p:cNvPr id="20519" name="AutoShape 41"/>
            <p:cNvCxnSpPr>
              <a:cxnSpLocks noChangeShapeType="1"/>
              <a:stCxn id="20513" idx="4"/>
              <a:endCxn id="20515" idx="4"/>
            </p:cNvCxnSpPr>
            <p:nvPr/>
          </p:nvCxnSpPr>
          <p:spPr bwMode="auto">
            <a:xfrm rot="16200000" flipH="1">
              <a:off x="3113" y="2801"/>
              <a:ext cx="1" cy="480"/>
            </a:xfrm>
            <a:prstGeom prst="curvedConnector3">
              <a:avLst>
                <a:gd name="adj1" fmla="val 14400005"/>
              </a:avLst>
            </a:prstGeom>
            <a:noFill/>
            <a:ln w="25400">
              <a:solidFill>
                <a:schemeClr val="folHlink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20520" name="Freeform 42"/>
            <p:cNvSpPr>
              <a:spLocks/>
            </p:cNvSpPr>
            <p:nvPr/>
          </p:nvSpPr>
          <p:spPr bwMode="auto">
            <a:xfrm>
              <a:off x="2947" y="2012"/>
              <a:ext cx="1113" cy="1271"/>
            </a:xfrm>
            <a:custGeom>
              <a:avLst/>
              <a:gdLst>
                <a:gd name="T0" fmla="*/ 186 w 1128"/>
                <a:gd name="T1" fmla="*/ 1254 h 1184"/>
                <a:gd name="T2" fmla="*/ 514 w 1128"/>
                <a:gd name="T3" fmla="*/ 1364 h 1184"/>
                <a:gd name="T4" fmla="*/ 842 w 1128"/>
                <a:gd name="T5" fmla="*/ 1254 h 1184"/>
                <a:gd name="T6" fmla="*/ 1075 w 1128"/>
                <a:gd name="T7" fmla="*/ 922 h 1184"/>
                <a:gd name="T8" fmla="*/ 982 w 1128"/>
                <a:gd name="T9" fmla="*/ 313 h 1184"/>
                <a:gd name="T10" fmla="*/ 514 w 1128"/>
                <a:gd name="T11" fmla="*/ 36 h 1184"/>
                <a:gd name="T12" fmla="*/ 0 w 1128"/>
                <a:gd name="T13" fmla="*/ 92 h 1184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1128"/>
                <a:gd name="T22" fmla="*/ 0 h 1184"/>
                <a:gd name="T23" fmla="*/ 1128 w 1128"/>
                <a:gd name="T24" fmla="*/ 1184 h 1184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1128" h="1184">
                  <a:moveTo>
                    <a:pt x="192" y="1088"/>
                  </a:moveTo>
                  <a:cubicBezTo>
                    <a:pt x="304" y="1136"/>
                    <a:pt x="416" y="1184"/>
                    <a:pt x="528" y="1184"/>
                  </a:cubicBezTo>
                  <a:cubicBezTo>
                    <a:pt x="640" y="1184"/>
                    <a:pt x="768" y="1152"/>
                    <a:pt x="864" y="1088"/>
                  </a:cubicBezTo>
                  <a:cubicBezTo>
                    <a:pt x="960" y="1024"/>
                    <a:pt x="1080" y="936"/>
                    <a:pt x="1104" y="800"/>
                  </a:cubicBezTo>
                  <a:cubicBezTo>
                    <a:pt x="1128" y="664"/>
                    <a:pt x="1104" y="400"/>
                    <a:pt x="1008" y="272"/>
                  </a:cubicBezTo>
                  <a:cubicBezTo>
                    <a:pt x="912" y="144"/>
                    <a:pt x="696" y="64"/>
                    <a:pt x="528" y="32"/>
                  </a:cubicBezTo>
                  <a:cubicBezTo>
                    <a:pt x="360" y="0"/>
                    <a:pt x="88" y="72"/>
                    <a:pt x="0" y="80"/>
                  </a:cubicBezTo>
                </a:path>
              </a:pathLst>
            </a:custGeom>
            <a:noFill/>
            <a:ln w="25400">
              <a:solidFill>
                <a:schemeClr val="folHlink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endParaRPr lang="en-US" altLang="en-US"/>
            </a:p>
          </p:txBody>
        </p:sp>
        <p:sp>
          <p:nvSpPr>
            <p:cNvPr id="20521" name="Text Box 43"/>
            <p:cNvSpPr txBox="1">
              <a:spLocks noChangeArrowheads="1"/>
            </p:cNvSpPr>
            <p:nvPr/>
          </p:nvSpPr>
          <p:spPr bwMode="auto">
            <a:xfrm>
              <a:off x="3370" y="2716"/>
              <a:ext cx="67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1pPr>
              <a:lvl2pPr marL="742950" indent="-28575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2pPr>
              <a:lvl3pPr marL="11430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3pPr>
              <a:lvl4pPr marL="16002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4pPr>
              <a:lvl5pPr marL="2057400" indent="-228600"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 b="1">
                  <a:solidFill>
                    <a:srgbClr val="FAFD00"/>
                  </a:solidFill>
                  <a:latin typeface="Times New Roman" pitchFamily="18" charset="0"/>
                </a:defRPr>
              </a:lvl9pPr>
            </a:lstStyle>
            <a:p>
              <a:pPr algn="r" eaLnBrk="1" hangingPunct="1">
                <a:spcBef>
                  <a:spcPct val="50000"/>
                </a:spcBef>
              </a:pPr>
              <a:r>
                <a:rPr kumimoji="1" lang="en-US" altLang="zh-CN" sz="1800" dirty="0" smtClean="0">
                  <a:solidFill>
                    <a:schemeClr val="hlink"/>
                  </a:solidFill>
                  <a:ea typeface="楷体_GB2312" pitchFamily="49" charset="-122"/>
                </a:rPr>
                <a:t>close()</a:t>
              </a:r>
              <a:endParaRPr kumimoji="1" lang="en-US" altLang="zh-CN" sz="1800" dirty="0">
                <a:solidFill>
                  <a:schemeClr val="hlink"/>
                </a:solidFill>
                <a:ea typeface="楷体_GB2312" pitchFamily="49" charset="-122"/>
              </a:endParaRPr>
            </a:p>
          </p:txBody>
        </p:sp>
      </p:grpSp>
      <p:sp>
        <p:nvSpPr>
          <p:cNvPr id="274489" name="Text Box 57"/>
          <p:cNvSpPr txBox="1">
            <a:spLocks noChangeArrowheads="1"/>
          </p:cNvSpPr>
          <p:nvPr/>
        </p:nvSpPr>
        <p:spPr bwMode="auto">
          <a:xfrm>
            <a:off x="2144713" y="6083300"/>
            <a:ext cx="4856162" cy="469900"/>
          </a:xfrm>
          <a:prstGeom prst="rect">
            <a:avLst/>
          </a:prstGeom>
          <a:solidFill>
            <a:schemeClr val="bg1"/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sz="2400" dirty="0">
                <a:solidFill>
                  <a:srgbClr val="FF5935"/>
                </a:solidFill>
              </a:rPr>
              <a:t>[ 7, 3, 4 ] – </a:t>
            </a:r>
            <a:r>
              <a:rPr lang="en-US" altLang="en-US" sz="2400" dirty="0" smtClean="0">
                <a:solidFill>
                  <a:srgbClr val="FF5935"/>
                </a:solidFill>
              </a:rPr>
              <a:t>close() </a:t>
            </a:r>
            <a:r>
              <a:rPr lang="en-US" altLang="en-US" sz="2400" dirty="0">
                <a:solidFill>
                  <a:srgbClr val="FF5935"/>
                </a:solidFill>
              </a:rPr>
              <a:t>before </a:t>
            </a:r>
            <a:r>
              <a:rPr lang="en-US" altLang="en-US" sz="2400" dirty="0" smtClean="0">
                <a:solidFill>
                  <a:srgbClr val="FF5935"/>
                </a:solidFill>
              </a:rPr>
              <a:t>write()!</a:t>
            </a:r>
            <a:endParaRPr lang="en-US" altLang="en-US" sz="2400" dirty="0">
              <a:solidFill>
                <a:srgbClr val="FF5935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8063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4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744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4489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Dynamic Checking</a:t>
            </a:r>
            <a:r>
              <a:rPr lang="en-US" altLang="en-US" sz="2800" dirty="0" smtClean="0"/>
              <a:t> (1/2)</a:t>
            </a:r>
            <a:r>
              <a:rPr lang="en-US" altLang="en-US" dirty="0" smtClean="0"/>
              <a:t> </a:t>
            </a:r>
          </a:p>
        </p:txBody>
      </p:sp>
      <p:sp>
        <p:nvSpPr>
          <p:cNvPr id="280579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5562600"/>
            <a:ext cx="7772400" cy="1524000"/>
          </a:xfrm>
        </p:spPr>
        <p:txBody>
          <a:bodyPr/>
          <a:lstStyle/>
          <a:p>
            <a:r>
              <a:rPr lang="en-US" altLang="en-US" sz="2400" dirty="0" smtClean="0"/>
              <a:t>Use the sequencing constraints to generate (</a:t>
            </a:r>
            <a:r>
              <a:rPr lang="en-US" altLang="en-US" sz="2400" i="1" u="sng" dirty="0" smtClean="0">
                <a:solidFill>
                  <a:srgbClr val="FF5935"/>
                </a:solidFill>
              </a:rPr>
              <a:t>dynamic</a:t>
            </a:r>
            <a:r>
              <a:rPr lang="en-US" altLang="en-US" sz="2400" dirty="0" smtClean="0"/>
              <a:t>) </a:t>
            </a:r>
            <a:r>
              <a:rPr lang="en-US" altLang="en-US" sz="2400" i="1" dirty="0" smtClean="0">
                <a:solidFill>
                  <a:srgbClr val="FF5935"/>
                </a:solidFill>
              </a:rPr>
              <a:t>test requirements</a:t>
            </a:r>
          </a:p>
          <a:p>
            <a:r>
              <a:rPr lang="en-US" altLang="en-US" sz="2400" dirty="0" smtClean="0"/>
              <a:t>The goal is to </a:t>
            </a:r>
            <a:r>
              <a:rPr lang="en-US" altLang="en-US" sz="2400" i="1" dirty="0">
                <a:solidFill>
                  <a:srgbClr val="FF5935"/>
                </a:solidFill>
              </a:rPr>
              <a:t>violate</a:t>
            </a:r>
            <a:r>
              <a:rPr lang="en-US" altLang="en-US" sz="2400" dirty="0" smtClean="0"/>
              <a:t> every sequencing constraint</a:t>
            </a:r>
          </a:p>
        </p:txBody>
      </p:sp>
      <p:sp>
        <p:nvSpPr>
          <p:cNvPr id="21510" name="Rectangle 5"/>
          <p:cNvSpPr>
            <a:spLocks noChangeArrowheads="1"/>
          </p:cNvSpPr>
          <p:nvPr/>
        </p:nvSpPr>
        <p:spPr bwMode="auto">
          <a:xfrm>
            <a:off x="666750" y="2057400"/>
            <a:ext cx="2914650" cy="35433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endParaRPr lang="en-US" altLang="en-US"/>
          </a:p>
        </p:txBody>
      </p:sp>
      <p:sp>
        <p:nvSpPr>
          <p:cNvPr id="21542" name="Oval 8"/>
          <p:cNvSpPr>
            <a:spLocks noChangeArrowheads="1"/>
          </p:cNvSpPr>
          <p:nvPr/>
        </p:nvSpPr>
        <p:spPr bwMode="auto">
          <a:xfrm>
            <a:off x="1928812" y="2574925"/>
            <a:ext cx="457200" cy="381000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sz="1600" dirty="0" smtClean="0">
                <a:solidFill>
                  <a:schemeClr val="tx1"/>
                </a:solidFill>
              </a:rPr>
              <a:t>S1</a:t>
            </a:r>
            <a:endParaRPr lang="en-US" altLang="en-US" sz="1600" dirty="0">
              <a:solidFill>
                <a:schemeClr val="tx1"/>
              </a:solidFill>
            </a:endParaRPr>
          </a:p>
        </p:txBody>
      </p:sp>
      <p:sp>
        <p:nvSpPr>
          <p:cNvPr id="21540" name="Oval 11"/>
          <p:cNvSpPr>
            <a:spLocks noChangeArrowheads="1"/>
          </p:cNvSpPr>
          <p:nvPr/>
        </p:nvSpPr>
        <p:spPr bwMode="auto">
          <a:xfrm>
            <a:off x="1420812" y="3413125"/>
            <a:ext cx="457200" cy="381000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sz="1600" dirty="0" smtClean="0">
                <a:solidFill>
                  <a:schemeClr val="tx1"/>
                </a:solidFill>
              </a:rPr>
              <a:t>S2</a:t>
            </a:r>
            <a:endParaRPr lang="en-US" altLang="en-US" sz="1600" dirty="0">
              <a:solidFill>
                <a:schemeClr val="tx1"/>
              </a:solidFill>
            </a:endParaRPr>
          </a:p>
        </p:txBody>
      </p:sp>
      <p:sp>
        <p:nvSpPr>
          <p:cNvPr id="21538" name="Oval 14"/>
          <p:cNvSpPr>
            <a:spLocks noChangeArrowheads="1"/>
          </p:cNvSpPr>
          <p:nvPr/>
        </p:nvSpPr>
        <p:spPr bwMode="auto">
          <a:xfrm>
            <a:off x="2486025" y="3336925"/>
            <a:ext cx="457200" cy="381000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sz="1600" dirty="0" smtClean="0">
                <a:solidFill>
                  <a:schemeClr val="tx1"/>
                </a:solidFill>
              </a:rPr>
              <a:t>S3</a:t>
            </a:r>
            <a:endParaRPr lang="en-US" altLang="en-US" sz="1600" dirty="0">
              <a:solidFill>
                <a:schemeClr val="tx1"/>
              </a:solidFill>
            </a:endParaRPr>
          </a:p>
        </p:txBody>
      </p:sp>
      <p:sp>
        <p:nvSpPr>
          <p:cNvPr id="21536" name="Oval 17"/>
          <p:cNvSpPr>
            <a:spLocks noChangeArrowheads="1"/>
          </p:cNvSpPr>
          <p:nvPr/>
        </p:nvSpPr>
        <p:spPr bwMode="auto">
          <a:xfrm>
            <a:off x="1928812" y="4083050"/>
            <a:ext cx="457200" cy="381000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sz="1600" dirty="0" smtClean="0">
                <a:solidFill>
                  <a:schemeClr val="tx1"/>
                </a:solidFill>
              </a:rPr>
              <a:t>S4</a:t>
            </a:r>
            <a:endParaRPr lang="en-US" altLang="en-US" sz="1600" dirty="0">
              <a:solidFill>
                <a:schemeClr val="tx1"/>
              </a:solidFill>
            </a:endParaRPr>
          </a:p>
        </p:txBody>
      </p:sp>
      <p:sp>
        <p:nvSpPr>
          <p:cNvPr id="21534" name="Oval 20"/>
          <p:cNvSpPr>
            <a:spLocks noChangeArrowheads="1"/>
          </p:cNvSpPr>
          <p:nvPr/>
        </p:nvSpPr>
        <p:spPr bwMode="auto">
          <a:xfrm>
            <a:off x="2486025" y="4083050"/>
            <a:ext cx="457200" cy="381000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sz="1600" dirty="0" smtClean="0">
                <a:solidFill>
                  <a:schemeClr val="tx1"/>
                </a:solidFill>
              </a:rPr>
              <a:t>S5</a:t>
            </a:r>
            <a:endParaRPr lang="en-US" altLang="en-US" sz="1600" dirty="0">
              <a:solidFill>
                <a:schemeClr val="tx1"/>
              </a:solidFill>
            </a:endParaRPr>
          </a:p>
        </p:txBody>
      </p:sp>
      <p:sp>
        <p:nvSpPr>
          <p:cNvPr id="21532" name="Oval 23"/>
          <p:cNvSpPr>
            <a:spLocks noChangeArrowheads="1"/>
          </p:cNvSpPr>
          <p:nvPr/>
        </p:nvSpPr>
        <p:spPr bwMode="auto">
          <a:xfrm>
            <a:off x="1928820" y="4930775"/>
            <a:ext cx="457200" cy="381000"/>
          </a:xfrm>
          <a:prstGeom prst="ellipse">
            <a:avLst/>
          </a:prstGeom>
          <a:solidFill>
            <a:schemeClr val="accent5">
              <a:lumMod val="90000"/>
            </a:schemeClr>
          </a:solidFill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n-US" sz="1600" dirty="0" smtClean="0">
                <a:solidFill>
                  <a:schemeClr val="tx1"/>
                </a:solidFill>
              </a:rPr>
              <a:t>S6</a:t>
            </a:r>
            <a:endParaRPr lang="en-US" altLang="en-US" sz="1600" dirty="0">
              <a:solidFill>
                <a:schemeClr val="tx1"/>
              </a:solidFill>
            </a:endParaRPr>
          </a:p>
        </p:txBody>
      </p:sp>
      <p:sp>
        <p:nvSpPr>
          <p:cNvPr id="21517" name="Line 25"/>
          <p:cNvSpPr>
            <a:spLocks noChangeShapeType="1"/>
          </p:cNvSpPr>
          <p:nvPr/>
        </p:nvSpPr>
        <p:spPr bwMode="auto">
          <a:xfrm flipH="1">
            <a:off x="1744662" y="2955925"/>
            <a:ext cx="304800" cy="457200"/>
          </a:xfrm>
          <a:prstGeom prst="line">
            <a:avLst/>
          </a:prstGeom>
          <a:noFill/>
          <a:ln w="25400">
            <a:solidFill>
              <a:schemeClr val="folHlink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1518" name="Line 26"/>
          <p:cNvSpPr>
            <a:spLocks noChangeShapeType="1"/>
          </p:cNvSpPr>
          <p:nvPr/>
        </p:nvSpPr>
        <p:spPr bwMode="auto">
          <a:xfrm>
            <a:off x="2262187" y="2955925"/>
            <a:ext cx="381000" cy="381000"/>
          </a:xfrm>
          <a:prstGeom prst="line">
            <a:avLst/>
          </a:prstGeom>
          <a:noFill/>
          <a:ln w="25400">
            <a:solidFill>
              <a:schemeClr val="folHlink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1519" name="Line 27"/>
          <p:cNvSpPr>
            <a:spLocks noChangeShapeType="1"/>
          </p:cNvSpPr>
          <p:nvPr/>
        </p:nvSpPr>
        <p:spPr bwMode="auto">
          <a:xfrm>
            <a:off x="1736725" y="3795713"/>
            <a:ext cx="311150" cy="315912"/>
          </a:xfrm>
          <a:prstGeom prst="line">
            <a:avLst/>
          </a:prstGeom>
          <a:noFill/>
          <a:ln w="25400">
            <a:solidFill>
              <a:schemeClr val="folHlink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1520" name="Line 28"/>
          <p:cNvSpPr>
            <a:spLocks noChangeShapeType="1"/>
          </p:cNvSpPr>
          <p:nvPr/>
        </p:nvSpPr>
        <p:spPr bwMode="auto">
          <a:xfrm flipH="1">
            <a:off x="2297112" y="3717925"/>
            <a:ext cx="304800" cy="403225"/>
          </a:xfrm>
          <a:prstGeom prst="line">
            <a:avLst/>
          </a:prstGeom>
          <a:noFill/>
          <a:ln w="25400">
            <a:solidFill>
              <a:schemeClr val="folHlink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1521" name="Line 29"/>
          <p:cNvSpPr>
            <a:spLocks noChangeShapeType="1"/>
          </p:cNvSpPr>
          <p:nvPr/>
        </p:nvSpPr>
        <p:spPr bwMode="auto">
          <a:xfrm>
            <a:off x="2714625" y="3717925"/>
            <a:ext cx="0" cy="361950"/>
          </a:xfrm>
          <a:prstGeom prst="line">
            <a:avLst/>
          </a:prstGeom>
          <a:noFill/>
          <a:ln w="25400">
            <a:solidFill>
              <a:schemeClr val="folHlink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1522" name="Line 30"/>
          <p:cNvSpPr>
            <a:spLocks noChangeShapeType="1"/>
          </p:cNvSpPr>
          <p:nvPr/>
        </p:nvSpPr>
        <p:spPr bwMode="auto">
          <a:xfrm>
            <a:off x="2155825" y="4479925"/>
            <a:ext cx="0" cy="457200"/>
          </a:xfrm>
          <a:prstGeom prst="line">
            <a:avLst/>
          </a:prstGeom>
          <a:noFill/>
          <a:ln w="25400">
            <a:solidFill>
              <a:schemeClr val="folHlink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1523" name="Line 31"/>
          <p:cNvSpPr>
            <a:spLocks noChangeShapeType="1"/>
          </p:cNvSpPr>
          <p:nvPr/>
        </p:nvSpPr>
        <p:spPr bwMode="auto">
          <a:xfrm>
            <a:off x="2157412" y="2117725"/>
            <a:ext cx="0" cy="457200"/>
          </a:xfrm>
          <a:prstGeom prst="line">
            <a:avLst/>
          </a:prstGeom>
          <a:noFill/>
          <a:ln w="25400">
            <a:solidFill>
              <a:schemeClr val="folHlink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cxnSp>
        <p:nvCxnSpPr>
          <p:cNvPr id="21524" name="AutoShape 32"/>
          <p:cNvCxnSpPr>
            <a:cxnSpLocks noChangeShapeType="1"/>
          </p:cNvCxnSpPr>
          <p:nvPr/>
        </p:nvCxnSpPr>
        <p:spPr bwMode="auto">
          <a:xfrm flipV="1">
            <a:off x="2943225" y="3527425"/>
            <a:ext cx="1587" cy="746125"/>
          </a:xfrm>
          <a:prstGeom prst="curvedConnector3">
            <a:avLst>
              <a:gd name="adj1" fmla="val 14400005"/>
            </a:avLst>
          </a:prstGeom>
          <a:noFill/>
          <a:ln w="25400">
            <a:solidFill>
              <a:schemeClr val="folHlink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1525" name="Text Box 33"/>
          <p:cNvSpPr txBox="1">
            <a:spLocks noChangeArrowheads="1"/>
          </p:cNvSpPr>
          <p:nvPr/>
        </p:nvSpPr>
        <p:spPr bwMode="auto">
          <a:xfrm>
            <a:off x="2373312" y="2498725"/>
            <a:ext cx="10668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kumimoji="1" lang="en-US" altLang="zh-CN" sz="1800" dirty="0" smtClean="0">
                <a:solidFill>
                  <a:schemeClr val="hlink"/>
                </a:solidFill>
                <a:ea typeface="楷体_GB2312" pitchFamily="49" charset="-122"/>
              </a:rPr>
              <a:t>open(f</a:t>
            </a:r>
            <a:r>
              <a:rPr kumimoji="1" lang="en-US" altLang="zh-CN" sz="1800" dirty="0">
                <a:solidFill>
                  <a:schemeClr val="hlink"/>
                </a:solidFill>
                <a:ea typeface="楷体_GB2312" pitchFamily="49" charset="-122"/>
              </a:rPr>
              <a:t>)</a:t>
            </a:r>
          </a:p>
        </p:txBody>
      </p:sp>
      <p:sp>
        <p:nvSpPr>
          <p:cNvPr id="21526" name="Text Box 34"/>
          <p:cNvSpPr txBox="1">
            <a:spLocks noChangeArrowheads="1"/>
          </p:cNvSpPr>
          <p:nvPr/>
        </p:nvSpPr>
        <p:spPr bwMode="auto">
          <a:xfrm>
            <a:off x="609600" y="3190875"/>
            <a:ext cx="10668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kumimoji="1" lang="en-US" altLang="zh-CN" sz="1800" dirty="0" smtClean="0">
                <a:solidFill>
                  <a:schemeClr val="hlink"/>
                </a:solidFill>
                <a:ea typeface="楷体_GB2312" pitchFamily="49" charset="-122"/>
              </a:rPr>
              <a:t>write(t</a:t>
            </a:r>
            <a:r>
              <a:rPr kumimoji="1" lang="en-US" altLang="zh-CN" sz="1800" dirty="0">
                <a:solidFill>
                  <a:schemeClr val="hlink"/>
                </a:solidFill>
                <a:ea typeface="楷体_GB2312" pitchFamily="49" charset="-122"/>
              </a:rPr>
              <a:t>)</a:t>
            </a:r>
          </a:p>
        </p:txBody>
      </p:sp>
      <p:sp>
        <p:nvSpPr>
          <p:cNvPr id="21527" name="Text Box 35"/>
          <p:cNvSpPr txBox="1">
            <a:spLocks noChangeArrowheads="1"/>
          </p:cNvSpPr>
          <p:nvPr/>
        </p:nvSpPr>
        <p:spPr bwMode="auto">
          <a:xfrm>
            <a:off x="2601912" y="4403725"/>
            <a:ext cx="10668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kumimoji="1" lang="en-US" altLang="zh-CN" sz="1800" dirty="0" smtClean="0">
                <a:solidFill>
                  <a:schemeClr val="hlink"/>
                </a:solidFill>
                <a:ea typeface="楷体_GB2312" pitchFamily="49" charset="-122"/>
              </a:rPr>
              <a:t>write(t</a:t>
            </a:r>
            <a:r>
              <a:rPr kumimoji="1" lang="en-US" altLang="zh-CN" sz="1800" dirty="0">
                <a:solidFill>
                  <a:schemeClr val="hlink"/>
                </a:solidFill>
                <a:ea typeface="楷体_GB2312" pitchFamily="49" charset="-122"/>
              </a:rPr>
              <a:t>)</a:t>
            </a:r>
          </a:p>
        </p:txBody>
      </p:sp>
      <p:sp>
        <p:nvSpPr>
          <p:cNvPr id="21528" name="Text Box 36"/>
          <p:cNvSpPr txBox="1">
            <a:spLocks noChangeArrowheads="1"/>
          </p:cNvSpPr>
          <p:nvPr/>
        </p:nvSpPr>
        <p:spPr bwMode="auto">
          <a:xfrm>
            <a:off x="2373312" y="4937125"/>
            <a:ext cx="10668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kumimoji="1" lang="en-US" altLang="zh-CN" sz="1800" dirty="0" smtClean="0">
                <a:solidFill>
                  <a:schemeClr val="hlink"/>
                </a:solidFill>
                <a:ea typeface="楷体_GB2312" pitchFamily="49" charset="-122"/>
              </a:rPr>
              <a:t>close()</a:t>
            </a:r>
            <a:endParaRPr kumimoji="1" lang="en-US" altLang="zh-CN" sz="1800" dirty="0">
              <a:solidFill>
                <a:schemeClr val="hlink"/>
              </a:solidFill>
              <a:ea typeface="楷体_GB2312" pitchFamily="49" charset="-122"/>
            </a:endParaRPr>
          </a:p>
        </p:txBody>
      </p:sp>
      <p:sp>
        <p:nvSpPr>
          <p:cNvPr id="280614" name="Text Box 38"/>
          <p:cNvSpPr txBox="1">
            <a:spLocks noChangeArrowheads="1"/>
          </p:cNvSpPr>
          <p:nvPr/>
        </p:nvSpPr>
        <p:spPr bwMode="auto">
          <a:xfrm>
            <a:off x="3611562" y="2087563"/>
            <a:ext cx="5267325" cy="469900"/>
          </a:xfrm>
          <a:prstGeom prst="rect">
            <a:avLst/>
          </a:prstGeom>
          <a:solidFill>
            <a:schemeClr val="bg1"/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altLang="en-US" sz="2400" dirty="0">
                <a:solidFill>
                  <a:srgbClr val="FF5935"/>
                </a:solidFill>
              </a:rPr>
              <a:t>[ 1, 3, 4, 6 ] – ADT use anomaly!</a:t>
            </a:r>
          </a:p>
        </p:txBody>
      </p:sp>
      <p:sp>
        <p:nvSpPr>
          <p:cNvPr id="280616" name="Rectangle 40"/>
          <p:cNvSpPr>
            <a:spLocks noChangeArrowheads="1"/>
          </p:cNvSpPr>
          <p:nvPr/>
        </p:nvSpPr>
        <p:spPr bwMode="auto">
          <a:xfrm>
            <a:off x="3602037" y="2657475"/>
            <a:ext cx="5291138" cy="2676525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lIns="92075" tIns="46038" rIns="92075" bIns="46038"/>
          <a:lstStyle>
            <a:lvl1pPr marL="2857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1pPr>
            <a:lvl2pPr marL="742950" indent="-285750">
              <a:defRPr sz="2000" b="1">
                <a:solidFill>
                  <a:srgbClr val="FAFD00"/>
                </a:solidFill>
                <a:latin typeface="Times New Roman" pitchFamily="18" charset="0"/>
              </a:defRPr>
            </a:lvl2pPr>
            <a:lvl3pPr marL="11430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3pPr>
            <a:lvl4pPr marL="16002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4pPr>
            <a:lvl5pPr marL="2057400" indent="-228600">
              <a:defRPr sz="2000" b="1">
                <a:solidFill>
                  <a:srgbClr val="FAFD00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 b="1">
                <a:solidFill>
                  <a:srgbClr val="FAFD00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400" dirty="0">
                <a:solidFill>
                  <a:schemeClr val="tx1"/>
                </a:solidFill>
              </a:rPr>
              <a:t>But it is possible that the logic of the program does </a:t>
            </a:r>
            <a:r>
              <a:rPr lang="en-US" altLang="en-US" sz="2400" i="1" dirty="0">
                <a:solidFill>
                  <a:srgbClr val="FF5935"/>
                </a:solidFill>
              </a:rPr>
              <a:t>not allow </a:t>
            </a:r>
            <a:r>
              <a:rPr lang="en-US" altLang="en-US" sz="2400" dirty="0">
                <a:solidFill>
                  <a:schemeClr val="tx1"/>
                </a:solidFill>
              </a:rPr>
              <a:t>the pair of edges [1, 3, 4]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400" dirty="0">
                <a:solidFill>
                  <a:schemeClr val="tx1"/>
                </a:solidFill>
              </a:rPr>
              <a:t>That is – the </a:t>
            </a:r>
            <a:r>
              <a:rPr lang="en-US" altLang="en-US" sz="2400" i="1" dirty="0">
                <a:solidFill>
                  <a:srgbClr val="FF5935"/>
                </a:solidFill>
              </a:rPr>
              <a:t>loop body </a:t>
            </a:r>
            <a:r>
              <a:rPr lang="en-US" altLang="en-US" sz="2400" dirty="0">
                <a:solidFill>
                  <a:schemeClr val="tx1"/>
                </a:solidFill>
              </a:rPr>
              <a:t>must be taken at least once</a:t>
            </a:r>
          </a:p>
          <a:p>
            <a:pPr>
              <a:lnSpc>
                <a:spcPct val="90000"/>
              </a:lnSpc>
              <a:spcBef>
                <a:spcPct val="30000"/>
              </a:spcBef>
              <a:buSzPct val="85000"/>
              <a:buFontTx/>
              <a:buChar char="•"/>
            </a:pPr>
            <a:r>
              <a:rPr lang="en-US" altLang="en-US" sz="2400" dirty="0">
                <a:solidFill>
                  <a:schemeClr val="tx1"/>
                </a:solidFill>
              </a:rPr>
              <a:t>Determining this is </a:t>
            </a:r>
            <a:r>
              <a:rPr lang="en-US" altLang="en-US" sz="2400" i="1" dirty="0">
                <a:solidFill>
                  <a:srgbClr val="FF5935"/>
                </a:solidFill>
              </a:rPr>
              <a:t>undecidable</a:t>
            </a:r>
            <a:r>
              <a:rPr lang="en-US" altLang="en-US" sz="2400" dirty="0">
                <a:solidFill>
                  <a:schemeClr val="tx1"/>
                </a:solidFill>
              </a:rPr>
              <a:t> – so static methods are not enough</a:t>
            </a:r>
          </a:p>
        </p:txBody>
      </p:sp>
      <p:sp>
        <p:nvSpPr>
          <p:cNvPr id="2" name="Rectangle 1"/>
          <p:cNvSpPr/>
          <p:nvPr/>
        </p:nvSpPr>
        <p:spPr>
          <a:xfrm>
            <a:off x="914400" y="1600200"/>
            <a:ext cx="717890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indent="-342900" eaLnBrk="0" hangingPunct="0">
              <a:spcBef>
                <a:spcPct val="20000"/>
              </a:spcBef>
              <a:buClr>
                <a:schemeClr val="folHlink"/>
              </a:buClr>
              <a:buSzPct val="90000"/>
              <a:buFont typeface="Wingdings" pitchFamily="2" charset="2"/>
              <a:buChar char="n"/>
            </a:pPr>
            <a:r>
              <a:rPr lang="en-US" altLang="en-US" sz="2400" dirty="0">
                <a:latin typeface="+mn-lt"/>
                <a:cs typeface="+mn-cs"/>
              </a:rPr>
              <a:t>Generating Test Requirements</a:t>
            </a:r>
            <a:endParaRPr lang="en-US" sz="2400" dirty="0">
              <a:latin typeface="+mn-lt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90809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6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2806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616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280616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6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2806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6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2806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6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2806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 nodeType="clickPar">
                      <p:stCondLst>
                        <p:cond delay="indefinite"/>
                      </p:stCondLst>
                      <p:childTnLst>
                        <p:par>
                          <p:cTn id="3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57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0579" grpId="0" build="p"/>
      <p:bldP spid="280614" grpId="0" animBg="1"/>
      <p:bldP spid="280616" grpId="0" build="p" animBg="1"/>
    </p:bldLst>
  </p:timing>
</p:sld>
</file>

<file path=ppt/theme/theme1.xml><?xml version="1.0" encoding="utf-8"?>
<a:theme xmlns:a="http://schemas.openxmlformats.org/drawingml/2006/main" name="Layers">
  <a:themeElements>
    <a:clrScheme name="Layers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Layer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Times New Roman" pitchFamily="18" charset="0"/>
          </a:defRPr>
        </a:defPPr>
      </a:lstStyle>
    </a:lnDef>
  </a:objectDefaults>
  <a:extraClrSchemeLst>
    <a:extraClrScheme>
      <a:clrScheme name="Layers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84238</TotalTime>
  <Words>2451</Words>
  <Application>Microsoft Office PowerPoint</Application>
  <PresentationFormat>On-screen Show (4:3)</PresentationFormat>
  <Paragraphs>494</Paragraphs>
  <Slides>30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8" baseType="lpstr">
      <vt:lpstr>SimSun</vt:lpstr>
      <vt:lpstr>Arial</vt:lpstr>
      <vt:lpstr>Helvetica</vt:lpstr>
      <vt:lpstr>楷体_GB2312</vt:lpstr>
      <vt:lpstr>Times New Roman</vt:lpstr>
      <vt:lpstr>Times New Roman (Arabic)</vt:lpstr>
      <vt:lpstr>Wingdings</vt:lpstr>
      <vt:lpstr>Layers</vt:lpstr>
      <vt:lpstr>Module 4(d)</vt:lpstr>
      <vt:lpstr>Design Specifications</vt:lpstr>
      <vt:lpstr>Sequencing Constraints</vt:lpstr>
      <vt:lpstr>Sequencing Constraints Overview</vt:lpstr>
      <vt:lpstr>Queue Example</vt:lpstr>
      <vt:lpstr>File ADT Example</vt:lpstr>
      <vt:lpstr>Static Checking (1/2)</vt:lpstr>
      <vt:lpstr>Static Checking (2/2)</vt:lpstr>
      <vt:lpstr>Dynamic Checking (1/2) </vt:lpstr>
      <vt:lpstr>Dynamic Checking (2/2)</vt:lpstr>
      <vt:lpstr>Testing State Behavior</vt:lpstr>
      <vt:lpstr>Finite State Machine – Two Variables</vt:lpstr>
      <vt:lpstr>Finite State Machines are Common</vt:lpstr>
      <vt:lpstr>Annotations on FSMs</vt:lpstr>
      <vt:lpstr>Example Annotations</vt:lpstr>
      <vt:lpstr>Covering FSMs</vt:lpstr>
      <vt:lpstr>Deriving FSMs</vt:lpstr>
      <vt:lpstr>Class Watch</vt:lpstr>
      <vt:lpstr>PowerPoint Presentation</vt:lpstr>
      <vt:lpstr>1. Combining Control Flow Graphs</vt:lpstr>
      <vt:lpstr>CFGs for Watch</vt:lpstr>
      <vt:lpstr>2. Using the Software Structure</vt:lpstr>
      <vt:lpstr>Software Structure for Watch</vt:lpstr>
      <vt:lpstr>3. Modeling State Variables</vt:lpstr>
      <vt:lpstr>State Variables in Watch</vt:lpstr>
      <vt:lpstr>State Variables and Values</vt:lpstr>
      <vt:lpstr>State Variable Model for Watch</vt:lpstr>
      <vt:lpstr>NonDeterminism in the State Variable Model</vt:lpstr>
      <vt:lpstr>4. Using Implicit or Explicit Specifications</vt:lpstr>
      <vt:lpstr>Tradeoffs in Applying Graph Coverage Criteria to FSMs</vt:lpstr>
    </vt:vector>
  </TitlesOfParts>
  <Company>Goerge Mason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Graph Coverage for Specifications</dc:title>
  <dc:creator>Moataz Ahmed</dc:creator>
  <cp:lastModifiedBy>Moataz Ahmed</cp:lastModifiedBy>
  <cp:revision>253</cp:revision>
  <cp:lastPrinted>1999-09-12T15:28:30Z</cp:lastPrinted>
  <dcterms:created xsi:type="dcterms:W3CDTF">1996-06-10T05:36:32Z</dcterms:created>
  <dcterms:modified xsi:type="dcterms:W3CDTF">2016-10-17T06:07:23Z</dcterms:modified>
</cp:coreProperties>
</file>

<file path=docProps/thumbnail.jpeg>
</file>