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701" r:id="rId1"/>
  </p:sldMasterIdLst>
  <p:notesMasterIdLst>
    <p:notesMasterId r:id="rId25"/>
  </p:notesMasterIdLst>
  <p:handoutMasterIdLst>
    <p:handoutMasterId r:id="rId26"/>
  </p:handoutMasterIdLst>
  <p:sldIdLst>
    <p:sldId id="352" r:id="rId2"/>
    <p:sldId id="354" r:id="rId3"/>
    <p:sldId id="355" r:id="rId4"/>
    <p:sldId id="356" r:id="rId5"/>
    <p:sldId id="357" r:id="rId6"/>
    <p:sldId id="358" r:id="rId7"/>
    <p:sldId id="359" r:id="rId8"/>
    <p:sldId id="360" r:id="rId9"/>
    <p:sldId id="361" r:id="rId10"/>
    <p:sldId id="362" r:id="rId11"/>
    <p:sldId id="363" r:id="rId12"/>
    <p:sldId id="364" r:id="rId13"/>
    <p:sldId id="365" r:id="rId14"/>
    <p:sldId id="366" r:id="rId15"/>
    <p:sldId id="367" r:id="rId16"/>
    <p:sldId id="368" r:id="rId17"/>
    <p:sldId id="369" r:id="rId18"/>
    <p:sldId id="370" r:id="rId19"/>
    <p:sldId id="371" r:id="rId20"/>
    <p:sldId id="372" r:id="rId21"/>
    <p:sldId id="373" r:id="rId22"/>
    <p:sldId id="374" r:id="rId23"/>
    <p:sldId id="375" r:id="rId24"/>
  </p:sldIdLst>
  <p:sldSz cx="9144000" cy="6858000" type="screen4x3"/>
  <p:notesSz cx="6858000" cy="92360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9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09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935"/>
    <a:srgbClr val="FFFEFB"/>
    <a:srgbClr val="FFFCEF"/>
    <a:srgbClr val="FFF8D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59" autoAdjust="0"/>
    <p:restoredTop sz="94689" autoAdjust="0"/>
  </p:normalViewPr>
  <p:slideViewPr>
    <p:cSldViewPr showGuides="1">
      <p:cViewPr varScale="1">
        <p:scale>
          <a:sx n="73" d="100"/>
          <a:sy n="73" d="100"/>
        </p:scale>
        <p:origin x="1110" y="72"/>
      </p:cViewPr>
      <p:guideLst>
        <p:guide orient="horz" pos="9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howGuides="1">
      <p:cViewPr varScale="1">
        <p:scale>
          <a:sx n="68" d="100"/>
          <a:sy n="68" d="100"/>
        </p:scale>
        <p:origin x="-3090" y="-120"/>
      </p:cViewPr>
      <p:guideLst>
        <p:guide orient="horz" pos="2909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3795284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t" anchorCtr="0" compatLnSpc="1">
            <a:prstTxWarp prst="textNoShape">
              <a:avLst/>
            </a:prstTxWarp>
          </a:bodyPr>
          <a:lstStyle>
            <a:lvl1pPr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t" anchorCtr="0" compatLnSpc="1">
            <a:prstTxWarp prst="textNoShape">
              <a:avLst/>
            </a:prstTxWarp>
          </a:bodyPr>
          <a:lstStyle>
            <a:lvl1pPr algn="r"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27125" y="698500"/>
            <a:ext cx="4602163" cy="34512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2813" y="4387850"/>
            <a:ext cx="5032375" cy="415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54" tIns="45578" rIns="91154" bIns="4557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4113"/>
            <a:ext cx="29718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b" anchorCtr="0" compatLnSpc="1">
            <a:prstTxWarp prst="textNoShape">
              <a:avLst/>
            </a:prstTxWarp>
          </a:bodyPr>
          <a:lstStyle>
            <a:lvl1pPr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774113"/>
            <a:ext cx="29718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b" anchorCtr="0" compatLnSpc="1">
            <a:prstTxWarp prst="textNoShape">
              <a:avLst/>
            </a:prstTxWarp>
          </a:bodyPr>
          <a:lstStyle>
            <a:lvl1pPr algn="r"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fld id="{23EF1ECF-5E98-417E-ADE6-8CA3ABFC33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2892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993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4A95ADB5-1EDF-4E76-9566-25B531EC4373}" type="slidenum">
              <a:rPr lang="en-US" altLang="en-US" sz="1000" b="0">
                <a:solidFill>
                  <a:schemeClr val="tx1"/>
                </a:solidFill>
              </a:rPr>
              <a:pPr/>
              <a:t>2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64873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915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915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F430299F-9136-494E-823D-0A69BD9FADEB}" type="slidenum">
              <a:rPr lang="en-US" altLang="en-US" sz="1000" b="0">
                <a:solidFill>
                  <a:schemeClr val="tx1"/>
                </a:solidFill>
              </a:rPr>
              <a:pPr/>
              <a:t>15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039866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017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018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49863FC2-1FC6-42DB-850A-479B1C7AB333}" type="slidenum">
              <a:rPr lang="en-US" altLang="en-US" sz="1000" b="0">
                <a:solidFill>
                  <a:schemeClr val="tx1"/>
                </a:solidFill>
              </a:rPr>
              <a:pPr/>
              <a:t>18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67918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41A9C0AE-10F9-449B-845C-27C6692D7858}" type="slidenum">
              <a:rPr lang="en-US" altLang="en-US" sz="1000" b="0">
                <a:solidFill>
                  <a:schemeClr val="tx1"/>
                </a:solidFill>
              </a:rPr>
              <a:pPr/>
              <a:t>20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8916430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3EF1ECF-5E98-417E-ADE6-8CA3ABFC337C}" type="slidenum">
              <a:rPr lang="en-US" smtClean="0"/>
              <a:pPr>
                <a:defRPr/>
              </a:pPr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146055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096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096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AA48C435-8405-43CA-BADA-2A4AE6439BDC}" type="slidenum">
              <a:rPr lang="en-US" altLang="en-US" sz="1000" b="0">
                <a:solidFill>
                  <a:schemeClr val="tx1"/>
                </a:solidFill>
              </a:rPr>
              <a:pPr/>
              <a:t>3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746063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198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198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B6C802ED-D135-4C7F-8EBF-1F6EA230D22F}" type="slidenum">
              <a:rPr lang="en-US" altLang="en-US" sz="1000" b="0">
                <a:solidFill>
                  <a:schemeClr val="tx1"/>
                </a:solidFill>
              </a:rPr>
              <a:pPr/>
              <a:t>6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600778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301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3012" name="Slide Number Placeholder 3"/>
          <p:cNvSpPr txBox="1">
            <a:spLocks noGrp="1"/>
          </p:cNvSpPr>
          <p:nvPr/>
        </p:nvSpPr>
        <p:spPr bwMode="auto">
          <a:xfrm>
            <a:off x="3885903" y="8774883"/>
            <a:ext cx="2972097" cy="46119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9156" tIns="0" rIns="19156" bIns="0" anchor="b"/>
          <a:lstStyle>
            <a:lvl1pPr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r"/>
            <a:fld id="{110C088C-1BE4-4B1A-8630-9451D26821EA}" type="slidenum">
              <a:rPr lang="en-US" altLang="en-US" sz="1000" b="0" i="1">
                <a:solidFill>
                  <a:schemeClr val="tx1"/>
                </a:solidFill>
              </a:rPr>
              <a:pPr algn="r"/>
              <a:t>9</a:t>
            </a:fld>
            <a:endParaRPr lang="en-US" altLang="en-US" sz="1000" b="0" i="1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595277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403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4036" name="Slide Number Placeholder 3"/>
          <p:cNvSpPr txBox="1">
            <a:spLocks noGrp="1"/>
          </p:cNvSpPr>
          <p:nvPr/>
        </p:nvSpPr>
        <p:spPr bwMode="auto">
          <a:xfrm>
            <a:off x="3885903" y="8774883"/>
            <a:ext cx="2972097" cy="46119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9156" tIns="0" rIns="19156" bIns="0" anchor="b"/>
          <a:lstStyle>
            <a:lvl1pPr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r"/>
            <a:fld id="{46F8DB8B-EF58-4AFC-96A4-03F099998BF5}" type="slidenum">
              <a:rPr lang="en-US" altLang="en-US" sz="1000" b="0" i="1">
                <a:solidFill>
                  <a:schemeClr val="tx1"/>
                </a:solidFill>
              </a:rPr>
              <a:pPr algn="r"/>
              <a:t>10</a:t>
            </a:fld>
            <a:endParaRPr lang="en-US" altLang="en-US" sz="1000" b="0" i="1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390644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505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5060" name="Slide Number Placeholder 3"/>
          <p:cNvSpPr txBox="1">
            <a:spLocks noGrp="1"/>
          </p:cNvSpPr>
          <p:nvPr/>
        </p:nvSpPr>
        <p:spPr bwMode="auto">
          <a:xfrm>
            <a:off x="3885903" y="8774883"/>
            <a:ext cx="2972097" cy="46119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9156" tIns="0" rIns="19156" bIns="0" anchor="b"/>
          <a:lstStyle>
            <a:lvl1pPr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r"/>
            <a:fld id="{647FAC1F-1EE4-4986-BC0D-E279842304D0}" type="slidenum">
              <a:rPr lang="en-US" altLang="en-US" sz="1000" b="0" i="1">
                <a:solidFill>
                  <a:schemeClr val="tx1"/>
                </a:solidFill>
              </a:rPr>
              <a:pPr algn="r"/>
              <a:t>11</a:t>
            </a:fld>
            <a:endParaRPr lang="en-US" altLang="en-US" sz="1000" b="0" i="1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498431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608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6084" name="Slide Number Placeholder 3"/>
          <p:cNvSpPr txBox="1">
            <a:spLocks noGrp="1"/>
          </p:cNvSpPr>
          <p:nvPr/>
        </p:nvSpPr>
        <p:spPr bwMode="auto">
          <a:xfrm>
            <a:off x="3885903" y="8774883"/>
            <a:ext cx="2972097" cy="46119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9156" tIns="0" rIns="19156" bIns="0" anchor="b"/>
          <a:lstStyle>
            <a:lvl1pPr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r"/>
            <a:fld id="{267D3961-9C09-4975-9D39-6545DB06D2C9}" type="slidenum">
              <a:rPr lang="en-US" altLang="en-US" sz="1000" b="0" i="1">
                <a:solidFill>
                  <a:schemeClr val="tx1"/>
                </a:solidFill>
              </a:rPr>
              <a:pPr algn="r"/>
              <a:t>12</a:t>
            </a:fld>
            <a:endParaRPr lang="en-US" altLang="en-US" sz="1000" b="0" i="1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234172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710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7108" name="Slide Number Placeholder 3"/>
          <p:cNvSpPr txBox="1">
            <a:spLocks noGrp="1"/>
          </p:cNvSpPr>
          <p:nvPr/>
        </p:nvSpPr>
        <p:spPr bwMode="auto">
          <a:xfrm>
            <a:off x="3885903" y="8774883"/>
            <a:ext cx="2972097" cy="46119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9156" tIns="0" rIns="19156" bIns="0" anchor="b"/>
          <a:lstStyle>
            <a:lvl1pPr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 defTabSz="965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defTabSz="9652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r"/>
            <a:fld id="{72C50886-B1C7-4095-B050-77DDA2E62110}" type="slidenum">
              <a:rPr lang="en-US" altLang="en-US" sz="1000" b="0" i="1">
                <a:solidFill>
                  <a:schemeClr val="tx1"/>
                </a:solidFill>
              </a:rPr>
              <a:pPr algn="r"/>
              <a:t>13</a:t>
            </a:fld>
            <a:endParaRPr lang="en-US" altLang="en-US" sz="1000" b="0" i="1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315984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813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813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7C878615-4AA1-4165-8E1A-E93BD08DF6B3}" type="slidenum">
              <a:rPr lang="en-US" altLang="en-US" sz="1000" b="0">
                <a:solidFill>
                  <a:schemeClr val="tx1"/>
                </a:solidFill>
              </a:rPr>
              <a:pPr/>
              <a:t>14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41769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9pPr>
            </a:lstStyle>
            <a:p>
              <a:pPr algn="ctr" eaLnBrk="1" hangingPunct="1">
                <a:defRPr/>
              </a:pPr>
              <a:endParaRPr lang="en-US" altLang="en-US" sz="2400" smtClean="0">
                <a:latin typeface="Times New Roman" pitchFamily="18" charset="0"/>
              </a:endParaRPr>
            </a:p>
          </p:txBody>
        </p:sp>
        <p:grpSp>
          <p:nvGrpSpPr>
            <p:cNvPr id="6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1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2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7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8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3" name="Text Box 17"/>
          <p:cNvSpPr txBox="1">
            <a:spLocks noChangeArrowheads="1"/>
          </p:cNvSpPr>
          <p:nvPr userDrawn="1"/>
        </p:nvSpPr>
        <p:spPr bwMode="auto">
          <a:xfrm>
            <a:off x="5415610" y="5486400"/>
            <a:ext cx="3347390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9pPr>
          </a:lstStyle>
          <a:p>
            <a:pPr algn="r">
              <a:defRPr/>
            </a:pPr>
            <a:r>
              <a:rPr lang="en-US" sz="1000" dirty="0" smtClean="0"/>
              <a:t>Adapted from: </a:t>
            </a:r>
          </a:p>
          <a:p>
            <a:pPr algn="r">
              <a:defRPr/>
            </a:pPr>
            <a:r>
              <a:rPr lang="en-US" sz="1000" dirty="0" smtClean="0"/>
              <a:t>P. </a:t>
            </a:r>
            <a:r>
              <a:rPr lang="en-US" sz="1000" dirty="0" err="1" smtClean="0"/>
              <a:t>Ammann</a:t>
            </a:r>
            <a:r>
              <a:rPr lang="en-US" sz="1000" dirty="0" smtClean="0"/>
              <a:t> and J. Offutt, </a:t>
            </a:r>
            <a:r>
              <a:rPr lang="en-US" altLang="en-US" sz="1000" dirty="0" smtClean="0"/>
              <a:t>www.introsoftwaretesting.com</a:t>
            </a:r>
          </a:p>
        </p:txBody>
      </p:sp>
      <p:sp>
        <p:nvSpPr>
          <p:cNvPr id="101387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01388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14" name="Date Placeholder 13"/>
          <p:cNvSpPr>
            <a:spLocks noGrp="1" noChangeArrowheads="1"/>
          </p:cNvSpPr>
          <p:nvPr>
            <p:ph type="dt" sz="half" idx="10"/>
          </p:nvPr>
        </p:nvSpPr>
        <p:spPr>
          <a:xfrm>
            <a:off x="912813" y="6251575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Footer Placeholder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4388" y="62484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" name="Slide Number Placeholder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CF5F5F-8F27-4C32-98C4-064326CD67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028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854CBC-117C-416B-B677-E51347B7203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41281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277813"/>
            <a:ext cx="1943100" cy="58531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7813"/>
            <a:ext cx="56769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86E843-533C-4D18-81DB-8963F74121D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560196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96838"/>
            <a:ext cx="7772400" cy="9159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138113" y="1085850"/>
            <a:ext cx="8867775" cy="5178425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7475" y="6361113"/>
            <a:ext cx="3732213" cy="34448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Introduction to Software Testing  (Ch 2), www.introsoftwaretesting.com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46538" y="6350000"/>
            <a:ext cx="2895600" cy="3556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Ammann &amp; Offutt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083425" y="6338888"/>
            <a:ext cx="1905000" cy="366712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94EEED-B704-46D2-AA7E-70661F024E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3708066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EC52D0-116E-49B4-B302-07B2A6E829B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68613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D83033-A9CB-4979-9214-EDF45843FC6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87694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768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CFCE87-0D03-4EF9-9962-0812ED377C4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2778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257DD8-C5A8-476B-822E-4898263A478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9207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045498-30DD-4E48-8E71-2C2DDA0553D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11674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F4FF22-CD4D-4C53-A8FC-495C09E21BE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18979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B8125E-38AC-42DC-9034-9EFDA7DDFB1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55040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45A8A3-C185-4F31-8426-84EB0BCD1C3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23642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0"/>
            <a:ext cx="8686800" cy="4876800"/>
            <a:chOff x="0" y="0"/>
            <a:chExt cx="5472" cy="3072"/>
          </a:xfrm>
        </p:grpSpPr>
        <p:sp>
          <p:nvSpPr>
            <p:cNvPr id="103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9pPr>
            </a:lstStyle>
            <a:p>
              <a:pPr algn="ctr" eaLnBrk="1" hangingPunct="1">
                <a:defRPr/>
              </a:pPr>
              <a:endParaRPr lang="en-US" altLang="en-US" sz="2400" smtClean="0">
                <a:latin typeface="Times New Roman" pitchFamily="18" charset="0"/>
              </a:endParaRPr>
            </a:p>
          </p:txBody>
        </p:sp>
        <p:grpSp>
          <p:nvGrpSpPr>
            <p:cNvPr id="1036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1037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038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027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277813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8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7772400" cy="453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032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4" name="TextBox 13"/>
          <p:cNvSpPr txBox="1">
            <a:spLocks noChangeArrowheads="1"/>
          </p:cNvSpPr>
          <p:nvPr userDrawn="1"/>
        </p:nvSpPr>
        <p:spPr bwMode="auto">
          <a:xfrm>
            <a:off x="7924800" y="6581775"/>
            <a:ext cx="1219200" cy="276225"/>
          </a:xfrm>
          <a:prstGeom prst="rect">
            <a:avLst/>
          </a:prstGeom>
          <a:solidFill>
            <a:srgbClr val="FFFCE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9pPr>
          </a:lstStyle>
          <a:p>
            <a:pPr eaLnBrk="1" hangingPunct="1">
              <a:defRPr/>
            </a:pPr>
            <a:r>
              <a:rPr lang="en-US" sz="1200" dirty="0" smtClean="0"/>
              <a:t>SWE-04b-</a:t>
            </a:r>
            <a:fld id="{E91A4046-93E1-494B-9899-59C247D9CB6A}" type="slidenum">
              <a:rPr lang="en-US" sz="1200" smtClean="0"/>
              <a:pPr eaLnBrk="1" hangingPunct="1">
                <a:defRPr/>
              </a:pPr>
              <a:t>‹#›</a:t>
            </a:fld>
            <a:endParaRPr lang="en-US" sz="1200" dirty="0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0" r:id="rId1"/>
    <p:sldLayoutId id="2147483810" r:id="rId2"/>
    <p:sldLayoutId id="2147483811" r:id="rId3"/>
    <p:sldLayoutId id="2147483812" r:id="rId4"/>
    <p:sldLayoutId id="2147483813" r:id="rId5"/>
    <p:sldLayoutId id="2147483814" r:id="rId6"/>
    <p:sldLayoutId id="2147483815" r:id="rId7"/>
    <p:sldLayoutId id="2147483816" r:id="rId8"/>
    <p:sldLayoutId id="2147483817" r:id="rId9"/>
    <p:sldLayoutId id="2147483818" r:id="rId10"/>
    <p:sldLayoutId id="2147483819" r:id="rId11"/>
    <p:sldLayoutId id="2147483821" r:id="rId12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sz="26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itchFamily="2" charset="2"/>
        <a:buChar char="n"/>
        <a:defRPr sz="23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altLang="en-US" dirty="0" smtClean="0"/>
              <a:t>Module </a:t>
            </a:r>
            <a:r>
              <a:rPr lang="en-US" altLang="en-US" dirty="0"/>
              <a:t>4</a:t>
            </a:r>
            <a:r>
              <a:rPr lang="en-US" altLang="en-US" dirty="0" smtClean="0"/>
              <a:t>(b)</a:t>
            </a:r>
            <a:endParaRPr lang="en-US" altLang="en-US" dirty="0" smtClean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altLang="en-US" dirty="0"/>
              <a:t>Graph Coverage for Source Code</a:t>
            </a:r>
            <a:endParaRPr lang="en-US" altLang="en-US" dirty="0" smtClean="0"/>
          </a:p>
        </p:txBody>
      </p:sp>
    </p:spTree>
  </p:cSld>
  <p:clrMapOvr>
    <a:masterClrMapping/>
  </p:clrMapOvr>
  <p:transition spd="med">
    <p:fade thruBlk="1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7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altLang="en-US" smtClean="0"/>
              <a:t>Control Flow Graph for Stats</a:t>
            </a:r>
          </a:p>
        </p:txBody>
      </p:sp>
      <p:sp>
        <p:nvSpPr>
          <p:cNvPr id="23558" name="Text Box 4"/>
          <p:cNvSpPr txBox="1">
            <a:spLocks noChangeArrowheads="1"/>
          </p:cNvSpPr>
          <p:nvPr/>
        </p:nvSpPr>
        <p:spPr bwMode="auto">
          <a:xfrm>
            <a:off x="1017588" y="1771650"/>
            <a:ext cx="6365875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endParaRPr lang="en-US" altLang="en-US"/>
          </a:p>
        </p:txBody>
      </p:sp>
      <p:sp>
        <p:nvSpPr>
          <p:cNvPr id="63495" name="Text Box 6"/>
          <p:cNvSpPr txBox="1">
            <a:spLocks noChangeArrowheads="1"/>
          </p:cNvSpPr>
          <p:nvPr/>
        </p:nvSpPr>
        <p:spPr bwMode="auto">
          <a:xfrm>
            <a:off x="1092200" y="1087438"/>
            <a:ext cx="6959600" cy="5719762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public static void computeStats (int [ ] numbers)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{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int length = numbers.length;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double med, var, sd, mean, sum, varsum;</a:t>
            </a:r>
          </a:p>
          <a:p>
            <a:pPr>
              <a:lnSpc>
                <a:spcPct val="85000"/>
              </a:lnSpc>
            </a:pPr>
            <a:endParaRPr lang="en-US" altLang="en-US" sz="1600" b="0">
              <a:solidFill>
                <a:schemeClr val="tx1"/>
              </a:solidFill>
              <a:latin typeface="Helvetica" charset="0"/>
            </a:endParaRP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sum = 0;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600" b="0">
                <a:solidFill>
                  <a:schemeClr val="tx2"/>
                </a:solidFill>
                <a:latin typeface="Helvetica" charset="0"/>
              </a:rPr>
              <a:t>for (int i = 0; i &lt; length; i++)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{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 sum += numbers [ i ];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} 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med   = numbers [ length / 2 ];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mean = sum / (double) length;</a:t>
            </a:r>
          </a:p>
          <a:p>
            <a:pPr>
              <a:lnSpc>
                <a:spcPct val="85000"/>
              </a:lnSpc>
            </a:pPr>
            <a:endParaRPr lang="en-US" altLang="en-US" sz="1600" b="0">
              <a:solidFill>
                <a:schemeClr val="tx1"/>
              </a:solidFill>
              <a:latin typeface="Helvetica" charset="0"/>
            </a:endParaRP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varsum = 0;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600" b="0">
                <a:solidFill>
                  <a:schemeClr val="tx2"/>
                </a:solidFill>
                <a:latin typeface="Helvetica" charset="0"/>
              </a:rPr>
              <a:t>for (int i = 0; i &lt; length; i++)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{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 varsum = varsum  + ((numbers [ I ] - mean) * (numbers [ I ] - mean));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}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var = varsum / ( length - 1.0 );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sd  = Math.sqrt ( var );</a:t>
            </a:r>
          </a:p>
          <a:p>
            <a:pPr>
              <a:lnSpc>
                <a:spcPct val="85000"/>
              </a:lnSpc>
            </a:pPr>
            <a:endParaRPr lang="en-US" altLang="en-US" sz="1600" b="0">
              <a:solidFill>
                <a:schemeClr val="tx1"/>
              </a:solidFill>
              <a:latin typeface="Helvetica" charset="0"/>
            </a:endParaRP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System.out.println ("length:                   " + length);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System.out.println ("mean:                    " + mean);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System.out.println ("median:                 " + med);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System.out.println ("variance:                " + var);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System.out.println ("standard deviation: " + sd);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}</a:t>
            </a:r>
          </a:p>
        </p:txBody>
      </p:sp>
      <p:sp>
        <p:nvSpPr>
          <p:cNvPr id="202811" name="Text Box 59"/>
          <p:cNvSpPr txBox="1">
            <a:spLocks noChangeArrowheads="1"/>
          </p:cNvSpPr>
          <p:nvPr/>
        </p:nvSpPr>
        <p:spPr bwMode="auto">
          <a:xfrm>
            <a:off x="7650163" y="2449513"/>
            <a:ext cx="735012" cy="24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50000"/>
              </a:lnSpc>
              <a:spcBef>
                <a:spcPct val="50000"/>
              </a:spcBef>
            </a:pPr>
            <a:r>
              <a:rPr lang="en-US" altLang="en-US">
                <a:solidFill>
                  <a:srgbClr val="FF3300"/>
                </a:solidFill>
              </a:rPr>
              <a:t>i = 0</a:t>
            </a:r>
          </a:p>
        </p:txBody>
      </p:sp>
      <p:grpSp>
        <p:nvGrpSpPr>
          <p:cNvPr id="4" name="Group 9"/>
          <p:cNvGrpSpPr>
            <a:grpSpLocks/>
          </p:cNvGrpSpPr>
          <p:nvPr/>
        </p:nvGrpSpPr>
        <p:grpSpPr bwMode="auto">
          <a:xfrm>
            <a:off x="6831013" y="3295654"/>
            <a:ext cx="2312987" cy="819151"/>
            <a:chOff x="4303" y="1918"/>
            <a:chExt cx="1457" cy="516"/>
          </a:xfrm>
        </p:grpSpPr>
        <p:sp>
          <p:nvSpPr>
            <p:cNvPr id="23631" name="Text Box 62"/>
            <p:cNvSpPr txBox="1">
              <a:spLocks noChangeArrowheads="1"/>
            </p:cNvSpPr>
            <p:nvPr/>
          </p:nvSpPr>
          <p:spPr bwMode="auto">
            <a:xfrm>
              <a:off x="4912" y="1918"/>
              <a:ext cx="848" cy="15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>
                  <a:solidFill>
                    <a:srgbClr val="FF3300"/>
                  </a:solidFill>
                </a:rPr>
                <a:t>i &gt;= length</a:t>
              </a:r>
            </a:p>
          </p:txBody>
        </p:sp>
        <p:sp>
          <p:nvSpPr>
            <p:cNvPr id="23632" name="Text Box 63"/>
            <p:cNvSpPr txBox="1">
              <a:spLocks noChangeArrowheads="1"/>
            </p:cNvSpPr>
            <p:nvPr/>
          </p:nvSpPr>
          <p:spPr bwMode="auto">
            <a:xfrm>
              <a:off x="4303" y="2280"/>
              <a:ext cx="821" cy="15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>
                  <a:solidFill>
                    <a:srgbClr val="FF3300"/>
                  </a:solidFill>
                </a:rPr>
                <a:t>i &lt; length</a:t>
              </a:r>
            </a:p>
          </p:txBody>
        </p:sp>
      </p:grpSp>
      <p:sp>
        <p:nvSpPr>
          <p:cNvPr id="202816" name="Text Box 64"/>
          <p:cNvSpPr txBox="1">
            <a:spLocks noChangeArrowheads="1"/>
          </p:cNvSpPr>
          <p:nvPr/>
        </p:nvSpPr>
        <p:spPr bwMode="auto">
          <a:xfrm>
            <a:off x="5722938" y="4222750"/>
            <a:ext cx="547687" cy="230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800">
                <a:solidFill>
                  <a:srgbClr val="FF3300"/>
                </a:solidFill>
              </a:rPr>
              <a:t>i++</a:t>
            </a:r>
          </a:p>
        </p:txBody>
      </p:sp>
      <p:grpSp>
        <p:nvGrpSpPr>
          <p:cNvPr id="5" name="Group 13"/>
          <p:cNvGrpSpPr>
            <a:grpSpLocks/>
          </p:cNvGrpSpPr>
          <p:nvPr/>
        </p:nvGrpSpPr>
        <p:grpSpPr bwMode="auto">
          <a:xfrm>
            <a:off x="7081838" y="5683250"/>
            <a:ext cx="2062162" cy="487363"/>
            <a:chOff x="4461" y="3422"/>
            <a:chExt cx="1299" cy="307"/>
          </a:xfrm>
        </p:grpSpPr>
        <p:sp>
          <p:nvSpPr>
            <p:cNvPr id="23629" name="Text Box 66"/>
            <p:cNvSpPr txBox="1">
              <a:spLocks noChangeArrowheads="1"/>
            </p:cNvSpPr>
            <p:nvPr/>
          </p:nvSpPr>
          <p:spPr bwMode="auto">
            <a:xfrm>
              <a:off x="4882" y="3575"/>
              <a:ext cx="878" cy="15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dirty="0">
                  <a:solidFill>
                    <a:srgbClr val="FF3300"/>
                  </a:solidFill>
                </a:rPr>
                <a:t>i &gt;= length</a:t>
              </a:r>
            </a:p>
          </p:txBody>
        </p:sp>
        <p:sp>
          <p:nvSpPr>
            <p:cNvPr id="23630" name="Text Box 67"/>
            <p:cNvSpPr txBox="1">
              <a:spLocks noChangeArrowheads="1"/>
            </p:cNvSpPr>
            <p:nvPr/>
          </p:nvSpPr>
          <p:spPr bwMode="auto">
            <a:xfrm>
              <a:off x="4461" y="3422"/>
              <a:ext cx="812" cy="15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>
                  <a:solidFill>
                    <a:srgbClr val="FF3300"/>
                  </a:solidFill>
                </a:rPr>
                <a:t>i &lt; length</a:t>
              </a:r>
            </a:p>
          </p:txBody>
        </p:sp>
      </p:grpSp>
      <p:sp>
        <p:nvSpPr>
          <p:cNvPr id="2" name="Text Box 59"/>
          <p:cNvSpPr txBox="1">
            <a:spLocks noChangeArrowheads="1"/>
          </p:cNvSpPr>
          <p:nvPr/>
        </p:nvSpPr>
        <p:spPr bwMode="auto">
          <a:xfrm>
            <a:off x="8204200" y="4665663"/>
            <a:ext cx="714375" cy="24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50000"/>
              </a:lnSpc>
              <a:spcBef>
                <a:spcPct val="50000"/>
              </a:spcBef>
            </a:pPr>
            <a:r>
              <a:rPr lang="en-US" altLang="en-US">
                <a:solidFill>
                  <a:srgbClr val="FF3300"/>
                </a:solidFill>
              </a:rPr>
              <a:t>i = 0</a:t>
            </a:r>
          </a:p>
        </p:txBody>
      </p:sp>
      <p:sp>
        <p:nvSpPr>
          <p:cNvPr id="3" name="Text Box 64"/>
          <p:cNvSpPr txBox="1">
            <a:spLocks noChangeArrowheads="1"/>
          </p:cNvSpPr>
          <p:nvPr/>
        </p:nvSpPr>
        <p:spPr bwMode="auto">
          <a:xfrm>
            <a:off x="7121525" y="6613525"/>
            <a:ext cx="547688" cy="24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>
                <a:solidFill>
                  <a:srgbClr val="FF3300"/>
                </a:solidFill>
              </a:rPr>
              <a:t>i++</a:t>
            </a:r>
          </a:p>
        </p:txBody>
      </p:sp>
      <p:grpSp>
        <p:nvGrpSpPr>
          <p:cNvPr id="6" name="Group 18"/>
          <p:cNvGrpSpPr>
            <a:grpSpLocks/>
          </p:cNvGrpSpPr>
          <p:nvPr/>
        </p:nvGrpSpPr>
        <p:grpSpPr bwMode="auto">
          <a:xfrm>
            <a:off x="25400" y="1393825"/>
            <a:ext cx="6991350" cy="1011238"/>
            <a:chOff x="16" y="720"/>
            <a:chExt cx="4404" cy="637"/>
          </a:xfrm>
        </p:grpSpPr>
        <p:sp>
          <p:nvSpPr>
            <p:cNvPr id="23627" name="Oval 19"/>
            <p:cNvSpPr>
              <a:spLocks noChangeArrowheads="1"/>
            </p:cNvSpPr>
            <p:nvPr/>
          </p:nvSpPr>
          <p:spPr bwMode="auto">
            <a:xfrm>
              <a:off x="16" y="720"/>
              <a:ext cx="2479" cy="637"/>
            </a:xfrm>
            <a:prstGeom prst="ellips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3628" name="Line 20"/>
            <p:cNvSpPr>
              <a:spLocks noChangeShapeType="1"/>
            </p:cNvSpPr>
            <p:nvPr/>
          </p:nvSpPr>
          <p:spPr bwMode="auto">
            <a:xfrm flipV="1">
              <a:off x="2500" y="855"/>
              <a:ext cx="1920" cy="179"/>
            </a:xfrm>
            <a:prstGeom prst="lin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" name="Group 21"/>
          <p:cNvGrpSpPr>
            <a:grpSpLocks/>
          </p:cNvGrpSpPr>
          <p:nvPr/>
        </p:nvGrpSpPr>
        <p:grpSpPr bwMode="auto">
          <a:xfrm>
            <a:off x="615950" y="2330450"/>
            <a:ext cx="6359525" cy="319088"/>
            <a:chOff x="388" y="1310"/>
            <a:chExt cx="4006" cy="201"/>
          </a:xfrm>
        </p:grpSpPr>
        <p:sp>
          <p:nvSpPr>
            <p:cNvPr id="23625" name="Oval 22"/>
            <p:cNvSpPr>
              <a:spLocks noChangeArrowheads="1"/>
            </p:cNvSpPr>
            <p:nvPr/>
          </p:nvSpPr>
          <p:spPr bwMode="auto">
            <a:xfrm>
              <a:off x="388" y="1310"/>
              <a:ext cx="341" cy="201"/>
            </a:xfrm>
            <a:prstGeom prst="ellips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3626" name="Line 23"/>
            <p:cNvSpPr>
              <a:spLocks noChangeShapeType="1"/>
            </p:cNvSpPr>
            <p:nvPr/>
          </p:nvSpPr>
          <p:spPr bwMode="auto">
            <a:xfrm>
              <a:off x="733" y="1414"/>
              <a:ext cx="3661" cy="9"/>
            </a:xfrm>
            <a:prstGeom prst="lin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8" name="Group 24"/>
          <p:cNvGrpSpPr>
            <a:grpSpLocks/>
          </p:cNvGrpSpPr>
          <p:nvPr/>
        </p:nvGrpSpPr>
        <p:grpSpPr bwMode="auto">
          <a:xfrm>
            <a:off x="7108825" y="1036638"/>
            <a:ext cx="555625" cy="777875"/>
            <a:chOff x="4478" y="495"/>
            <a:chExt cx="350" cy="490"/>
          </a:xfrm>
        </p:grpSpPr>
        <p:grpSp>
          <p:nvGrpSpPr>
            <p:cNvPr id="23621" name="Group 9"/>
            <p:cNvGrpSpPr>
              <a:grpSpLocks/>
            </p:cNvGrpSpPr>
            <p:nvPr/>
          </p:nvGrpSpPr>
          <p:grpSpPr bwMode="auto">
            <a:xfrm>
              <a:off x="4478" y="689"/>
              <a:ext cx="350" cy="296"/>
              <a:chOff x="3838" y="2684"/>
              <a:chExt cx="350" cy="296"/>
            </a:xfrm>
          </p:grpSpPr>
          <p:sp>
            <p:nvSpPr>
              <p:cNvPr id="23623" name="Oval 10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3624" name="Text Box 11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23622" name="Line 15"/>
            <p:cNvSpPr>
              <a:spLocks noChangeShapeType="1"/>
            </p:cNvSpPr>
            <p:nvPr/>
          </p:nvSpPr>
          <p:spPr bwMode="auto">
            <a:xfrm>
              <a:off x="4653" y="495"/>
              <a:ext cx="0" cy="186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0" name="Group 29"/>
          <p:cNvGrpSpPr>
            <a:grpSpLocks/>
          </p:cNvGrpSpPr>
          <p:nvPr/>
        </p:nvGrpSpPr>
        <p:grpSpPr bwMode="auto">
          <a:xfrm>
            <a:off x="7108825" y="1890713"/>
            <a:ext cx="555625" cy="881062"/>
            <a:chOff x="4478" y="1033"/>
            <a:chExt cx="350" cy="555"/>
          </a:xfrm>
        </p:grpSpPr>
        <p:grpSp>
          <p:nvGrpSpPr>
            <p:cNvPr id="23617" name="Group 21"/>
            <p:cNvGrpSpPr>
              <a:grpSpLocks/>
            </p:cNvGrpSpPr>
            <p:nvPr/>
          </p:nvGrpSpPr>
          <p:grpSpPr bwMode="auto">
            <a:xfrm>
              <a:off x="4478" y="1292"/>
              <a:ext cx="350" cy="296"/>
              <a:chOff x="4288" y="1746"/>
              <a:chExt cx="350" cy="296"/>
            </a:xfrm>
          </p:grpSpPr>
          <p:sp>
            <p:nvSpPr>
              <p:cNvPr id="23619" name="Oval 22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3620" name="Text Box 23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cxnSp>
          <p:nvCxnSpPr>
            <p:cNvPr id="23618" name="AutoShape 48"/>
            <p:cNvCxnSpPr>
              <a:cxnSpLocks noChangeShapeType="1"/>
              <a:stCxn id="23623" idx="4"/>
              <a:endCxn id="23619" idx="0"/>
            </p:cNvCxnSpPr>
            <p:nvPr/>
          </p:nvCxnSpPr>
          <p:spPr bwMode="auto">
            <a:xfrm>
              <a:off x="4653" y="1033"/>
              <a:ext cx="0" cy="259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grpSp>
        <p:nvGrpSpPr>
          <p:cNvPr id="12" name="Group 34"/>
          <p:cNvGrpSpPr>
            <a:grpSpLocks/>
          </p:cNvGrpSpPr>
          <p:nvPr/>
        </p:nvGrpSpPr>
        <p:grpSpPr bwMode="auto">
          <a:xfrm>
            <a:off x="7108825" y="2847975"/>
            <a:ext cx="555625" cy="882650"/>
            <a:chOff x="4478" y="1636"/>
            <a:chExt cx="350" cy="556"/>
          </a:xfrm>
        </p:grpSpPr>
        <p:grpSp>
          <p:nvGrpSpPr>
            <p:cNvPr id="23613" name="Group 27"/>
            <p:cNvGrpSpPr>
              <a:grpSpLocks/>
            </p:cNvGrpSpPr>
            <p:nvPr/>
          </p:nvGrpSpPr>
          <p:grpSpPr bwMode="auto">
            <a:xfrm>
              <a:off x="4478" y="1896"/>
              <a:ext cx="350" cy="296"/>
              <a:chOff x="4288" y="1746"/>
              <a:chExt cx="350" cy="296"/>
            </a:xfrm>
          </p:grpSpPr>
          <p:sp>
            <p:nvSpPr>
              <p:cNvPr id="23615" name="Oval 28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3616" name="Text Box 29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cxnSp>
          <p:nvCxnSpPr>
            <p:cNvPr id="23614" name="AutoShape 49"/>
            <p:cNvCxnSpPr>
              <a:cxnSpLocks noChangeShapeType="1"/>
              <a:stCxn id="23619" idx="4"/>
              <a:endCxn id="23615" idx="0"/>
            </p:cNvCxnSpPr>
            <p:nvPr/>
          </p:nvCxnSpPr>
          <p:spPr bwMode="auto">
            <a:xfrm>
              <a:off x="4653" y="1636"/>
              <a:ext cx="0" cy="260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grpSp>
        <p:nvGrpSpPr>
          <p:cNvPr id="14" name="Group 39"/>
          <p:cNvGrpSpPr>
            <a:grpSpLocks/>
          </p:cNvGrpSpPr>
          <p:nvPr/>
        </p:nvGrpSpPr>
        <p:grpSpPr bwMode="auto">
          <a:xfrm>
            <a:off x="7664450" y="3571878"/>
            <a:ext cx="814388" cy="1114426"/>
            <a:chOff x="4828" y="2092"/>
            <a:chExt cx="513" cy="702"/>
          </a:xfrm>
        </p:grpSpPr>
        <p:grpSp>
          <p:nvGrpSpPr>
            <p:cNvPr id="23609" name="Group 37"/>
            <p:cNvGrpSpPr>
              <a:grpSpLocks/>
            </p:cNvGrpSpPr>
            <p:nvPr/>
          </p:nvGrpSpPr>
          <p:grpSpPr bwMode="auto">
            <a:xfrm>
              <a:off x="4991" y="2498"/>
              <a:ext cx="350" cy="296"/>
              <a:chOff x="4288" y="1746"/>
              <a:chExt cx="350" cy="296"/>
            </a:xfrm>
          </p:grpSpPr>
          <p:sp>
            <p:nvSpPr>
              <p:cNvPr id="23611" name="Oval 38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3612" name="Text Box 39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5</a:t>
                </a:r>
              </a:p>
            </p:txBody>
          </p:sp>
        </p:grpSp>
        <p:cxnSp>
          <p:nvCxnSpPr>
            <p:cNvPr id="23610" name="AutoShape 52"/>
            <p:cNvCxnSpPr>
              <a:cxnSpLocks noChangeShapeType="1"/>
              <a:stCxn id="23615" idx="6"/>
              <a:endCxn id="23611" idx="0"/>
            </p:cNvCxnSpPr>
            <p:nvPr/>
          </p:nvCxnSpPr>
          <p:spPr bwMode="auto">
            <a:xfrm>
              <a:off x="4828" y="2092"/>
              <a:ext cx="338" cy="406"/>
            </a:xfrm>
            <a:prstGeom prst="curvedConnector2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grpSp>
        <p:nvGrpSpPr>
          <p:cNvPr id="16" name="Group 44"/>
          <p:cNvGrpSpPr>
            <a:grpSpLocks/>
          </p:cNvGrpSpPr>
          <p:nvPr/>
        </p:nvGrpSpPr>
        <p:grpSpPr bwMode="auto">
          <a:xfrm>
            <a:off x="6203953" y="3571875"/>
            <a:ext cx="987426" cy="858838"/>
            <a:chOff x="3908" y="2092"/>
            <a:chExt cx="622" cy="541"/>
          </a:xfrm>
        </p:grpSpPr>
        <p:grpSp>
          <p:nvGrpSpPr>
            <p:cNvPr id="23604" name="Group 24"/>
            <p:cNvGrpSpPr>
              <a:grpSpLocks/>
            </p:cNvGrpSpPr>
            <p:nvPr/>
          </p:nvGrpSpPr>
          <p:grpSpPr bwMode="auto">
            <a:xfrm>
              <a:off x="3908" y="2337"/>
              <a:ext cx="350" cy="296"/>
              <a:chOff x="4288" y="1746"/>
              <a:chExt cx="350" cy="296"/>
            </a:xfrm>
          </p:grpSpPr>
          <p:sp>
            <p:nvSpPr>
              <p:cNvPr id="23607" name="Oval 25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3608" name="Text Box 26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4</a:t>
                </a:r>
              </a:p>
            </p:txBody>
          </p:sp>
        </p:grpSp>
        <p:cxnSp>
          <p:nvCxnSpPr>
            <p:cNvPr id="23605" name="AutoShape 50"/>
            <p:cNvCxnSpPr>
              <a:cxnSpLocks noChangeShapeType="1"/>
              <a:stCxn id="23615" idx="3"/>
              <a:endCxn id="23607" idx="7"/>
            </p:cNvCxnSpPr>
            <p:nvPr/>
          </p:nvCxnSpPr>
          <p:spPr bwMode="auto">
            <a:xfrm flipH="1">
              <a:off x="4207" y="2197"/>
              <a:ext cx="323" cy="184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3606" name="AutoShape 53"/>
            <p:cNvCxnSpPr>
              <a:cxnSpLocks noChangeShapeType="1"/>
              <a:stCxn id="23607" idx="2"/>
              <a:endCxn id="23615" idx="2"/>
            </p:cNvCxnSpPr>
            <p:nvPr/>
          </p:nvCxnSpPr>
          <p:spPr bwMode="auto">
            <a:xfrm rot="10800000" flipH="1">
              <a:off x="3908" y="2092"/>
              <a:ext cx="570" cy="393"/>
            </a:xfrm>
            <a:prstGeom prst="curvedConnector3">
              <a:avLst>
                <a:gd name="adj1" fmla="val -25263"/>
              </a:avLst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grpSp>
        <p:nvGrpSpPr>
          <p:cNvPr id="18" name="Group 50"/>
          <p:cNvGrpSpPr>
            <a:grpSpLocks/>
          </p:cNvGrpSpPr>
          <p:nvPr/>
        </p:nvGrpSpPr>
        <p:grpSpPr bwMode="auto">
          <a:xfrm>
            <a:off x="7923213" y="4762500"/>
            <a:ext cx="555625" cy="884238"/>
            <a:chOff x="4991" y="2842"/>
            <a:chExt cx="350" cy="557"/>
          </a:xfrm>
        </p:grpSpPr>
        <p:grpSp>
          <p:nvGrpSpPr>
            <p:cNvPr id="23600" name="Group 40"/>
            <p:cNvGrpSpPr>
              <a:grpSpLocks/>
            </p:cNvGrpSpPr>
            <p:nvPr/>
          </p:nvGrpSpPr>
          <p:grpSpPr bwMode="auto">
            <a:xfrm>
              <a:off x="4991" y="3103"/>
              <a:ext cx="350" cy="296"/>
              <a:chOff x="4288" y="1746"/>
              <a:chExt cx="350" cy="296"/>
            </a:xfrm>
          </p:grpSpPr>
          <p:sp>
            <p:nvSpPr>
              <p:cNvPr id="23602" name="Oval 41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3603" name="Text Box 42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6</a:t>
                </a:r>
              </a:p>
            </p:txBody>
          </p:sp>
        </p:grpSp>
        <p:cxnSp>
          <p:nvCxnSpPr>
            <p:cNvPr id="23601" name="AutoShape 54"/>
            <p:cNvCxnSpPr>
              <a:cxnSpLocks noChangeShapeType="1"/>
              <a:stCxn id="23611" idx="4"/>
              <a:endCxn id="23602" idx="0"/>
            </p:cNvCxnSpPr>
            <p:nvPr/>
          </p:nvCxnSpPr>
          <p:spPr bwMode="auto">
            <a:xfrm>
              <a:off x="5166" y="2842"/>
              <a:ext cx="0" cy="261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grpSp>
        <p:nvGrpSpPr>
          <p:cNvPr id="20" name="Group 55"/>
          <p:cNvGrpSpPr>
            <a:grpSpLocks/>
          </p:cNvGrpSpPr>
          <p:nvPr/>
        </p:nvGrpSpPr>
        <p:grpSpPr bwMode="auto">
          <a:xfrm>
            <a:off x="8478845" y="5487992"/>
            <a:ext cx="573088" cy="1190626"/>
            <a:chOff x="5346" y="3247"/>
            <a:chExt cx="361" cy="750"/>
          </a:xfrm>
        </p:grpSpPr>
        <p:grpSp>
          <p:nvGrpSpPr>
            <p:cNvPr id="23596" name="Group 6"/>
            <p:cNvGrpSpPr>
              <a:grpSpLocks/>
            </p:cNvGrpSpPr>
            <p:nvPr/>
          </p:nvGrpSpPr>
          <p:grpSpPr bwMode="auto">
            <a:xfrm>
              <a:off x="5357" y="3701"/>
              <a:ext cx="350" cy="296"/>
              <a:chOff x="4738" y="2684"/>
              <a:chExt cx="350" cy="296"/>
            </a:xfrm>
          </p:grpSpPr>
          <p:sp>
            <p:nvSpPr>
              <p:cNvPr id="23598" name="Oval 7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3599" name="Text Box 8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 dirty="0">
                    <a:solidFill>
                      <a:schemeClr val="tx1"/>
                    </a:solidFill>
                  </a:rPr>
                  <a:t>8</a:t>
                </a:r>
              </a:p>
            </p:txBody>
          </p:sp>
        </p:grpSp>
        <p:cxnSp>
          <p:nvCxnSpPr>
            <p:cNvPr id="23597" name="AutoShape 55"/>
            <p:cNvCxnSpPr>
              <a:cxnSpLocks noChangeShapeType="1"/>
              <a:stCxn id="23602" idx="6"/>
              <a:endCxn id="23598" idx="0"/>
            </p:cNvCxnSpPr>
            <p:nvPr/>
          </p:nvCxnSpPr>
          <p:spPr bwMode="auto">
            <a:xfrm>
              <a:off x="5346" y="3247"/>
              <a:ext cx="186" cy="454"/>
            </a:xfrm>
            <a:prstGeom prst="curvedConnector2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grpSp>
        <p:nvGrpSpPr>
          <p:cNvPr id="22" name="Group 60"/>
          <p:cNvGrpSpPr>
            <a:grpSpLocks/>
          </p:cNvGrpSpPr>
          <p:nvPr/>
        </p:nvGrpSpPr>
        <p:grpSpPr bwMode="auto">
          <a:xfrm>
            <a:off x="7110409" y="5487992"/>
            <a:ext cx="895349" cy="1117601"/>
            <a:chOff x="4479" y="3299"/>
            <a:chExt cx="564" cy="704"/>
          </a:xfrm>
        </p:grpSpPr>
        <p:grpSp>
          <p:nvGrpSpPr>
            <p:cNvPr id="23591" name="Group 43"/>
            <p:cNvGrpSpPr>
              <a:grpSpLocks/>
            </p:cNvGrpSpPr>
            <p:nvPr/>
          </p:nvGrpSpPr>
          <p:grpSpPr bwMode="auto">
            <a:xfrm>
              <a:off x="4479" y="3707"/>
              <a:ext cx="350" cy="296"/>
              <a:chOff x="4288" y="1746"/>
              <a:chExt cx="350" cy="296"/>
            </a:xfrm>
          </p:grpSpPr>
          <p:sp>
            <p:nvSpPr>
              <p:cNvPr id="23594" name="Oval 44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3595" name="Text Box 45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7</a:t>
                </a:r>
              </a:p>
            </p:txBody>
          </p:sp>
        </p:grpSp>
        <p:cxnSp>
          <p:nvCxnSpPr>
            <p:cNvPr id="23592" name="AutoShape 56"/>
            <p:cNvCxnSpPr>
              <a:cxnSpLocks noChangeShapeType="1"/>
              <a:stCxn id="23602" idx="3"/>
              <a:endCxn id="23594" idx="7"/>
            </p:cNvCxnSpPr>
            <p:nvPr/>
          </p:nvCxnSpPr>
          <p:spPr bwMode="auto">
            <a:xfrm flipH="1">
              <a:off x="4778" y="3404"/>
              <a:ext cx="265" cy="347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3593" name="AutoShape 57"/>
            <p:cNvCxnSpPr>
              <a:cxnSpLocks noChangeShapeType="1"/>
              <a:stCxn id="23594" idx="2"/>
              <a:endCxn id="23602" idx="2"/>
            </p:cNvCxnSpPr>
            <p:nvPr/>
          </p:nvCxnSpPr>
          <p:spPr bwMode="auto">
            <a:xfrm rot="10800000" flipH="1">
              <a:off x="4479" y="3299"/>
              <a:ext cx="512" cy="556"/>
            </a:xfrm>
            <a:prstGeom prst="curvedConnector3">
              <a:avLst>
                <a:gd name="adj1" fmla="val -28125"/>
              </a:avLst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grpSp>
        <p:nvGrpSpPr>
          <p:cNvPr id="24" name="Group 66"/>
          <p:cNvGrpSpPr>
            <a:grpSpLocks/>
          </p:cNvGrpSpPr>
          <p:nvPr/>
        </p:nvGrpSpPr>
        <p:grpSpPr bwMode="auto">
          <a:xfrm>
            <a:off x="261938" y="2719388"/>
            <a:ext cx="5937250" cy="1333500"/>
            <a:chOff x="165" y="1555"/>
            <a:chExt cx="3714" cy="967"/>
          </a:xfrm>
        </p:grpSpPr>
        <p:sp>
          <p:nvSpPr>
            <p:cNvPr id="23589" name="Oval 67"/>
            <p:cNvSpPr>
              <a:spLocks noChangeArrowheads="1"/>
            </p:cNvSpPr>
            <p:nvPr/>
          </p:nvSpPr>
          <p:spPr bwMode="auto">
            <a:xfrm>
              <a:off x="165" y="1555"/>
              <a:ext cx="1380" cy="249"/>
            </a:xfrm>
            <a:prstGeom prst="ellips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3590" name="Line 68"/>
            <p:cNvSpPr>
              <a:spLocks noChangeShapeType="1"/>
            </p:cNvSpPr>
            <p:nvPr/>
          </p:nvSpPr>
          <p:spPr bwMode="auto">
            <a:xfrm>
              <a:off x="1540" y="1684"/>
              <a:ext cx="2339" cy="838"/>
            </a:xfrm>
            <a:prstGeom prst="lin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5" name="Group 69"/>
          <p:cNvGrpSpPr>
            <a:grpSpLocks/>
          </p:cNvGrpSpPr>
          <p:nvPr/>
        </p:nvGrpSpPr>
        <p:grpSpPr bwMode="auto">
          <a:xfrm>
            <a:off x="19050" y="3201988"/>
            <a:ext cx="7885113" cy="1239837"/>
            <a:chOff x="12" y="1859"/>
            <a:chExt cx="4967" cy="781"/>
          </a:xfrm>
        </p:grpSpPr>
        <p:sp>
          <p:nvSpPr>
            <p:cNvPr id="23587" name="Oval 70"/>
            <p:cNvSpPr>
              <a:spLocks noChangeArrowheads="1"/>
            </p:cNvSpPr>
            <p:nvPr/>
          </p:nvSpPr>
          <p:spPr bwMode="auto">
            <a:xfrm>
              <a:off x="12" y="1859"/>
              <a:ext cx="1942" cy="537"/>
            </a:xfrm>
            <a:prstGeom prst="ellips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3588" name="Line 71"/>
            <p:cNvSpPr>
              <a:spLocks noChangeShapeType="1"/>
            </p:cNvSpPr>
            <p:nvPr/>
          </p:nvSpPr>
          <p:spPr bwMode="auto">
            <a:xfrm>
              <a:off x="1946" y="2138"/>
              <a:ext cx="3033" cy="502"/>
            </a:xfrm>
            <a:prstGeom prst="lin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6" name="Group 72"/>
          <p:cNvGrpSpPr>
            <a:grpSpLocks/>
          </p:cNvGrpSpPr>
          <p:nvPr/>
        </p:nvGrpSpPr>
        <p:grpSpPr bwMode="auto">
          <a:xfrm>
            <a:off x="638175" y="4000500"/>
            <a:ext cx="7210425" cy="539750"/>
            <a:chOff x="402" y="2362"/>
            <a:chExt cx="4542" cy="340"/>
          </a:xfrm>
        </p:grpSpPr>
        <p:sp>
          <p:nvSpPr>
            <p:cNvPr id="23585" name="Oval 73"/>
            <p:cNvSpPr>
              <a:spLocks noChangeArrowheads="1"/>
            </p:cNvSpPr>
            <p:nvPr/>
          </p:nvSpPr>
          <p:spPr bwMode="auto">
            <a:xfrm>
              <a:off x="402" y="2362"/>
              <a:ext cx="341" cy="201"/>
            </a:xfrm>
            <a:prstGeom prst="ellips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3586" name="Line 74"/>
            <p:cNvSpPr>
              <a:spLocks noChangeShapeType="1"/>
            </p:cNvSpPr>
            <p:nvPr/>
          </p:nvSpPr>
          <p:spPr bwMode="auto">
            <a:xfrm>
              <a:off x="750" y="2475"/>
              <a:ext cx="4194" cy="227"/>
            </a:xfrm>
            <a:prstGeom prst="lin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7" name="Group 75"/>
          <p:cNvGrpSpPr>
            <a:grpSpLocks/>
          </p:cNvGrpSpPr>
          <p:nvPr/>
        </p:nvGrpSpPr>
        <p:grpSpPr bwMode="auto">
          <a:xfrm>
            <a:off x="227013" y="4402138"/>
            <a:ext cx="7045325" cy="1717675"/>
            <a:chOff x="143" y="2615"/>
            <a:chExt cx="4438" cy="1082"/>
          </a:xfrm>
        </p:grpSpPr>
        <p:sp>
          <p:nvSpPr>
            <p:cNvPr id="23583" name="Oval 76"/>
            <p:cNvSpPr>
              <a:spLocks noChangeArrowheads="1"/>
            </p:cNvSpPr>
            <p:nvPr/>
          </p:nvSpPr>
          <p:spPr bwMode="auto">
            <a:xfrm>
              <a:off x="143" y="2615"/>
              <a:ext cx="3933" cy="249"/>
            </a:xfrm>
            <a:prstGeom prst="ellips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3584" name="Line 77"/>
            <p:cNvSpPr>
              <a:spLocks noChangeShapeType="1"/>
            </p:cNvSpPr>
            <p:nvPr/>
          </p:nvSpPr>
          <p:spPr bwMode="auto">
            <a:xfrm>
              <a:off x="3909" y="2780"/>
              <a:ext cx="672" cy="917"/>
            </a:xfrm>
            <a:prstGeom prst="lin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8" name="Group 78"/>
          <p:cNvGrpSpPr>
            <a:grpSpLocks/>
          </p:cNvGrpSpPr>
          <p:nvPr/>
        </p:nvGrpSpPr>
        <p:grpSpPr bwMode="auto">
          <a:xfrm>
            <a:off x="19050" y="4864100"/>
            <a:ext cx="8459788" cy="1808163"/>
            <a:chOff x="12" y="2906"/>
            <a:chExt cx="5329" cy="1139"/>
          </a:xfrm>
        </p:grpSpPr>
        <p:sp>
          <p:nvSpPr>
            <p:cNvPr id="23581" name="Oval 79"/>
            <p:cNvSpPr>
              <a:spLocks noChangeArrowheads="1"/>
            </p:cNvSpPr>
            <p:nvPr/>
          </p:nvSpPr>
          <p:spPr bwMode="auto">
            <a:xfrm>
              <a:off x="12" y="2906"/>
              <a:ext cx="2936" cy="1139"/>
            </a:xfrm>
            <a:prstGeom prst="ellips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3582" name="Line 80"/>
            <p:cNvSpPr>
              <a:spLocks noChangeShapeType="1"/>
            </p:cNvSpPr>
            <p:nvPr/>
          </p:nvSpPr>
          <p:spPr bwMode="auto">
            <a:xfrm>
              <a:off x="2940" y="3491"/>
              <a:ext cx="2401" cy="336"/>
            </a:xfrm>
            <a:prstGeom prst="line">
              <a:avLst/>
            </a:prstGeom>
            <a:noFill/>
            <a:ln w="38100">
              <a:solidFill>
                <a:schemeClr val="tx2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656141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1.11111E-6 L -0.15451 1.11111E-6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6349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7726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3" presetID="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22" presetID="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9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 nodeType="clickPar">
                      <p:stCondLst>
                        <p:cond delay="indefinite"/>
                      </p:stCondLst>
                      <p:childTnLst>
                        <p:par>
                          <p:cTn id="3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2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6" presetID="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8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45" presetID="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 nodeType="clickPar">
                      <p:stCondLst>
                        <p:cond delay="indefinite"/>
                      </p:stCondLst>
                      <p:childTnLst>
                        <p:par>
                          <p:cTn id="5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4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6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 nodeType="clickPar">
                      <p:stCondLst>
                        <p:cond delay="indefinite"/>
                      </p:stCondLst>
                      <p:childTnLst>
                        <p:par>
                          <p:cTn id="5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1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63" presetID="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5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 nodeType="clickPar">
                      <p:stCondLst>
                        <p:cond delay="indefinite"/>
                      </p:stCondLst>
                      <p:childTnLst>
                        <p:par>
                          <p:cTn id="6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0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72" presetID="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4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 nodeType="clickPar">
                      <p:stCondLst>
                        <p:cond delay="indefinite"/>
                      </p:stCondLst>
                      <p:childTnLst>
                        <p:par>
                          <p:cTn id="7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28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9" dur="1000"/>
                                        <p:tgtEl>
                                          <p:spTgt spid="2028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 nodeType="clickPar">
                      <p:stCondLst>
                        <p:cond delay="indefinite"/>
                      </p:stCondLst>
                      <p:childTnLst>
                        <p:par>
                          <p:cTn id="8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82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4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 nodeType="clickPar">
                      <p:stCondLst>
                        <p:cond delay="indefinite"/>
                      </p:stCondLst>
                      <p:childTnLst>
                        <p:par>
                          <p:cTn id="8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8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28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9" dur="1000"/>
                                        <p:tgtEl>
                                          <p:spTgt spid="2028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 nodeType="clickPar">
                      <p:stCondLst>
                        <p:cond delay="indefinite"/>
                      </p:stCondLst>
                      <p:childTnLst>
                        <p:par>
                          <p:cTn id="9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4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 nodeType="clickPar">
                      <p:stCondLst>
                        <p:cond delay="indefinite"/>
                      </p:stCondLst>
                      <p:childTnLst>
                        <p:par>
                          <p:cTn id="9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7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9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 nodeType="clickPar">
                      <p:stCondLst>
                        <p:cond delay="indefinite"/>
                      </p:stCondLst>
                      <p:childTnLst>
                        <p:par>
                          <p:cTn id="10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4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3495" grpId="0" animBg="1"/>
      <p:bldP spid="202811" grpId="0"/>
      <p:bldP spid="202816" grpId="0"/>
      <p:bldP spid="2" grpId="0"/>
      <p:bldP spid="3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800" dirty="0" smtClean="0"/>
              <a:t>Control Flow TRs and Test Paths – EC</a:t>
            </a:r>
          </a:p>
        </p:txBody>
      </p:sp>
      <p:grpSp>
        <p:nvGrpSpPr>
          <p:cNvPr id="24583" name="Group 24"/>
          <p:cNvGrpSpPr>
            <a:grpSpLocks/>
          </p:cNvGrpSpPr>
          <p:nvPr/>
        </p:nvGrpSpPr>
        <p:grpSpPr bwMode="auto">
          <a:xfrm>
            <a:off x="1425575" y="1139819"/>
            <a:ext cx="555625" cy="777875"/>
            <a:chOff x="4478" y="495"/>
            <a:chExt cx="350" cy="490"/>
          </a:xfrm>
          <a:solidFill>
            <a:schemeClr val="accent5">
              <a:lumMod val="75000"/>
            </a:schemeClr>
          </a:solidFill>
        </p:grpSpPr>
        <p:grpSp>
          <p:nvGrpSpPr>
            <p:cNvPr id="24624" name="Group 9"/>
            <p:cNvGrpSpPr>
              <a:grpSpLocks/>
            </p:cNvGrpSpPr>
            <p:nvPr/>
          </p:nvGrpSpPr>
          <p:grpSpPr bwMode="auto">
            <a:xfrm>
              <a:off x="4478" y="689"/>
              <a:ext cx="350" cy="296"/>
              <a:chOff x="3838" y="2684"/>
              <a:chExt cx="350" cy="296"/>
            </a:xfrm>
            <a:grpFill/>
          </p:grpSpPr>
          <p:sp>
            <p:nvSpPr>
              <p:cNvPr id="24626" name="Oval 10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4627" name="Text Box 11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24625" name="Line 15"/>
            <p:cNvSpPr>
              <a:spLocks noChangeShapeType="1"/>
            </p:cNvSpPr>
            <p:nvPr/>
          </p:nvSpPr>
          <p:spPr bwMode="auto">
            <a:xfrm>
              <a:off x="4653" y="495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4584" name="Group 29"/>
          <p:cNvGrpSpPr>
            <a:grpSpLocks/>
          </p:cNvGrpSpPr>
          <p:nvPr/>
        </p:nvGrpSpPr>
        <p:grpSpPr bwMode="auto">
          <a:xfrm>
            <a:off x="1425575" y="1993895"/>
            <a:ext cx="555625" cy="881063"/>
            <a:chOff x="4478" y="1033"/>
            <a:chExt cx="350" cy="555"/>
          </a:xfrm>
          <a:solidFill>
            <a:schemeClr val="accent5">
              <a:lumMod val="75000"/>
            </a:schemeClr>
          </a:solidFill>
        </p:grpSpPr>
        <p:grpSp>
          <p:nvGrpSpPr>
            <p:cNvPr id="24620" name="Group 21"/>
            <p:cNvGrpSpPr>
              <a:grpSpLocks/>
            </p:cNvGrpSpPr>
            <p:nvPr/>
          </p:nvGrpSpPr>
          <p:grpSpPr bwMode="auto">
            <a:xfrm>
              <a:off x="4478" y="1292"/>
              <a:ext cx="350" cy="296"/>
              <a:chOff x="4288" y="1746"/>
              <a:chExt cx="350" cy="296"/>
            </a:xfrm>
            <a:grpFill/>
          </p:grpSpPr>
          <p:sp>
            <p:nvSpPr>
              <p:cNvPr id="24622" name="Oval 22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4623" name="Text Box 23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cxnSp>
          <p:nvCxnSpPr>
            <p:cNvPr id="24621" name="AutoShape 48"/>
            <p:cNvCxnSpPr>
              <a:cxnSpLocks noChangeShapeType="1"/>
              <a:stCxn id="24626" idx="4"/>
              <a:endCxn id="24622" idx="0"/>
            </p:cNvCxnSpPr>
            <p:nvPr/>
          </p:nvCxnSpPr>
          <p:spPr bwMode="auto">
            <a:xfrm>
              <a:off x="4653" y="1033"/>
              <a:ext cx="0" cy="259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4585" name="Group 34"/>
          <p:cNvGrpSpPr>
            <a:grpSpLocks/>
          </p:cNvGrpSpPr>
          <p:nvPr/>
        </p:nvGrpSpPr>
        <p:grpSpPr bwMode="auto">
          <a:xfrm>
            <a:off x="1425575" y="2951159"/>
            <a:ext cx="555625" cy="882651"/>
            <a:chOff x="4478" y="1636"/>
            <a:chExt cx="350" cy="556"/>
          </a:xfrm>
          <a:solidFill>
            <a:schemeClr val="accent5">
              <a:lumMod val="75000"/>
            </a:schemeClr>
          </a:solidFill>
        </p:grpSpPr>
        <p:grpSp>
          <p:nvGrpSpPr>
            <p:cNvPr id="24616" name="Group 27"/>
            <p:cNvGrpSpPr>
              <a:grpSpLocks/>
            </p:cNvGrpSpPr>
            <p:nvPr/>
          </p:nvGrpSpPr>
          <p:grpSpPr bwMode="auto">
            <a:xfrm>
              <a:off x="4478" y="1896"/>
              <a:ext cx="350" cy="296"/>
              <a:chOff x="4288" y="1746"/>
              <a:chExt cx="350" cy="296"/>
            </a:xfrm>
            <a:grpFill/>
          </p:grpSpPr>
          <p:sp>
            <p:nvSpPr>
              <p:cNvPr id="24618" name="Oval 28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4619" name="Text Box 29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cxnSp>
          <p:nvCxnSpPr>
            <p:cNvPr id="24617" name="AutoShape 49"/>
            <p:cNvCxnSpPr>
              <a:cxnSpLocks noChangeShapeType="1"/>
              <a:stCxn id="24622" idx="4"/>
              <a:endCxn id="24618" idx="0"/>
            </p:cNvCxnSpPr>
            <p:nvPr/>
          </p:nvCxnSpPr>
          <p:spPr bwMode="auto">
            <a:xfrm>
              <a:off x="4653" y="1636"/>
              <a:ext cx="0" cy="260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4586" name="Group 37"/>
          <p:cNvGrpSpPr>
            <a:grpSpLocks/>
          </p:cNvGrpSpPr>
          <p:nvPr/>
        </p:nvGrpSpPr>
        <p:grpSpPr bwMode="auto">
          <a:xfrm>
            <a:off x="2030413" y="4319581"/>
            <a:ext cx="555625" cy="469900"/>
            <a:chOff x="4288" y="1746"/>
            <a:chExt cx="350" cy="296"/>
          </a:xfrm>
          <a:solidFill>
            <a:schemeClr val="accent5">
              <a:lumMod val="75000"/>
            </a:schemeClr>
          </a:solidFill>
        </p:grpSpPr>
        <p:sp>
          <p:nvSpPr>
            <p:cNvPr id="24614" name="Oval 38"/>
            <p:cNvSpPr>
              <a:spLocks noChangeArrowheads="1"/>
            </p:cNvSpPr>
            <p:nvPr/>
          </p:nvSpPr>
          <p:spPr bwMode="auto">
            <a:xfrm>
              <a:off x="4288" y="1746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4615" name="Text Box 39"/>
            <p:cNvSpPr txBox="1">
              <a:spLocks noChangeArrowheads="1"/>
            </p:cNvSpPr>
            <p:nvPr/>
          </p:nvSpPr>
          <p:spPr bwMode="auto">
            <a:xfrm>
              <a:off x="4365" y="1769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/>
              <a:r>
                <a:rPr lang="en-US" altLang="en-US">
                  <a:solidFill>
                    <a:schemeClr val="tx1"/>
                  </a:solidFill>
                </a:rPr>
                <a:t>5</a:t>
              </a:r>
            </a:p>
          </p:txBody>
        </p:sp>
      </p:grpSp>
      <p:cxnSp>
        <p:nvCxnSpPr>
          <p:cNvPr id="24587" name="AutoShape 52"/>
          <p:cNvCxnSpPr>
            <a:cxnSpLocks noChangeShapeType="1"/>
          </p:cNvCxnSpPr>
          <p:nvPr/>
        </p:nvCxnSpPr>
        <p:spPr bwMode="auto">
          <a:xfrm>
            <a:off x="1990725" y="3598856"/>
            <a:ext cx="317500" cy="711200"/>
          </a:xfrm>
          <a:prstGeom prst="curvedConnector2">
            <a:avLst/>
          </a:prstGeom>
          <a:noFill/>
          <a:ln w="28575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grpSp>
        <p:nvGrpSpPr>
          <p:cNvPr id="24588" name="Group 44"/>
          <p:cNvGrpSpPr>
            <a:grpSpLocks/>
          </p:cNvGrpSpPr>
          <p:nvPr/>
        </p:nvGrpSpPr>
        <p:grpSpPr bwMode="auto">
          <a:xfrm>
            <a:off x="520697" y="3675056"/>
            <a:ext cx="987425" cy="858838"/>
            <a:chOff x="3908" y="2092"/>
            <a:chExt cx="622" cy="541"/>
          </a:xfrm>
          <a:solidFill>
            <a:schemeClr val="accent5">
              <a:lumMod val="75000"/>
            </a:schemeClr>
          </a:solidFill>
        </p:grpSpPr>
        <p:grpSp>
          <p:nvGrpSpPr>
            <p:cNvPr id="24609" name="Group 24"/>
            <p:cNvGrpSpPr>
              <a:grpSpLocks/>
            </p:cNvGrpSpPr>
            <p:nvPr/>
          </p:nvGrpSpPr>
          <p:grpSpPr bwMode="auto">
            <a:xfrm>
              <a:off x="3908" y="2337"/>
              <a:ext cx="350" cy="296"/>
              <a:chOff x="4288" y="1746"/>
              <a:chExt cx="350" cy="296"/>
            </a:xfrm>
            <a:grpFill/>
          </p:grpSpPr>
          <p:sp>
            <p:nvSpPr>
              <p:cNvPr id="24612" name="Oval 25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4613" name="Text Box 26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4</a:t>
                </a:r>
              </a:p>
            </p:txBody>
          </p:sp>
        </p:grpSp>
        <p:cxnSp>
          <p:nvCxnSpPr>
            <p:cNvPr id="24610" name="AutoShape 50"/>
            <p:cNvCxnSpPr>
              <a:cxnSpLocks noChangeShapeType="1"/>
              <a:stCxn id="24618" idx="3"/>
              <a:endCxn id="24612" idx="7"/>
            </p:cNvCxnSpPr>
            <p:nvPr/>
          </p:nvCxnSpPr>
          <p:spPr bwMode="auto">
            <a:xfrm flipH="1">
              <a:off x="4207" y="2197"/>
              <a:ext cx="323" cy="184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cxnSp>
          <p:nvCxnSpPr>
            <p:cNvPr id="24611" name="AutoShape 53"/>
            <p:cNvCxnSpPr>
              <a:cxnSpLocks noChangeShapeType="1"/>
              <a:stCxn id="24612" idx="2"/>
              <a:endCxn id="24618" idx="2"/>
            </p:cNvCxnSpPr>
            <p:nvPr/>
          </p:nvCxnSpPr>
          <p:spPr bwMode="auto">
            <a:xfrm rot="10800000" flipH="1">
              <a:off x="3908" y="2092"/>
              <a:ext cx="570" cy="393"/>
            </a:xfrm>
            <a:prstGeom prst="curvedConnector3">
              <a:avLst>
                <a:gd name="adj1" fmla="val -25263"/>
              </a:avLst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4589" name="Group 50"/>
          <p:cNvGrpSpPr>
            <a:grpSpLocks/>
          </p:cNvGrpSpPr>
          <p:nvPr/>
        </p:nvGrpSpPr>
        <p:grpSpPr bwMode="auto">
          <a:xfrm>
            <a:off x="2030413" y="4865681"/>
            <a:ext cx="555625" cy="884238"/>
            <a:chOff x="4991" y="2842"/>
            <a:chExt cx="350" cy="557"/>
          </a:xfrm>
          <a:solidFill>
            <a:schemeClr val="accent5">
              <a:lumMod val="75000"/>
            </a:schemeClr>
          </a:solidFill>
        </p:grpSpPr>
        <p:grpSp>
          <p:nvGrpSpPr>
            <p:cNvPr id="24605" name="Group 40"/>
            <p:cNvGrpSpPr>
              <a:grpSpLocks/>
            </p:cNvGrpSpPr>
            <p:nvPr/>
          </p:nvGrpSpPr>
          <p:grpSpPr bwMode="auto">
            <a:xfrm>
              <a:off x="4991" y="3103"/>
              <a:ext cx="350" cy="296"/>
              <a:chOff x="4288" y="1746"/>
              <a:chExt cx="350" cy="296"/>
            </a:xfrm>
            <a:grpFill/>
          </p:grpSpPr>
          <p:sp>
            <p:nvSpPr>
              <p:cNvPr id="24607" name="Oval 41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4608" name="Text Box 42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6</a:t>
                </a:r>
              </a:p>
            </p:txBody>
          </p:sp>
        </p:grpSp>
        <p:cxnSp>
          <p:nvCxnSpPr>
            <p:cNvPr id="24606" name="AutoShape 54"/>
            <p:cNvCxnSpPr>
              <a:cxnSpLocks noChangeShapeType="1"/>
              <a:stCxn id="24614" idx="4"/>
              <a:endCxn id="24607" idx="0"/>
            </p:cNvCxnSpPr>
            <p:nvPr/>
          </p:nvCxnSpPr>
          <p:spPr bwMode="auto">
            <a:xfrm>
              <a:off x="5166" y="2842"/>
              <a:ext cx="0" cy="261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4590" name="Group 55"/>
          <p:cNvGrpSpPr>
            <a:grpSpLocks/>
          </p:cNvGrpSpPr>
          <p:nvPr/>
        </p:nvGrpSpPr>
        <p:grpSpPr bwMode="auto">
          <a:xfrm>
            <a:off x="2586045" y="5591174"/>
            <a:ext cx="573088" cy="1190626"/>
            <a:chOff x="5346" y="3247"/>
            <a:chExt cx="361" cy="750"/>
          </a:xfrm>
          <a:solidFill>
            <a:schemeClr val="accent5">
              <a:lumMod val="75000"/>
            </a:schemeClr>
          </a:solidFill>
        </p:grpSpPr>
        <p:grpSp>
          <p:nvGrpSpPr>
            <p:cNvPr id="24601" name="Group 6"/>
            <p:cNvGrpSpPr>
              <a:grpSpLocks/>
            </p:cNvGrpSpPr>
            <p:nvPr/>
          </p:nvGrpSpPr>
          <p:grpSpPr bwMode="auto">
            <a:xfrm>
              <a:off x="5357" y="3701"/>
              <a:ext cx="350" cy="296"/>
              <a:chOff x="4738" y="2684"/>
              <a:chExt cx="350" cy="296"/>
            </a:xfrm>
            <a:grpFill/>
          </p:grpSpPr>
          <p:sp>
            <p:nvSpPr>
              <p:cNvPr id="24603" name="Oval 7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4604" name="Text Box 8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8</a:t>
                </a:r>
              </a:p>
            </p:txBody>
          </p:sp>
        </p:grpSp>
        <p:cxnSp>
          <p:nvCxnSpPr>
            <p:cNvPr id="24602" name="AutoShape 55"/>
            <p:cNvCxnSpPr>
              <a:cxnSpLocks noChangeShapeType="1"/>
              <a:stCxn id="24607" idx="6"/>
              <a:endCxn id="24603" idx="0"/>
            </p:cNvCxnSpPr>
            <p:nvPr/>
          </p:nvCxnSpPr>
          <p:spPr bwMode="auto">
            <a:xfrm>
              <a:off x="5346" y="3247"/>
              <a:ext cx="186" cy="454"/>
            </a:xfrm>
            <a:prstGeom prst="curvedConnector2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4591" name="Group 60"/>
          <p:cNvGrpSpPr>
            <a:grpSpLocks/>
          </p:cNvGrpSpPr>
          <p:nvPr/>
        </p:nvGrpSpPr>
        <p:grpSpPr bwMode="auto">
          <a:xfrm>
            <a:off x="1217617" y="5591174"/>
            <a:ext cx="895350" cy="1117601"/>
            <a:chOff x="4479" y="3299"/>
            <a:chExt cx="564" cy="704"/>
          </a:xfrm>
          <a:solidFill>
            <a:schemeClr val="accent5">
              <a:lumMod val="75000"/>
            </a:schemeClr>
          </a:solidFill>
        </p:grpSpPr>
        <p:grpSp>
          <p:nvGrpSpPr>
            <p:cNvPr id="24596" name="Group 43"/>
            <p:cNvGrpSpPr>
              <a:grpSpLocks/>
            </p:cNvGrpSpPr>
            <p:nvPr/>
          </p:nvGrpSpPr>
          <p:grpSpPr bwMode="auto">
            <a:xfrm>
              <a:off x="4479" y="3707"/>
              <a:ext cx="350" cy="296"/>
              <a:chOff x="4288" y="1746"/>
              <a:chExt cx="350" cy="296"/>
            </a:xfrm>
            <a:grpFill/>
          </p:grpSpPr>
          <p:sp>
            <p:nvSpPr>
              <p:cNvPr id="24599" name="Oval 44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4600" name="Text Box 45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7</a:t>
                </a:r>
              </a:p>
            </p:txBody>
          </p:sp>
        </p:grpSp>
        <p:cxnSp>
          <p:nvCxnSpPr>
            <p:cNvPr id="24597" name="AutoShape 56"/>
            <p:cNvCxnSpPr>
              <a:cxnSpLocks noChangeShapeType="1"/>
              <a:stCxn id="24607" idx="3"/>
              <a:endCxn id="24599" idx="7"/>
            </p:cNvCxnSpPr>
            <p:nvPr/>
          </p:nvCxnSpPr>
          <p:spPr bwMode="auto">
            <a:xfrm flipH="1">
              <a:off x="4778" y="3404"/>
              <a:ext cx="265" cy="347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cxnSp>
          <p:nvCxnSpPr>
            <p:cNvPr id="24598" name="AutoShape 57"/>
            <p:cNvCxnSpPr>
              <a:cxnSpLocks noChangeShapeType="1"/>
              <a:stCxn id="24599" idx="2"/>
              <a:endCxn id="24607" idx="2"/>
            </p:cNvCxnSpPr>
            <p:nvPr/>
          </p:nvCxnSpPr>
          <p:spPr bwMode="auto">
            <a:xfrm rot="10800000" flipH="1">
              <a:off x="4479" y="3299"/>
              <a:ext cx="512" cy="556"/>
            </a:xfrm>
            <a:prstGeom prst="curvedConnector3">
              <a:avLst>
                <a:gd name="adj1" fmla="val -28125"/>
              </a:avLst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17" name="Group 48"/>
          <p:cNvGrpSpPr>
            <a:grpSpLocks/>
          </p:cNvGrpSpPr>
          <p:nvPr/>
        </p:nvGrpSpPr>
        <p:grpSpPr bwMode="auto">
          <a:xfrm>
            <a:off x="3290888" y="1976431"/>
            <a:ext cx="5040312" cy="4224338"/>
            <a:chOff x="2073" y="1004"/>
            <a:chExt cx="3175" cy="2661"/>
          </a:xfrm>
          <a:solidFill>
            <a:schemeClr val="accent5">
              <a:lumMod val="75000"/>
            </a:schemeClr>
          </a:solidFill>
        </p:grpSpPr>
        <p:sp>
          <p:nvSpPr>
            <p:cNvPr id="24593" name="Text Box 5"/>
            <p:cNvSpPr txBox="1">
              <a:spLocks noChangeArrowheads="1"/>
            </p:cNvSpPr>
            <p:nvPr/>
          </p:nvSpPr>
          <p:spPr bwMode="auto">
            <a:xfrm>
              <a:off x="2073" y="1299"/>
              <a:ext cx="896" cy="2366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2400"/>
                <a:t>TR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A.</a:t>
              </a:r>
              <a:r>
                <a:rPr lang="en-US" altLang="en-US" sz="2400"/>
                <a:t> </a:t>
              </a:r>
              <a:r>
                <a:rPr lang="en-US" altLang="en-US" sz="2400">
                  <a:solidFill>
                    <a:schemeClr val="tx1"/>
                  </a:solidFill>
                </a:rPr>
                <a:t>[ 1, 2 ]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B. </a:t>
              </a:r>
              <a:r>
                <a:rPr lang="en-US" altLang="en-US" sz="2400">
                  <a:solidFill>
                    <a:schemeClr val="tx1"/>
                  </a:solidFill>
                </a:rPr>
                <a:t>[ 2, 3 ]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C. </a:t>
              </a:r>
              <a:r>
                <a:rPr lang="en-US" altLang="en-US" sz="2400">
                  <a:solidFill>
                    <a:schemeClr val="tx1"/>
                  </a:solidFill>
                </a:rPr>
                <a:t>[ 3, 4 ]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D. </a:t>
              </a:r>
              <a:r>
                <a:rPr lang="en-US" altLang="en-US" sz="2400">
                  <a:solidFill>
                    <a:schemeClr val="tx1"/>
                  </a:solidFill>
                </a:rPr>
                <a:t>[ 3, 5 ]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E. </a:t>
              </a:r>
              <a:r>
                <a:rPr lang="en-US" altLang="en-US" sz="2400">
                  <a:solidFill>
                    <a:schemeClr val="tx1"/>
                  </a:solidFill>
                </a:rPr>
                <a:t>[ 4, 3 ]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F. </a:t>
              </a:r>
              <a:r>
                <a:rPr lang="en-US" altLang="en-US" sz="2400">
                  <a:solidFill>
                    <a:schemeClr val="tx1"/>
                  </a:solidFill>
                </a:rPr>
                <a:t>[ 5, 6 ]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G. </a:t>
              </a:r>
              <a:r>
                <a:rPr lang="en-US" altLang="en-US" sz="2400">
                  <a:solidFill>
                    <a:schemeClr val="tx1"/>
                  </a:solidFill>
                </a:rPr>
                <a:t>[ 6, 7 ]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H. </a:t>
              </a:r>
              <a:r>
                <a:rPr lang="en-US" altLang="en-US" sz="2400">
                  <a:solidFill>
                    <a:schemeClr val="tx1"/>
                  </a:solidFill>
                </a:rPr>
                <a:t>[ 6, 8 ]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I. </a:t>
              </a:r>
              <a:r>
                <a:rPr lang="en-US" altLang="en-US" sz="2400">
                  <a:solidFill>
                    <a:schemeClr val="tx1"/>
                  </a:solidFill>
                </a:rPr>
                <a:t>[ 7, 6 ]</a:t>
              </a:r>
            </a:p>
          </p:txBody>
        </p:sp>
        <p:sp>
          <p:nvSpPr>
            <p:cNvPr id="24594" name="Text Box 6"/>
            <p:cNvSpPr txBox="1">
              <a:spLocks noChangeArrowheads="1"/>
            </p:cNvSpPr>
            <p:nvPr/>
          </p:nvSpPr>
          <p:spPr bwMode="auto">
            <a:xfrm>
              <a:off x="2972" y="1299"/>
              <a:ext cx="2276" cy="526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2400"/>
                <a:t>Test Path</a:t>
              </a:r>
            </a:p>
            <a:p>
              <a:r>
                <a:rPr lang="en-US" altLang="en-US" sz="2400">
                  <a:solidFill>
                    <a:schemeClr val="tx1"/>
                  </a:solidFill>
                </a:rPr>
                <a:t>[ 1, 2, 3, 4, 3, 5, 6, 7, 6, 8 ]</a:t>
              </a:r>
            </a:p>
          </p:txBody>
        </p:sp>
        <p:sp>
          <p:nvSpPr>
            <p:cNvPr id="24595" name="Text Box 6"/>
            <p:cNvSpPr txBox="1">
              <a:spLocks noChangeArrowheads="1"/>
            </p:cNvSpPr>
            <p:nvPr/>
          </p:nvSpPr>
          <p:spPr bwMode="auto">
            <a:xfrm>
              <a:off x="2073" y="1004"/>
              <a:ext cx="3175" cy="296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2400"/>
                <a:t>Edge Coverage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1384820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75"/>
          <p:cNvGrpSpPr>
            <a:grpSpLocks/>
          </p:cNvGrpSpPr>
          <p:nvPr/>
        </p:nvGrpSpPr>
        <p:grpSpPr bwMode="auto">
          <a:xfrm>
            <a:off x="5106989" y="4525962"/>
            <a:ext cx="2725973" cy="393700"/>
            <a:chOff x="5106651" y="4139785"/>
            <a:chExt cx="2725710" cy="394741"/>
          </a:xfrm>
          <a:solidFill>
            <a:schemeClr val="accent5">
              <a:lumMod val="75000"/>
            </a:schemeClr>
          </a:solidFill>
        </p:grpSpPr>
        <p:sp>
          <p:nvSpPr>
            <p:cNvPr id="25665" name="Rectangle 65"/>
            <p:cNvSpPr>
              <a:spLocks noChangeArrowheads="1"/>
            </p:cNvSpPr>
            <p:nvPr/>
          </p:nvSpPr>
          <p:spPr bwMode="auto">
            <a:xfrm>
              <a:off x="5106651" y="4139785"/>
              <a:ext cx="577484" cy="394741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i</a:t>
              </a:r>
            </a:p>
          </p:txBody>
        </p:sp>
        <p:sp>
          <p:nvSpPr>
            <p:cNvPr id="25666" name="Rectangle 68"/>
            <p:cNvSpPr>
              <a:spLocks noChangeArrowheads="1"/>
            </p:cNvSpPr>
            <p:nvPr/>
          </p:nvSpPr>
          <p:spPr bwMode="auto">
            <a:xfrm>
              <a:off x="5680960" y="4139785"/>
              <a:ext cx="2151401" cy="383497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 dirty="0">
                  <a:solidFill>
                    <a:schemeClr val="tx1"/>
                  </a:solidFill>
                </a:rPr>
                <a:t>A, B, D, E, F, G, </a:t>
              </a:r>
              <a:r>
                <a:rPr lang="en-US" altLang="en-US" sz="1800" dirty="0" smtClean="0">
                  <a:solidFill>
                    <a:schemeClr val="tx1"/>
                  </a:solidFill>
                </a:rPr>
                <a:t>I, </a:t>
              </a:r>
              <a:r>
                <a:rPr lang="en-US" altLang="en-US" sz="1800" dirty="0">
                  <a:solidFill>
                    <a:schemeClr val="tx1"/>
                  </a:solidFill>
                </a:rPr>
                <a:t>J</a:t>
              </a:r>
            </a:p>
          </p:txBody>
        </p:sp>
      </p:grpSp>
      <p:sp>
        <p:nvSpPr>
          <p:cNvPr id="25606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277813"/>
            <a:ext cx="8153400" cy="1143000"/>
          </a:xfrm>
        </p:spPr>
        <p:txBody>
          <a:bodyPr/>
          <a:lstStyle/>
          <a:p>
            <a:r>
              <a:rPr lang="en-US" altLang="en-US" sz="3800" dirty="0" smtClean="0"/>
              <a:t>Control Flow TRs and Test Paths – EPC</a:t>
            </a:r>
          </a:p>
        </p:txBody>
      </p:sp>
      <p:grpSp>
        <p:nvGrpSpPr>
          <p:cNvPr id="25608" name="Group 24"/>
          <p:cNvGrpSpPr>
            <a:grpSpLocks/>
          </p:cNvGrpSpPr>
          <p:nvPr/>
        </p:nvGrpSpPr>
        <p:grpSpPr bwMode="auto">
          <a:xfrm>
            <a:off x="1328738" y="1143000"/>
            <a:ext cx="555625" cy="777875"/>
            <a:chOff x="4478" y="495"/>
            <a:chExt cx="350" cy="490"/>
          </a:xfrm>
          <a:solidFill>
            <a:schemeClr val="accent5">
              <a:lumMod val="75000"/>
            </a:schemeClr>
          </a:solidFill>
        </p:grpSpPr>
        <p:grpSp>
          <p:nvGrpSpPr>
            <p:cNvPr id="25661" name="Group 9"/>
            <p:cNvGrpSpPr>
              <a:grpSpLocks/>
            </p:cNvGrpSpPr>
            <p:nvPr/>
          </p:nvGrpSpPr>
          <p:grpSpPr bwMode="auto">
            <a:xfrm>
              <a:off x="4478" y="689"/>
              <a:ext cx="350" cy="296"/>
              <a:chOff x="3838" y="2684"/>
              <a:chExt cx="350" cy="296"/>
            </a:xfrm>
            <a:grpFill/>
          </p:grpSpPr>
          <p:sp>
            <p:nvSpPr>
              <p:cNvPr id="25663" name="Oval 10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5664" name="Text Box 11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25662" name="Line 15"/>
            <p:cNvSpPr>
              <a:spLocks noChangeShapeType="1"/>
            </p:cNvSpPr>
            <p:nvPr/>
          </p:nvSpPr>
          <p:spPr bwMode="auto">
            <a:xfrm>
              <a:off x="4653" y="495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5609" name="Group 29"/>
          <p:cNvGrpSpPr>
            <a:grpSpLocks/>
          </p:cNvGrpSpPr>
          <p:nvPr/>
        </p:nvGrpSpPr>
        <p:grpSpPr bwMode="auto">
          <a:xfrm>
            <a:off x="1328738" y="1868487"/>
            <a:ext cx="555625" cy="1009649"/>
            <a:chOff x="4478" y="952"/>
            <a:chExt cx="350" cy="636"/>
          </a:xfrm>
          <a:solidFill>
            <a:schemeClr val="accent5">
              <a:lumMod val="75000"/>
            </a:schemeClr>
          </a:solidFill>
        </p:grpSpPr>
        <p:grpSp>
          <p:nvGrpSpPr>
            <p:cNvPr id="25657" name="Group 21"/>
            <p:cNvGrpSpPr>
              <a:grpSpLocks/>
            </p:cNvGrpSpPr>
            <p:nvPr/>
          </p:nvGrpSpPr>
          <p:grpSpPr bwMode="auto">
            <a:xfrm>
              <a:off x="4478" y="1292"/>
              <a:ext cx="350" cy="296"/>
              <a:chOff x="4288" y="1746"/>
              <a:chExt cx="350" cy="296"/>
            </a:xfrm>
            <a:grpFill/>
          </p:grpSpPr>
          <p:sp>
            <p:nvSpPr>
              <p:cNvPr id="25659" name="Oval 22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5660" name="Text Box 23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cxnSp>
          <p:nvCxnSpPr>
            <p:cNvPr id="25658" name="AutoShape 48"/>
            <p:cNvCxnSpPr>
              <a:cxnSpLocks noChangeShapeType="1"/>
              <a:stCxn id="25663" idx="4"/>
              <a:endCxn id="25659" idx="0"/>
            </p:cNvCxnSpPr>
            <p:nvPr/>
          </p:nvCxnSpPr>
          <p:spPr bwMode="auto">
            <a:xfrm>
              <a:off x="4653" y="952"/>
              <a:ext cx="0" cy="340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5610" name="Group 34"/>
          <p:cNvGrpSpPr>
            <a:grpSpLocks/>
          </p:cNvGrpSpPr>
          <p:nvPr/>
        </p:nvGrpSpPr>
        <p:grpSpPr bwMode="auto">
          <a:xfrm>
            <a:off x="1328738" y="2825753"/>
            <a:ext cx="555625" cy="1011238"/>
            <a:chOff x="4478" y="1555"/>
            <a:chExt cx="350" cy="637"/>
          </a:xfrm>
          <a:solidFill>
            <a:schemeClr val="accent5">
              <a:lumMod val="75000"/>
            </a:schemeClr>
          </a:solidFill>
        </p:grpSpPr>
        <p:grpSp>
          <p:nvGrpSpPr>
            <p:cNvPr id="25653" name="Group 27"/>
            <p:cNvGrpSpPr>
              <a:grpSpLocks/>
            </p:cNvGrpSpPr>
            <p:nvPr/>
          </p:nvGrpSpPr>
          <p:grpSpPr bwMode="auto">
            <a:xfrm>
              <a:off x="4478" y="1896"/>
              <a:ext cx="350" cy="296"/>
              <a:chOff x="4288" y="1746"/>
              <a:chExt cx="350" cy="296"/>
            </a:xfrm>
            <a:grpFill/>
          </p:grpSpPr>
          <p:sp>
            <p:nvSpPr>
              <p:cNvPr id="25655" name="Oval 28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5656" name="Text Box 29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cxnSp>
          <p:nvCxnSpPr>
            <p:cNvPr id="25654" name="AutoShape 49"/>
            <p:cNvCxnSpPr>
              <a:cxnSpLocks noChangeShapeType="1"/>
              <a:stCxn id="25659" idx="4"/>
              <a:endCxn id="25655" idx="0"/>
            </p:cNvCxnSpPr>
            <p:nvPr/>
          </p:nvCxnSpPr>
          <p:spPr bwMode="auto">
            <a:xfrm>
              <a:off x="4653" y="1555"/>
              <a:ext cx="0" cy="341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5611" name="Group 37"/>
          <p:cNvGrpSpPr>
            <a:grpSpLocks/>
          </p:cNvGrpSpPr>
          <p:nvPr/>
        </p:nvGrpSpPr>
        <p:grpSpPr bwMode="auto">
          <a:xfrm>
            <a:off x="1933575" y="4322762"/>
            <a:ext cx="555625" cy="469900"/>
            <a:chOff x="4288" y="1746"/>
            <a:chExt cx="350" cy="296"/>
          </a:xfrm>
          <a:solidFill>
            <a:schemeClr val="accent5">
              <a:lumMod val="75000"/>
            </a:schemeClr>
          </a:solidFill>
        </p:grpSpPr>
        <p:sp>
          <p:nvSpPr>
            <p:cNvPr id="25651" name="Oval 38"/>
            <p:cNvSpPr>
              <a:spLocks noChangeArrowheads="1"/>
            </p:cNvSpPr>
            <p:nvPr/>
          </p:nvSpPr>
          <p:spPr bwMode="auto">
            <a:xfrm>
              <a:off x="4288" y="1746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5652" name="Text Box 39"/>
            <p:cNvSpPr txBox="1">
              <a:spLocks noChangeArrowheads="1"/>
            </p:cNvSpPr>
            <p:nvPr/>
          </p:nvSpPr>
          <p:spPr bwMode="auto">
            <a:xfrm>
              <a:off x="4365" y="1769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/>
              <a:r>
                <a:rPr lang="en-US" altLang="en-US">
                  <a:solidFill>
                    <a:schemeClr val="tx1"/>
                  </a:solidFill>
                </a:rPr>
                <a:t>5</a:t>
              </a:r>
            </a:p>
          </p:txBody>
        </p:sp>
      </p:grpSp>
      <p:cxnSp>
        <p:nvCxnSpPr>
          <p:cNvPr id="25612" name="AutoShape 52"/>
          <p:cNvCxnSpPr>
            <a:cxnSpLocks noChangeShapeType="1"/>
          </p:cNvCxnSpPr>
          <p:nvPr/>
        </p:nvCxnSpPr>
        <p:spPr bwMode="auto">
          <a:xfrm>
            <a:off x="1893888" y="3602037"/>
            <a:ext cx="317500" cy="711200"/>
          </a:xfrm>
          <a:prstGeom prst="curvedConnector2">
            <a:avLst/>
          </a:prstGeom>
          <a:noFill/>
          <a:ln w="28575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grpSp>
        <p:nvGrpSpPr>
          <p:cNvPr id="25613" name="Group 44"/>
          <p:cNvGrpSpPr>
            <a:grpSpLocks/>
          </p:cNvGrpSpPr>
          <p:nvPr/>
        </p:nvGrpSpPr>
        <p:grpSpPr bwMode="auto">
          <a:xfrm>
            <a:off x="423863" y="3549651"/>
            <a:ext cx="987425" cy="987426"/>
            <a:chOff x="3908" y="2011"/>
            <a:chExt cx="622" cy="622"/>
          </a:xfrm>
          <a:solidFill>
            <a:schemeClr val="accent5">
              <a:lumMod val="75000"/>
            </a:schemeClr>
          </a:solidFill>
        </p:grpSpPr>
        <p:grpSp>
          <p:nvGrpSpPr>
            <p:cNvPr id="25646" name="Group 24"/>
            <p:cNvGrpSpPr>
              <a:grpSpLocks/>
            </p:cNvGrpSpPr>
            <p:nvPr/>
          </p:nvGrpSpPr>
          <p:grpSpPr bwMode="auto">
            <a:xfrm>
              <a:off x="3908" y="2337"/>
              <a:ext cx="350" cy="296"/>
              <a:chOff x="4288" y="1746"/>
              <a:chExt cx="350" cy="296"/>
            </a:xfrm>
            <a:grpFill/>
          </p:grpSpPr>
          <p:sp>
            <p:nvSpPr>
              <p:cNvPr id="25649" name="Oval 25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5650" name="Text Box 26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4</a:t>
                </a:r>
              </a:p>
            </p:txBody>
          </p:sp>
        </p:grpSp>
        <p:cxnSp>
          <p:nvCxnSpPr>
            <p:cNvPr id="25647" name="AutoShape 50"/>
            <p:cNvCxnSpPr>
              <a:cxnSpLocks noChangeShapeType="1"/>
              <a:stCxn id="25655" idx="3"/>
              <a:endCxn id="25649" idx="7"/>
            </p:cNvCxnSpPr>
            <p:nvPr/>
          </p:nvCxnSpPr>
          <p:spPr bwMode="auto">
            <a:xfrm flipH="1">
              <a:off x="4207" y="2116"/>
              <a:ext cx="323" cy="265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cxnSp>
          <p:nvCxnSpPr>
            <p:cNvPr id="25648" name="AutoShape 53"/>
            <p:cNvCxnSpPr>
              <a:cxnSpLocks noChangeShapeType="1"/>
              <a:stCxn id="25649" idx="2"/>
              <a:endCxn id="25655" idx="2"/>
            </p:cNvCxnSpPr>
            <p:nvPr/>
          </p:nvCxnSpPr>
          <p:spPr bwMode="auto">
            <a:xfrm rot="10800000" flipH="1">
              <a:off x="3908" y="2011"/>
              <a:ext cx="570" cy="474"/>
            </a:xfrm>
            <a:prstGeom prst="curvedConnector3">
              <a:avLst>
                <a:gd name="adj1" fmla="val -25263"/>
              </a:avLst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5614" name="Group 50"/>
          <p:cNvGrpSpPr>
            <a:grpSpLocks/>
          </p:cNvGrpSpPr>
          <p:nvPr/>
        </p:nvGrpSpPr>
        <p:grpSpPr bwMode="auto">
          <a:xfrm>
            <a:off x="1933575" y="4740276"/>
            <a:ext cx="555625" cy="1012826"/>
            <a:chOff x="4991" y="2761"/>
            <a:chExt cx="350" cy="638"/>
          </a:xfrm>
          <a:solidFill>
            <a:schemeClr val="accent5">
              <a:lumMod val="75000"/>
            </a:schemeClr>
          </a:solidFill>
        </p:grpSpPr>
        <p:grpSp>
          <p:nvGrpSpPr>
            <p:cNvPr id="25642" name="Group 40"/>
            <p:cNvGrpSpPr>
              <a:grpSpLocks/>
            </p:cNvGrpSpPr>
            <p:nvPr/>
          </p:nvGrpSpPr>
          <p:grpSpPr bwMode="auto">
            <a:xfrm>
              <a:off x="4991" y="3103"/>
              <a:ext cx="350" cy="296"/>
              <a:chOff x="4288" y="1746"/>
              <a:chExt cx="350" cy="296"/>
            </a:xfrm>
            <a:grpFill/>
          </p:grpSpPr>
          <p:sp>
            <p:nvSpPr>
              <p:cNvPr id="25644" name="Oval 41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5645" name="Text Box 42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6</a:t>
                </a:r>
              </a:p>
            </p:txBody>
          </p:sp>
        </p:grpSp>
        <p:cxnSp>
          <p:nvCxnSpPr>
            <p:cNvPr id="25643" name="AutoShape 54"/>
            <p:cNvCxnSpPr>
              <a:cxnSpLocks noChangeShapeType="1"/>
              <a:stCxn id="25651" idx="4"/>
              <a:endCxn id="25644" idx="0"/>
            </p:cNvCxnSpPr>
            <p:nvPr/>
          </p:nvCxnSpPr>
          <p:spPr bwMode="auto">
            <a:xfrm>
              <a:off x="5166" y="2761"/>
              <a:ext cx="0" cy="342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5615" name="Group 55"/>
          <p:cNvGrpSpPr>
            <a:grpSpLocks/>
          </p:cNvGrpSpPr>
          <p:nvPr/>
        </p:nvGrpSpPr>
        <p:grpSpPr bwMode="auto">
          <a:xfrm>
            <a:off x="2489208" y="5465764"/>
            <a:ext cx="573088" cy="1319213"/>
            <a:chOff x="5346" y="3166"/>
            <a:chExt cx="361" cy="831"/>
          </a:xfrm>
          <a:solidFill>
            <a:schemeClr val="accent5">
              <a:lumMod val="75000"/>
            </a:schemeClr>
          </a:solidFill>
        </p:grpSpPr>
        <p:grpSp>
          <p:nvGrpSpPr>
            <p:cNvPr id="25638" name="Group 6"/>
            <p:cNvGrpSpPr>
              <a:grpSpLocks/>
            </p:cNvGrpSpPr>
            <p:nvPr/>
          </p:nvGrpSpPr>
          <p:grpSpPr bwMode="auto">
            <a:xfrm>
              <a:off x="5357" y="3701"/>
              <a:ext cx="350" cy="296"/>
              <a:chOff x="4738" y="2684"/>
              <a:chExt cx="350" cy="296"/>
            </a:xfrm>
            <a:grpFill/>
          </p:grpSpPr>
          <p:sp>
            <p:nvSpPr>
              <p:cNvPr id="25640" name="Oval 7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5641" name="Text Box 8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8</a:t>
                </a:r>
              </a:p>
            </p:txBody>
          </p:sp>
        </p:grpSp>
        <p:cxnSp>
          <p:nvCxnSpPr>
            <p:cNvPr id="25639" name="AutoShape 55"/>
            <p:cNvCxnSpPr>
              <a:cxnSpLocks noChangeShapeType="1"/>
              <a:stCxn id="25644" idx="6"/>
              <a:endCxn id="25640" idx="0"/>
            </p:cNvCxnSpPr>
            <p:nvPr/>
          </p:nvCxnSpPr>
          <p:spPr bwMode="auto">
            <a:xfrm>
              <a:off x="5346" y="3166"/>
              <a:ext cx="186" cy="535"/>
            </a:xfrm>
            <a:prstGeom prst="curvedConnector2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5616" name="Group 60"/>
          <p:cNvGrpSpPr>
            <a:grpSpLocks/>
          </p:cNvGrpSpPr>
          <p:nvPr/>
        </p:nvGrpSpPr>
        <p:grpSpPr bwMode="auto">
          <a:xfrm>
            <a:off x="1120775" y="5465765"/>
            <a:ext cx="895350" cy="1246188"/>
            <a:chOff x="4479" y="3218"/>
            <a:chExt cx="564" cy="785"/>
          </a:xfrm>
          <a:solidFill>
            <a:schemeClr val="accent5">
              <a:lumMod val="75000"/>
            </a:schemeClr>
          </a:solidFill>
        </p:grpSpPr>
        <p:grpSp>
          <p:nvGrpSpPr>
            <p:cNvPr id="25633" name="Group 43"/>
            <p:cNvGrpSpPr>
              <a:grpSpLocks/>
            </p:cNvGrpSpPr>
            <p:nvPr/>
          </p:nvGrpSpPr>
          <p:grpSpPr bwMode="auto">
            <a:xfrm>
              <a:off x="4479" y="3707"/>
              <a:ext cx="350" cy="296"/>
              <a:chOff x="4288" y="1746"/>
              <a:chExt cx="350" cy="296"/>
            </a:xfrm>
            <a:grpFill/>
          </p:grpSpPr>
          <p:sp>
            <p:nvSpPr>
              <p:cNvPr id="25636" name="Oval 44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5637" name="Text Box 45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7</a:t>
                </a:r>
              </a:p>
            </p:txBody>
          </p:sp>
        </p:grpSp>
        <p:cxnSp>
          <p:nvCxnSpPr>
            <p:cNvPr id="25634" name="AutoShape 56"/>
            <p:cNvCxnSpPr>
              <a:cxnSpLocks noChangeShapeType="1"/>
              <a:stCxn id="25644" idx="3"/>
              <a:endCxn id="25636" idx="7"/>
            </p:cNvCxnSpPr>
            <p:nvPr/>
          </p:nvCxnSpPr>
          <p:spPr bwMode="auto">
            <a:xfrm flipH="1">
              <a:off x="4778" y="3323"/>
              <a:ext cx="265" cy="428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cxnSp>
          <p:nvCxnSpPr>
            <p:cNvPr id="25635" name="AutoShape 57"/>
            <p:cNvCxnSpPr>
              <a:cxnSpLocks noChangeShapeType="1"/>
              <a:stCxn id="25636" idx="2"/>
              <a:endCxn id="25644" idx="2"/>
            </p:cNvCxnSpPr>
            <p:nvPr/>
          </p:nvCxnSpPr>
          <p:spPr bwMode="auto">
            <a:xfrm rot="10800000" flipH="1">
              <a:off x="4479" y="3218"/>
              <a:ext cx="512" cy="637"/>
            </a:xfrm>
            <a:prstGeom prst="curvedConnector3">
              <a:avLst>
                <a:gd name="adj1" fmla="val -28125"/>
              </a:avLst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18" name="Group 59"/>
          <p:cNvGrpSpPr>
            <a:grpSpLocks/>
          </p:cNvGrpSpPr>
          <p:nvPr/>
        </p:nvGrpSpPr>
        <p:grpSpPr bwMode="auto">
          <a:xfrm>
            <a:off x="3170238" y="1495425"/>
            <a:ext cx="5599112" cy="5310187"/>
            <a:chOff x="3222878" y="1109262"/>
            <a:chExt cx="5598826" cy="5310048"/>
          </a:xfrm>
          <a:solidFill>
            <a:schemeClr val="accent5">
              <a:lumMod val="75000"/>
            </a:schemeClr>
          </a:solidFill>
        </p:grpSpPr>
        <p:sp>
          <p:nvSpPr>
            <p:cNvPr id="25630" name="Text Box 5"/>
            <p:cNvSpPr txBox="1">
              <a:spLocks noChangeArrowheads="1"/>
            </p:cNvSpPr>
            <p:nvPr/>
          </p:nvSpPr>
          <p:spPr bwMode="auto">
            <a:xfrm>
              <a:off x="3222878" y="1568037"/>
              <a:ext cx="1835056" cy="4851273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2400">
                  <a:solidFill>
                    <a:srgbClr val="FFFF00"/>
                  </a:solidFill>
                </a:rPr>
                <a:t>TR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A.</a:t>
              </a:r>
              <a:r>
                <a:rPr lang="en-US" altLang="en-US" sz="2400">
                  <a:solidFill>
                    <a:schemeClr val="tx1"/>
                  </a:solidFill>
                </a:rPr>
                <a:t> [ 1, 2, 3 ]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B. </a:t>
              </a:r>
              <a:r>
                <a:rPr lang="en-US" altLang="en-US" sz="2400">
                  <a:solidFill>
                    <a:schemeClr val="tx1"/>
                  </a:solidFill>
                </a:rPr>
                <a:t>[ 2, 3, 4 ]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C. </a:t>
              </a:r>
              <a:r>
                <a:rPr lang="en-US" altLang="en-US" sz="2400">
                  <a:solidFill>
                    <a:schemeClr val="tx1"/>
                  </a:solidFill>
                </a:rPr>
                <a:t>[ 2, 3, 5 ]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D. </a:t>
              </a:r>
              <a:r>
                <a:rPr lang="en-US" altLang="en-US" sz="2400">
                  <a:solidFill>
                    <a:schemeClr val="tx1"/>
                  </a:solidFill>
                </a:rPr>
                <a:t>[ 3, 4, 3 ]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E. </a:t>
              </a:r>
              <a:r>
                <a:rPr lang="en-US" altLang="en-US" sz="2400">
                  <a:solidFill>
                    <a:schemeClr val="tx1"/>
                  </a:solidFill>
                </a:rPr>
                <a:t>[ 3, 5, 6 ]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F. </a:t>
              </a:r>
              <a:r>
                <a:rPr lang="en-US" altLang="en-US" sz="2400">
                  <a:solidFill>
                    <a:schemeClr val="tx1"/>
                  </a:solidFill>
                </a:rPr>
                <a:t>[ 4, 3, 5 ]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G. </a:t>
              </a:r>
              <a:r>
                <a:rPr lang="en-US" altLang="en-US" sz="2400">
                  <a:solidFill>
                    <a:schemeClr val="tx1"/>
                  </a:solidFill>
                </a:rPr>
                <a:t>[ 5, 6, 7 ]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H. </a:t>
              </a:r>
              <a:r>
                <a:rPr lang="en-US" altLang="en-US" sz="2400">
                  <a:solidFill>
                    <a:schemeClr val="tx1"/>
                  </a:solidFill>
                </a:rPr>
                <a:t>[ 5, 6, 8 ]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I. </a:t>
              </a:r>
              <a:r>
                <a:rPr lang="en-US" altLang="en-US" sz="2400">
                  <a:solidFill>
                    <a:schemeClr val="tx1"/>
                  </a:solidFill>
                </a:rPr>
                <a:t>[ 6, 7, 6 ]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J. </a:t>
              </a:r>
              <a:r>
                <a:rPr lang="en-US" altLang="en-US" sz="2400">
                  <a:solidFill>
                    <a:schemeClr val="tx1"/>
                  </a:solidFill>
                </a:rPr>
                <a:t>[ 7, 6, 8 ]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K. </a:t>
              </a:r>
              <a:r>
                <a:rPr lang="en-US" altLang="en-US" sz="2400">
                  <a:solidFill>
                    <a:schemeClr val="tx1"/>
                  </a:solidFill>
                </a:rPr>
                <a:t>[ 4, 3, 4 ]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L. </a:t>
              </a:r>
              <a:r>
                <a:rPr lang="en-US" altLang="en-US" sz="2400">
                  <a:solidFill>
                    <a:schemeClr val="tx1"/>
                  </a:solidFill>
                </a:rPr>
                <a:t>[ 7, 6, 7 ]</a:t>
              </a:r>
            </a:p>
          </p:txBody>
        </p:sp>
        <p:sp>
          <p:nvSpPr>
            <p:cNvPr id="25631" name="Text Box 6"/>
            <p:cNvSpPr txBox="1">
              <a:spLocks noChangeArrowheads="1"/>
            </p:cNvSpPr>
            <p:nvPr/>
          </p:nvSpPr>
          <p:spPr bwMode="auto">
            <a:xfrm>
              <a:off x="5062696" y="1568037"/>
              <a:ext cx="3759008" cy="1930350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2400">
                  <a:solidFill>
                    <a:srgbClr val="FFFF00"/>
                  </a:solidFill>
                </a:rPr>
                <a:t>Test Paths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i.</a:t>
              </a:r>
              <a:r>
                <a:rPr lang="en-US" altLang="en-US" sz="2400">
                  <a:solidFill>
                    <a:schemeClr val="tx1"/>
                  </a:solidFill>
                </a:rPr>
                <a:t> [ 1, 2, 3, 4, 3, 5, 6, 7, 6, 8 ]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ii.</a:t>
              </a:r>
              <a:r>
                <a:rPr lang="en-US" altLang="en-US" sz="2400">
                  <a:solidFill>
                    <a:schemeClr val="tx1"/>
                  </a:solidFill>
                </a:rPr>
                <a:t> [ 1, 2, 3, 5, 6, 8 ]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iii.</a:t>
              </a:r>
              <a:r>
                <a:rPr lang="en-US" altLang="en-US" sz="2400">
                  <a:solidFill>
                    <a:schemeClr val="tx1"/>
                  </a:solidFill>
                </a:rPr>
                <a:t> [ 1, 2, 3, 4, 3, 4, 3, 5, 6, 7,</a:t>
              </a:r>
            </a:p>
            <a:p>
              <a:r>
                <a:rPr lang="en-US" altLang="en-US" sz="2400">
                  <a:solidFill>
                    <a:schemeClr val="tx1"/>
                  </a:solidFill>
                </a:rPr>
                <a:t>       6, 7, 6, 8 ]</a:t>
              </a:r>
            </a:p>
          </p:txBody>
        </p:sp>
        <p:sp>
          <p:nvSpPr>
            <p:cNvPr id="25632" name="Text Box 6"/>
            <p:cNvSpPr txBox="1">
              <a:spLocks noChangeArrowheads="1"/>
            </p:cNvSpPr>
            <p:nvPr/>
          </p:nvSpPr>
          <p:spPr bwMode="auto">
            <a:xfrm>
              <a:off x="3223555" y="1109262"/>
              <a:ext cx="5598149" cy="461665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2400">
                  <a:solidFill>
                    <a:srgbClr val="FFFF00"/>
                  </a:solidFill>
                </a:rPr>
                <a:t>Edge-Pair Coverage</a:t>
              </a:r>
            </a:p>
          </p:txBody>
        </p:sp>
      </p:grpSp>
      <p:grpSp>
        <p:nvGrpSpPr>
          <p:cNvPr id="19" name="Group 74"/>
          <p:cNvGrpSpPr>
            <a:grpSpLocks/>
          </p:cNvGrpSpPr>
          <p:nvPr/>
        </p:nvGrpSpPr>
        <p:grpSpPr bwMode="auto">
          <a:xfrm>
            <a:off x="5106988" y="4135435"/>
            <a:ext cx="2733573" cy="394613"/>
            <a:chOff x="5106651" y="3750040"/>
            <a:chExt cx="2733309" cy="394741"/>
          </a:xfrm>
          <a:solidFill>
            <a:schemeClr val="accent5">
              <a:lumMod val="75000"/>
            </a:schemeClr>
          </a:solidFill>
        </p:grpSpPr>
        <p:sp>
          <p:nvSpPr>
            <p:cNvPr id="25627" name="Rectangle 62"/>
            <p:cNvSpPr>
              <a:spLocks noChangeArrowheads="1"/>
            </p:cNvSpPr>
            <p:nvPr/>
          </p:nvSpPr>
          <p:spPr bwMode="auto">
            <a:xfrm>
              <a:off x="5106651" y="3750040"/>
              <a:ext cx="569625" cy="394741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/>
                <a:t>TP</a:t>
              </a:r>
            </a:p>
          </p:txBody>
        </p:sp>
        <p:sp>
          <p:nvSpPr>
            <p:cNvPr id="25628" name="Rectangle 63"/>
            <p:cNvSpPr>
              <a:spLocks noChangeArrowheads="1"/>
            </p:cNvSpPr>
            <p:nvPr/>
          </p:nvSpPr>
          <p:spPr bwMode="auto">
            <a:xfrm>
              <a:off x="5676276" y="3750040"/>
              <a:ext cx="2163684" cy="394741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/>
                <a:t>TRs toured</a:t>
              </a:r>
            </a:p>
          </p:txBody>
        </p:sp>
      </p:grpSp>
      <p:grpSp>
        <p:nvGrpSpPr>
          <p:cNvPr id="20" name="Group 76"/>
          <p:cNvGrpSpPr>
            <a:grpSpLocks/>
          </p:cNvGrpSpPr>
          <p:nvPr/>
        </p:nvGrpSpPr>
        <p:grpSpPr bwMode="auto">
          <a:xfrm>
            <a:off x="5106989" y="4905375"/>
            <a:ext cx="2725973" cy="395287"/>
            <a:chOff x="5106651" y="4519535"/>
            <a:chExt cx="2725710" cy="394741"/>
          </a:xfrm>
          <a:solidFill>
            <a:schemeClr val="accent5">
              <a:lumMod val="75000"/>
            </a:schemeClr>
          </a:solidFill>
        </p:grpSpPr>
        <p:sp>
          <p:nvSpPr>
            <p:cNvPr id="25624" name="Rectangle 66"/>
            <p:cNvSpPr>
              <a:spLocks noChangeArrowheads="1"/>
            </p:cNvSpPr>
            <p:nvPr/>
          </p:nvSpPr>
          <p:spPr bwMode="auto">
            <a:xfrm>
              <a:off x="5106651" y="4519535"/>
              <a:ext cx="569625" cy="394741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ii</a:t>
              </a:r>
            </a:p>
          </p:txBody>
        </p:sp>
        <p:sp>
          <p:nvSpPr>
            <p:cNvPr id="25625" name="Rectangle 70"/>
            <p:cNvSpPr>
              <a:spLocks noChangeArrowheads="1"/>
            </p:cNvSpPr>
            <p:nvPr/>
          </p:nvSpPr>
          <p:spPr bwMode="auto">
            <a:xfrm>
              <a:off x="5680960" y="4520785"/>
              <a:ext cx="2151401" cy="383497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A, </a:t>
              </a:r>
              <a:r>
                <a:rPr lang="en-US" altLang="en-US" sz="1800">
                  <a:solidFill>
                    <a:schemeClr val="hlink"/>
                  </a:solidFill>
                </a:rPr>
                <a:t>C</a:t>
              </a:r>
              <a:r>
                <a:rPr lang="en-US" altLang="en-US" sz="1800">
                  <a:solidFill>
                    <a:schemeClr val="tx1"/>
                  </a:solidFill>
                </a:rPr>
                <a:t>, E, </a:t>
              </a:r>
              <a:r>
                <a:rPr lang="en-US" altLang="en-US" sz="1800">
                  <a:solidFill>
                    <a:schemeClr val="hlink"/>
                  </a:solidFill>
                </a:rPr>
                <a:t>H</a:t>
              </a:r>
            </a:p>
          </p:txBody>
        </p:sp>
      </p:grpSp>
      <p:grpSp>
        <p:nvGrpSpPr>
          <p:cNvPr id="21" name="Group 77"/>
          <p:cNvGrpSpPr>
            <a:grpSpLocks/>
          </p:cNvGrpSpPr>
          <p:nvPr/>
        </p:nvGrpSpPr>
        <p:grpSpPr bwMode="auto">
          <a:xfrm>
            <a:off x="5106987" y="5290457"/>
            <a:ext cx="2722797" cy="679274"/>
            <a:chOff x="5106651" y="4904282"/>
            <a:chExt cx="2722535" cy="679554"/>
          </a:xfrm>
          <a:solidFill>
            <a:schemeClr val="accent5">
              <a:lumMod val="75000"/>
            </a:schemeClr>
          </a:solidFill>
        </p:grpSpPr>
        <p:sp>
          <p:nvSpPr>
            <p:cNvPr id="25621" name="Rectangle 67"/>
            <p:cNvSpPr>
              <a:spLocks noChangeArrowheads="1"/>
            </p:cNvSpPr>
            <p:nvPr/>
          </p:nvSpPr>
          <p:spPr bwMode="auto">
            <a:xfrm>
              <a:off x="5106651" y="4904282"/>
              <a:ext cx="569625" cy="678327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iii</a:t>
              </a:r>
            </a:p>
          </p:txBody>
        </p:sp>
        <p:sp>
          <p:nvSpPr>
            <p:cNvPr id="25622" name="Rectangle 72"/>
            <p:cNvSpPr>
              <a:spLocks noChangeArrowheads="1"/>
            </p:cNvSpPr>
            <p:nvPr/>
          </p:nvSpPr>
          <p:spPr bwMode="auto">
            <a:xfrm>
              <a:off x="5677785" y="4904960"/>
              <a:ext cx="2151401" cy="678876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 dirty="0">
                  <a:solidFill>
                    <a:schemeClr val="tx1"/>
                  </a:solidFill>
                </a:rPr>
                <a:t>A, B</a:t>
              </a:r>
              <a:r>
                <a:rPr lang="en-US" altLang="en-US" sz="1800">
                  <a:solidFill>
                    <a:schemeClr val="tx1"/>
                  </a:solidFill>
                </a:rPr>
                <a:t>, </a:t>
              </a:r>
              <a:r>
                <a:rPr lang="en-US" altLang="en-US" sz="1800" smtClean="0">
                  <a:solidFill>
                    <a:schemeClr val="tx1"/>
                  </a:solidFill>
                </a:rPr>
                <a:t>D</a:t>
              </a:r>
              <a:r>
                <a:rPr lang="en-US" altLang="en-US" sz="1800" dirty="0">
                  <a:solidFill>
                    <a:schemeClr val="tx1"/>
                  </a:solidFill>
                </a:rPr>
                <a:t>, E, F, G, I, J, </a:t>
              </a:r>
              <a:r>
                <a:rPr lang="en-US" altLang="en-US" sz="1800" dirty="0">
                  <a:solidFill>
                    <a:schemeClr val="hlink"/>
                  </a:solidFill>
                </a:rPr>
                <a:t>K</a:t>
              </a:r>
              <a:r>
                <a:rPr lang="en-US" altLang="en-US" sz="1800" dirty="0">
                  <a:solidFill>
                    <a:schemeClr val="tx1"/>
                  </a:solidFill>
                </a:rPr>
                <a:t>, </a:t>
              </a:r>
              <a:r>
                <a:rPr lang="en-US" altLang="en-US" sz="1800" dirty="0">
                  <a:solidFill>
                    <a:schemeClr val="hlink"/>
                  </a:solidFill>
                </a:rPr>
                <a:t>L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545882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2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2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9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0"/>
            <a:ext cx="8229600" cy="1143000"/>
          </a:xfrm>
        </p:spPr>
        <p:txBody>
          <a:bodyPr/>
          <a:lstStyle/>
          <a:p>
            <a:r>
              <a:rPr lang="en-US" altLang="en-US" sz="3800" dirty="0" smtClean="0"/>
              <a:t>Control Flow TRs and Test Paths – PPC</a:t>
            </a:r>
          </a:p>
        </p:txBody>
      </p:sp>
      <p:grpSp>
        <p:nvGrpSpPr>
          <p:cNvPr id="26631" name="Group 24"/>
          <p:cNvGrpSpPr>
            <a:grpSpLocks/>
          </p:cNvGrpSpPr>
          <p:nvPr/>
        </p:nvGrpSpPr>
        <p:grpSpPr bwMode="auto">
          <a:xfrm>
            <a:off x="1257300" y="1096963"/>
            <a:ext cx="555625" cy="777875"/>
            <a:chOff x="4478" y="495"/>
            <a:chExt cx="350" cy="490"/>
          </a:xfrm>
          <a:solidFill>
            <a:schemeClr val="accent5">
              <a:lumMod val="75000"/>
            </a:schemeClr>
          </a:solidFill>
        </p:grpSpPr>
        <p:grpSp>
          <p:nvGrpSpPr>
            <p:cNvPr id="26696" name="Group 9"/>
            <p:cNvGrpSpPr>
              <a:grpSpLocks/>
            </p:cNvGrpSpPr>
            <p:nvPr/>
          </p:nvGrpSpPr>
          <p:grpSpPr bwMode="auto">
            <a:xfrm>
              <a:off x="4478" y="689"/>
              <a:ext cx="350" cy="296"/>
              <a:chOff x="3838" y="2684"/>
              <a:chExt cx="350" cy="296"/>
            </a:xfrm>
            <a:grpFill/>
          </p:grpSpPr>
          <p:sp>
            <p:nvSpPr>
              <p:cNvPr id="26698" name="Oval 10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6699" name="Text Box 11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26697" name="Line 15"/>
            <p:cNvSpPr>
              <a:spLocks noChangeShapeType="1"/>
            </p:cNvSpPr>
            <p:nvPr/>
          </p:nvSpPr>
          <p:spPr bwMode="auto">
            <a:xfrm>
              <a:off x="4653" y="495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6632" name="Group 29"/>
          <p:cNvGrpSpPr>
            <a:grpSpLocks/>
          </p:cNvGrpSpPr>
          <p:nvPr/>
        </p:nvGrpSpPr>
        <p:grpSpPr bwMode="auto">
          <a:xfrm>
            <a:off x="1257300" y="1951038"/>
            <a:ext cx="555625" cy="881062"/>
            <a:chOff x="4478" y="1033"/>
            <a:chExt cx="350" cy="555"/>
          </a:xfrm>
          <a:solidFill>
            <a:schemeClr val="accent5">
              <a:lumMod val="75000"/>
            </a:schemeClr>
          </a:solidFill>
        </p:grpSpPr>
        <p:grpSp>
          <p:nvGrpSpPr>
            <p:cNvPr id="26692" name="Group 21"/>
            <p:cNvGrpSpPr>
              <a:grpSpLocks/>
            </p:cNvGrpSpPr>
            <p:nvPr/>
          </p:nvGrpSpPr>
          <p:grpSpPr bwMode="auto">
            <a:xfrm>
              <a:off x="4478" y="1292"/>
              <a:ext cx="350" cy="296"/>
              <a:chOff x="4288" y="1746"/>
              <a:chExt cx="350" cy="296"/>
            </a:xfrm>
            <a:grpFill/>
          </p:grpSpPr>
          <p:sp>
            <p:nvSpPr>
              <p:cNvPr id="26694" name="Oval 22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6695" name="Text Box 23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cxnSp>
          <p:nvCxnSpPr>
            <p:cNvPr id="26693" name="AutoShape 48"/>
            <p:cNvCxnSpPr>
              <a:cxnSpLocks noChangeShapeType="1"/>
              <a:stCxn id="26698" idx="4"/>
              <a:endCxn id="26694" idx="0"/>
            </p:cNvCxnSpPr>
            <p:nvPr/>
          </p:nvCxnSpPr>
          <p:spPr bwMode="auto">
            <a:xfrm>
              <a:off x="4653" y="1033"/>
              <a:ext cx="0" cy="259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6633" name="Group 34"/>
          <p:cNvGrpSpPr>
            <a:grpSpLocks/>
          </p:cNvGrpSpPr>
          <p:nvPr/>
        </p:nvGrpSpPr>
        <p:grpSpPr bwMode="auto">
          <a:xfrm>
            <a:off x="1257300" y="2908302"/>
            <a:ext cx="555625" cy="882650"/>
            <a:chOff x="4478" y="1636"/>
            <a:chExt cx="350" cy="556"/>
          </a:xfrm>
          <a:solidFill>
            <a:schemeClr val="accent5">
              <a:lumMod val="75000"/>
            </a:schemeClr>
          </a:solidFill>
        </p:grpSpPr>
        <p:grpSp>
          <p:nvGrpSpPr>
            <p:cNvPr id="26688" name="Group 27"/>
            <p:cNvGrpSpPr>
              <a:grpSpLocks/>
            </p:cNvGrpSpPr>
            <p:nvPr/>
          </p:nvGrpSpPr>
          <p:grpSpPr bwMode="auto">
            <a:xfrm>
              <a:off x="4478" y="1896"/>
              <a:ext cx="350" cy="296"/>
              <a:chOff x="4288" y="1746"/>
              <a:chExt cx="350" cy="296"/>
            </a:xfrm>
            <a:grpFill/>
          </p:grpSpPr>
          <p:sp>
            <p:nvSpPr>
              <p:cNvPr id="26690" name="Oval 28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6691" name="Text Box 29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cxnSp>
          <p:nvCxnSpPr>
            <p:cNvPr id="26689" name="AutoShape 49"/>
            <p:cNvCxnSpPr>
              <a:cxnSpLocks noChangeShapeType="1"/>
              <a:stCxn id="26694" idx="4"/>
              <a:endCxn id="26690" idx="0"/>
            </p:cNvCxnSpPr>
            <p:nvPr/>
          </p:nvCxnSpPr>
          <p:spPr bwMode="auto">
            <a:xfrm>
              <a:off x="4653" y="1636"/>
              <a:ext cx="0" cy="260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6634" name="Group 37"/>
          <p:cNvGrpSpPr>
            <a:grpSpLocks/>
          </p:cNvGrpSpPr>
          <p:nvPr/>
        </p:nvGrpSpPr>
        <p:grpSpPr bwMode="auto">
          <a:xfrm>
            <a:off x="1735138" y="4276725"/>
            <a:ext cx="555625" cy="469900"/>
            <a:chOff x="4288" y="1746"/>
            <a:chExt cx="350" cy="296"/>
          </a:xfrm>
          <a:solidFill>
            <a:schemeClr val="accent5">
              <a:lumMod val="75000"/>
            </a:schemeClr>
          </a:solidFill>
        </p:grpSpPr>
        <p:sp>
          <p:nvSpPr>
            <p:cNvPr id="26686" name="Oval 38"/>
            <p:cNvSpPr>
              <a:spLocks noChangeArrowheads="1"/>
            </p:cNvSpPr>
            <p:nvPr/>
          </p:nvSpPr>
          <p:spPr bwMode="auto">
            <a:xfrm>
              <a:off x="4288" y="1746"/>
              <a:ext cx="350" cy="296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6687" name="Text Box 39"/>
            <p:cNvSpPr txBox="1">
              <a:spLocks noChangeArrowheads="1"/>
            </p:cNvSpPr>
            <p:nvPr/>
          </p:nvSpPr>
          <p:spPr bwMode="auto">
            <a:xfrm>
              <a:off x="4365" y="1769"/>
              <a:ext cx="196" cy="2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/>
              <a:r>
                <a:rPr lang="en-US" altLang="en-US">
                  <a:solidFill>
                    <a:schemeClr val="tx1"/>
                  </a:solidFill>
                </a:rPr>
                <a:t>5</a:t>
              </a:r>
            </a:p>
          </p:txBody>
        </p:sp>
      </p:grpSp>
      <p:cxnSp>
        <p:nvCxnSpPr>
          <p:cNvPr id="26635" name="AutoShape 52"/>
          <p:cNvCxnSpPr>
            <a:cxnSpLocks noChangeShapeType="1"/>
            <a:endCxn id="26686" idx="0"/>
          </p:cNvCxnSpPr>
          <p:nvPr/>
        </p:nvCxnSpPr>
        <p:spPr bwMode="auto">
          <a:xfrm rot="16200000" flipH="1">
            <a:off x="1557337" y="3821113"/>
            <a:ext cx="720725" cy="190500"/>
          </a:xfrm>
          <a:prstGeom prst="curvedConnector3">
            <a:avLst>
              <a:gd name="adj1" fmla="val 50000"/>
            </a:avLst>
          </a:prstGeom>
          <a:noFill/>
          <a:ln w="28575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grpSp>
        <p:nvGrpSpPr>
          <p:cNvPr id="26636" name="Group 44"/>
          <p:cNvGrpSpPr>
            <a:grpSpLocks/>
          </p:cNvGrpSpPr>
          <p:nvPr/>
        </p:nvGrpSpPr>
        <p:grpSpPr bwMode="auto">
          <a:xfrm>
            <a:off x="352428" y="3632200"/>
            <a:ext cx="987426" cy="858838"/>
            <a:chOff x="3908" y="2092"/>
            <a:chExt cx="622" cy="541"/>
          </a:xfrm>
          <a:solidFill>
            <a:schemeClr val="accent5">
              <a:lumMod val="75000"/>
            </a:schemeClr>
          </a:solidFill>
        </p:grpSpPr>
        <p:grpSp>
          <p:nvGrpSpPr>
            <p:cNvPr id="26681" name="Group 24"/>
            <p:cNvGrpSpPr>
              <a:grpSpLocks/>
            </p:cNvGrpSpPr>
            <p:nvPr/>
          </p:nvGrpSpPr>
          <p:grpSpPr bwMode="auto">
            <a:xfrm>
              <a:off x="3908" y="2337"/>
              <a:ext cx="350" cy="296"/>
              <a:chOff x="4288" y="1746"/>
              <a:chExt cx="350" cy="296"/>
            </a:xfrm>
            <a:grpFill/>
          </p:grpSpPr>
          <p:sp>
            <p:nvSpPr>
              <p:cNvPr id="26684" name="Oval 25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6685" name="Text Box 26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4</a:t>
                </a:r>
              </a:p>
            </p:txBody>
          </p:sp>
        </p:grpSp>
        <p:cxnSp>
          <p:nvCxnSpPr>
            <p:cNvPr id="26682" name="AutoShape 50"/>
            <p:cNvCxnSpPr>
              <a:cxnSpLocks noChangeShapeType="1"/>
              <a:stCxn id="26690" idx="3"/>
              <a:endCxn id="26684" idx="7"/>
            </p:cNvCxnSpPr>
            <p:nvPr/>
          </p:nvCxnSpPr>
          <p:spPr bwMode="auto">
            <a:xfrm flipH="1">
              <a:off x="4207" y="2197"/>
              <a:ext cx="323" cy="184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cxnSp>
          <p:nvCxnSpPr>
            <p:cNvPr id="26683" name="AutoShape 53"/>
            <p:cNvCxnSpPr>
              <a:cxnSpLocks noChangeShapeType="1"/>
              <a:stCxn id="26684" idx="2"/>
              <a:endCxn id="26690" idx="2"/>
            </p:cNvCxnSpPr>
            <p:nvPr/>
          </p:nvCxnSpPr>
          <p:spPr bwMode="auto">
            <a:xfrm rot="10800000" flipH="1">
              <a:off x="3908" y="2092"/>
              <a:ext cx="570" cy="393"/>
            </a:xfrm>
            <a:prstGeom prst="curvedConnector3">
              <a:avLst>
                <a:gd name="adj1" fmla="val -25263"/>
              </a:avLst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6637" name="Group 50"/>
          <p:cNvGrpSpPr>
            <a:grpSpLocks/>
          </p:cNvGrpSpPr>
          <p:nvPr/>
        </p:nvGrpSpPr>
        <p:grpSpPr bwMode="auto">
          <a:xfrm>
            <a:off x="1735138" y="4822825"/>
            <a:ext cx="555625" cy="884238"/>
            <a:chOff x="4991" y="2842"/>
            <a:chExt cx="350" cy="557"/>
          </a:xfrm>
          <a:solidFill>
            <a:schemeClr val="accent5">
              <a:lumMod val="75000"/>
            </a:schemeClr>
          </a:solidFill>
        </p:grpSpPr>
        <p:grpSp>
          <p:nvGrpSpPr>
            <p:cNvPr id="26677" name="Group 40"/>
            <p:cNvGrpSpPr>
              <a:grpSpLocks/>
            </p:cNvGrpSpPr>
            <p:nvPr/>
          </p:nvGrpSpPr>
          <p:grpSpPr bwMode="auto">
            <a:xfrm>
              <a:off x="4991" y="3103"/>
              <a:ext cx="350" cy="296"/>
              <a:chOff x="4288" y="1746"/>
              <a:chExt cx="350" cy="296"/>
            </a:xfrm>
            <a:grpFill/>
          </p:grpSpPr>
          <p:sp>
            <p:nvSpPr>
              <p:cNvPr id="26679" name="Oval 41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6680" name="Text Box 42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6</a:t>
                </a:r>
              </a:p>
            </p:txBody>
          </p:sp>
        </p:grpSp>
        <p:cxnSp>
          <p:nvCxnSpPr>
            <p:cNvPr id="26678" name="AutoShape 54"/>
            <p:cNvCxnSpPr>
              <a:cxnSpLocks noChangeShapeType="1"/>
              <a:stCxn id="26686" idx="4"/>
              <a:endCxn id="26679" idx="0"/>
            </p:cNvCxnSpPr>
            <p:nvPr/>
          </p:nvCxnSpPr>
          <p:spPr bwMode="auto">
            <a:xfrm>
              <a:off x="5166" y="2842"/>
              <a:ext cx="0" cy="261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6638" name="Group 55"/>
          <p:cNvGrpSpPr>
            <a:grpSpLocks/>
          </p:cNvGrpSpPr>
          <p:nvPr/>
        </p:nvGrpSpPr>
        <p:grpSpPr bwMode="auto">
          <a:xfrm>
            <a:off x="2209800" y="5715000"/>
            <a:ext cx="654050" cy="1023938"/>
            <a:chOff x="5295" y="3352"/>
            <a:chExt cx="412" cy="645"/>
          </a:xfrm>
          <a:solidFill>
            <a:schemeClr val="accent5">
              <a:lumMod val="75000"/>
            </a:schemeClr>
          </a:solidFill>
        </p:grpSpPr>
        <p:grpSp>
          <p:nvGrpSpPr>
            <p:cNvPr id="26673" name="Group 6"/>
            <p:cNvGrpSpPr>
              <a:grpSpLocks/>
            </p:cNvGrpSpPr>
            <p:nvPr/>
          </p:nvGrpSpPr>
          <p:grpSpPr bwMode="auto">
            <a:xfrm>
              <a:off x="5357" y="3701"/>
              <a:ext cx="350" cy="296"/>
              <a:chOff x="4738" y="2684"/>
              <a:chExt cx="350" cy="296"/>
            </a:xfrm>
            <a:grpFill/>
          </p:grpSpPr>
          <p:sp>
            <p:nvSpPr>
              <p:cNvPr id="26675" name="Oval 7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6676" name="Text Box 8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8</a:t>
                </a:r>
              </a:p>
            </p:txBody>
          </p:sp>
        </p:grpSp>
        <p:cxnSp>
          <p:nvCxnSpPr>
            <p:cNvPr id="26674" name="AutoShape 55"/>
            <p:cNvCxnSpPr>
              <a:cxnSpLocks noChangeShapeType="1"/>
              <a:stCxn id="26679" idx="5"/>
              <a:endCxn id="26675" idx="0"/>
            </p:cNvCxnSpPr>
            <p:nvPr/>
          </p:nvCxnSpPr>
          <p:spPr bwMode="auto">
            <a:xfrm rot="16200000" flipH="1">
              <a:off x="5239" y="3408"/>
              <a:ext cx="349" cy="237"/>
            </a:xfrm>
            <a:prstGeom prst="curvedConnector3">
              <a:avLst>
                <a:gd name="adj1" fmla="val 50000"/>
              </a:avLst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26639" name="Group 60"/>
          <p:cNvGrpSpPr>
            <a:grpSpLocks/>
          </p:cNvGrpSpPr>
          <p:nvPr/>
        </p:nvGrpSpPr>
        <p:grpSpPr bwMode="auto">
          <a:xfrm>
            <a:off x="922334" y="5548313"/>
            <a:ext cx="895349" cy="1117600"/>
            <a:chOff x="4479" y="3299"/>
            <a:chExt cx="564" cy="704"/>
          </a:xfrm>
          <a:solidFill>
            <a:schemeClr val="accent5">
              <a:lumMod val="75000"/>
            </a:schemeClr>
          </a:solidFill>
        </p:grpSpPr>
        <p:grpSp>
          <p:nvGrpSpPr>
            <p:cNvPr id="26668" name="Group 43"/>
            <p:cNvGrpSpPr>
              <a:grpSpLocks/>
            </p:cNvGrpSpPr>
            <p:nvPr/>
          </p:nvGrpSpPr>
          <p:grpSpPr bwMode="auto">
            <a:xfrm>
              <a:off x="4479" y="3707"/>
              <a:ext cx="350" cy="296"/>
              <a:chOff x="4288" y="1746"/>
              <a:chExt cx="350" cy="296"/>
            </a:xfrm>
            <a:grpFill/>
          </p:grpSpPr>
          <p:sp>
            <p:nvSpPr>
              <p:cNvPr id="26671" name="Oval 44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6672" name="Text Box 45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7</a:t>
                </a:r>
              </a:p>
            </p:txBody>
          </p:sp>
        </p:grpSp>
        <p:cxnSp>
          <p:nvCxnSpPr>
            <p:cNvPr id="26669" name="AutoShape 56"/>
            <p:cNvCxnSpPr>
              <a:cxnSpLocks noChangeShapeType="1"/>
              <a:stCxn id="26679" idx="3"/>
              <a:endCxn id="26671" idx="7"/>
            </p:cNvCxnSpPr>
            <p:nvPr/>
          </p:nvCxnSpPr>
          <p:spPr bwMode="auto">
            <a:xfrm flipH="1">
              <a:off x="4778" y="3404"/>
              <a:ext cx="265" cy="347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cxnSp>
          <p:nvCxnSpPr>
            <p:cNvPr id="26670" name="AutoShape 57"/>
            <p:cNvCxnSpPr>
              <a:cxnSpLocks noChangeShapeType="1"/>
              <a:stCxn id="26671" idx="2"/>
              <a:endCxn id="26679" idx="2"/>
            </p:cNvCxnSpPr>
            <p:nvPr/>
          </p:nvCxnSpPr>
          <p:spPr bwMode="auto">
            <a:xfrm rot="10800000" flipH="1">
              <a:off x="4479" y="3299"/>
              <a:ext cx="512" cy="556"/>
            </a:xfrm>
            <a:prstGeom prst="curvedConnector3">
              <a:avLst>
                <a:gd name="adj1" fmla="val -28125"/>
              </a:avLst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17" name="Group 59"/>
          <p:cNvGrpSpPr>
            <a:grpSpLocks/>
          </p:cNvGrpSpPr>
          <p:nvPr/>
        </p:nvGrpSpPr>
        <p:grpSpPr bwMode="auto">
          <a:xfrm>
            <a:off x="2428875" y="1122363"/>
            <a:ext cx="6475413" cy="4579937"/>
            <a:chOff x="2274358" y="1195327"/>
            <a:chExt cx="6475752" cy="4579327"/>
          </a:xfrm>
          <a:solidFill>
            <a:schemeClr val="accent5">
              <a:lumMod val="75000"/>
            </a:schemeClr>
          </a:solidFill>
        </p:grpSpPr>
        <p:sp>
          <p:nvSpPr>
            <p:cNvPr id="26665" name="Text Box 5"/>
            <p:cNvSpPr txBox="1">
              <a:spLocks noChangeArrowheads="1"/>
            </p:cNvSpPr>
            <p:nvPr/>
          </p:nvSpPr>
          <p:spPr bwMode="auto">
            <a:xfrm>
              <a:off x="2274358" y="1654053"/>
              <a:ext cx="2673490" cy="4120601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2400">
                  <a:solidFill>
                    <a:srgbClr val="FFFF00"/>
                  </a:solidFill>
                </a:rPr>
                <a:t>TR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A. </a:t>
              </a:r>
              <a:r>
                <a:rPr lang="en-US" altLang="en-US" sz="2400">
                  <a:solidFill>
                    <a:schemeClr val="tx1"/>
                  </a:solidFill>
                </a:rPr>
                <a:t>[ 3, 4, 3 ]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B. </a:t>
              </a:r>
              <a:r>
                <a:rPr lang="en-US" altLang="en-US" sz="2400">
                  <a:solidFill>
                    <a:schemeClr val="tx1"/>
                  </a:solidFill>
                </a:rPr>
                <a:t>[ 4, 3, 4 ]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C. </a:t>
              </a:r>
              <a:r>
                <a:rPr lang="en-US" altLang="en-US" sz="2400">
                  <a:solidFill>
                    <a:schemeClr val="tx1"/>
                  </a:solidFill>
                </a:rPr>
                <a:t>[ 7, 6, 7 ]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D. </a:t>
              </a:r>
              <a:r>
                <a:rPr lang="en-US" altLang="en-US" sz="2400">
                  <a:solidFill>
                    <a:schemeClr val="tx1"/>
                  </a:solidFill>
                </a:rPr>
                <a:t>[ 7, 6, 8 ]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E. </a:t>
              </a:r>
              <a:r>
                <a:rPr lang="en-US" altLang="en-US" sz="2400">
                  <a:solidFill>
                    <a:schemeClr val="tx1"/>
                  </a:solidFill>
                </a:rPr>
                <a:t>[ 6, 7, 6 ]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F. </a:t>
              </a:r>
              <a:r>
                <a:rPr lang="en-US" altLang="en-US" sz="2400">
                  <a:solidFill>
                    <a:schemeClr val="tx1"/>
                  </a:solidFill>
                </a:rPr>
                <a:t>[ 1, 2, 3, 4 ]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G. </a:t>
              </a:r>
              <a:r>
                <a:rPr lang="en-US" altLang="en-US" sz="2400">
                  <a:solidFill>
                    <a:schemeClr val="tx1"/>
                  </a:solidFill>
                </a:rPr>
                <a:t>[ 4, 3, 5, 6, 7 ]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H. </a:t>
              </a:r>
              <a:r>
                <a:rPr lang="en-US" altLang="en-US" sz="2400">
                  <a:solidFill>
                    <a:schemeClr val="tx1"/>
                  </a:solidFill>
                </a:rPr>
                <a:t>[ 4, 3, 5, 6, 8 ]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I. </a:t>
              </a:r>
              <a:r>
                <a:rPr lang="en-US" altLang="en-US" sz="2400">
                  <a:solidFill>
                    <a:schemeClr val="tx1"/>
                  </a:solidFill>
                </a:rPr>
                <a:t>[ 1, 2, 3, 5, 6, 7 ]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J.</a:t>
              </a:r>
              <a:r>
                <a:rPr lang="en-US" altLang="en-US" sz="2400">
                  <a:solidFill>
                    <a:schemeClr val="tx1"/>
                  </a:solidFill>
                </a:rPr>
                <a:t> [ 1, 2, 3, 5, 6, 8 ]</a:t>
              </a:r>
            </a:p>
          </p:txBody>
        </p:sp>
        <p:sp>
          <p:nvSpPr>
            <p:cNvPr id="26666" name="Text Box 6"/>
            <p:cNvSpPr txBox="1">
              <a:spLocks noChangeArrowheads="1"/>
            </p:cNvSpPr>
            <p:nvPr/>
          </p:nvSpPr>
          <p:spPr bwMode="auto">
            <a:xfrm>
              <a:off x="4947848" y="1661990"/>
              <a:ext cx="3802262" cy="2660295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2400">
                  <a:solidFill>
                    <a:srgbClr val="FFFF00"/>
                  </a:solidFill>
                </a:rPr>
                <a:t>Test Paths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i.  </a:t>
              </a:r>
              <a:r>
                <a:rPr lang="en-US" altLang="en-US" sz="2400">
                  <a:solidFill>
                    <a:schemeClr val="tx1"/>
                  </a:solidFill>
                </a:rPr>
                <a:t>[ 1, 2, 3, 4, 3, 5, 6, 7, 6, 8 ]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ii. </a:t>
              </a:r>
              <a:r>
                <a:rPr lang="en-US" altLang="en-US" sz="2400">
                  <a:solidFill>
                    <a:schemeClr val="tx1"/>
                  </a:solidFill>
                </a:rPr>
                <a:t>[ 1, 2, 3, 4, 3, 4, 3,</a:t>
              </a:r>
            </a:p>
            <a:p>
              <a:r>
                <a:rPr lang="en-US" altLang="en-US" sz="2400">
                  <a:solidFill>
                    <a:schemeClr val="tx1"/>
                  </a:solidFill>
                </a:rPr>
                <a:t>       5, 6, 7, 6, 7, 6, 8 ]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iii. </a:t>
              </a:r>
              <a:r>
                <a:rPr lang="en-US" altLang="en-US" sz="2400">
                  <a:solidFill>
                    <a:schemeClr val="tx1"/>
                  </a:solidFill>
                </a:rPr>
                <a:t>[ 1, 2, 3, 4, 3, 5, 6, 8 ]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iv. </a:t>
              </a:r>
              <a:r>
                <a:rPr lang="en-US" altLang="en-US" sz="2400">
                  <a:solidFill>
                    <a:schemeClr val="tx1"/>
                  </a:solidFill>
                </a:rPr>
                <a:t>[ 1, 2, 3, 5, 6, 7, 6, 8 ]</a:t>
              </a:r>
            </a:p>
            <a:p>
              <a:r>
                <a:rPr lang="en-US" altLang="en-US" sz="2400">
                  <a:solidFill>
                    <a:schemeClr val="tx2"/>
                  </a:solidFill>
                </a:rPr>
                <a:t>v.</a:t>
              </a:r>
              <a:r>
                <a:rPr lang="en-US" altLang="en-US" sz="2400">
                  <a:solidFill>
                    <a:schemeClr val="tx1"/>
                  </a:solidFill>
                </a:rPr>
                <a:t>  [ 1, 2, 3, 5, 6, 8 ]</a:t>
              </a:r>
            </a:p>
          </p:txBody>
        </p:sp>
        <p:sp>
          <p:nvSpPr>
            <p:cNvPr id="26667" name="Text Box 6"/>
            <p:cNvSpPr txBox="1">
              <a:spLocks noChangeArrowheads="1"/>
            </p:cNvSpPr>
            <p:nvPr/>
          </p:nvSpPr>
          <p:spPr bwMode="auto">
            <a:xfrm>
              <a:off x="2274358" y="1195327"/>
              <a:ext cx="6475749" cy="461665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2400">
                  <a:solidFill>
                    <a:srgbClr val="FFFF00"/>
                  </a:solidFill>
                </a:rPr>
                <a:t>Prime Path Coverage</a:t>
              </a:r>
            </a:p>
          </p:txBody>
        </p:sp>
      </p:grpSp>
      <p:grpSp>
        <p:nvGrpSpPr>
          <p:cNvPr id="18" name="Group 81"/>
          <p:cNvGrpSpPr>
            <a:grpSpLocks/>
          </p:cNvGrpSpPr>
          <p:nvPr/>
        </p:nvGrpSpPr>
        <p:grpSpPr bwMode="auto">
          <a:xfrm>
            <a:off x="5241926" y="4824413"/>
            <a:ext cx="2725973" cy="395287"/>
            <a:chOff x="5241562" y="4454583"/>
            <a:chExt cx="2725710" cy="394741"/>
          </a:xfrm>
          <a:solidFill>
            <a:schemeClr val="accent5">
              <a:lumMod val="75000"/>
            </a:schemeClr>
          </a:solidFill>
        </p:grpSpPr>
        <p:sp>
          <p:nvSpPr>
            <p:cNvPr id="26662" name="Rectangle 62"/>
            <p:cNvSpPr>
              <a:spLocks noChangeArrowheads="1"/>
            </p:cNvSpPr>
            <p:nvPr/>
          </p:nvSpPr>
          <p:spPr bwMode="auto">
            <a:xfrm>
              <a:off x="5241562" y="4454583"/>
              <a:ext cx="577484" cy="394741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i</a:t>
              </a:r>
            </a:p>
          </p:txBody>
        </p:sp>
        <p:sp>
          <p:nvSpPr>
            <p:cNvPr id="26663" name="Rectangle 63"/>
            <p:cNvSpPr>
              <a:spLocks noChangeArrowheads="1"/>
            </p:cNvSpPr>
            <p:nvPr/>
          </p:nvSpPr>
          <p:spPr bwMode="auto">
            <a:xfrm>
              <a:off x="5815871" y="4454583"/>
              <a:ext cx="2151401" cy="383497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A, D, E, F, G</a:t>
              </a:r>
            </a:p>
          </p:txBody>
        </p:sp>
      </p:grpSp>
      <p:grpSp>
        <p:nvGrpSpPr>
          <p:cNvPr id="19" name="Group 80"/>
          <p:cNvGrpSpPr>
            <a:grpSpLocks/>
          </p:cNvGrpSpPr>
          <p:nvPr/>
        </p:nvGrpSpPr>
        <p:grpSpPr bwMode="auto">
          <a:xfrm>
            <a:off x="5241925" y="4430710"/>
            <a:ext cx="2733573" cy="394612"/>
            <a:chOff x="5241562" y="4064838"/>
            <a:chExt cx="2733309" cy="394741"/>
          </a:xfrm>
          <a:solidFill>
            <a:schemeClr val="accent5">
              <a:lumMod val="75000"/>
            </a:schemeClr>
          </a:solidFill>
        </p:grpSpPr>
        <p:sp>
          <p:nvSpPr>
            <p:cNvPr id="26659" name="Rectangle 65"/>
            <p:cNvSpPr>
              <a:spLocks noChangeArrowheads="1"/>
            </p:cNvSpPr>
            <p:nvPr/>
          </p:nvSpPr>
          <p:spPr bwMode="auto">
            <a:xfrm>
              <a:off x="5241562" y="4064838"/>
              <a:ext cx="569625" cy="394741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/>
                <a:t>TP</a:t>
              </a:r>
            </a:p>
          </p:txBody>
        </p:sp>
        <p:sp>
          <p:nvSpPr>
            <p:cNvPr id="26660" name="Rectangle 66"/>
            <p:cNvSpPr>
              <a:spLocks noChangeArrowheads="1"/>
            </p:cNvSpPr>
            <p:nvPr/>
          </p:nvSpPr>
          <p:spPr bwMode="auto">
            <a:xfrm>
              <a:off x="5811187" y="4064838"/>
              <a:ext cx="2163684" cy="394741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/>
                <a:t>TRs toured</a:t>
              </a:r>
            </a:p>
          </p:txBody>
        </p:sp>
      </p:grpSp>
      <p:grpSp>
        <p:nvGrpSpPr>
          <p:cNvPr id="20" name="Group 82"/>
          <p:cNvGrpSpPr>
            <a:grpSpLocks/>
          </p:cNvGrpSpPr>
          <p:nvPr/>
        </p:nvGrpSpPr>
        <p:grpSpPr bwMode="auto">
          <a:xfrm>
            <a:off x="5241926" y="5203825"/>
            <a:ext cx="2725973" cy="395288"/>
            <a:chOff x="5241562" y="4834333"/>
            <a:chExt cx="2725710" cy="394741"/>
          </a:xfrm>
          <a:solidFill>
            <a:schemeClr val="accent5">
              <a:lumMod val="75000"/>
            </a:schemeClr>
          </a:solidFill>
        </p:grpSpPr>
        <p:sp>
          <p:nvSpPr>
            <p:cNvPr id="26656" name="Rectangle 68"/>
            <p:cNvSpPr>
              <a:spLocks noChangeArrowheads="1"/>
            </p:cNvSpPr>
            <p:nvPr/>
          </p:nvSpPr>
          <p:spPr bwMode="auto">
            <a:xfrm>
              <a:off x="5241562" y="4834333"/>
              <a:ext cx="569625" cy="394741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ii</a:t>
              </a:r>
            </a:p>
          </p:txBody>
        </p:sp>
        <p:sp>
          <p:nvSpPr>
            <p:cNvPr id="26657" name="Rectangle 70"/>
            <p:cNvSpPr>
              <a:spLocks noChangeArrowheads="1"/>
            </p:cNvSpPr>
            <p:nvPr/>
          </p:nvSpPr>
          <p:spPr bwMode="auto">
            <a:xfrm>
              <a:off x="5815871" y="4835583"/>
              <a:ext cx="2151401" cy="383497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A, </a:t>
              </a:r>
              <a:r>
                <a:rPr lang="en-US" altLang="en-US" sz="1800">
                  <a:solidFill>
                    <a:schemeClr val="tx2"/>
                  </a:solidFill>
                </a:rPr>
                <a:t>B</a:t>
              </a:r>
              <a:r>
                <a:rPr lang="en-US" altLang="en-US" sz="1800">
                  <a:solidFill>
                    <a:schemeClr val="tx1"/>
                  </a:solidFill>
                </a:rPr>
                <a:t>, </a:t>
              </a:r>
              <a:r>
                <a:rPr lang="en-US" altLang="en-US" sz="1800">
                  <a:solidFill>
                    <a:schemeClr val="tx2"/>
                  </a:solidFill>
                </a:rPr>
                <a:t>C</a:t>
              </a:r>
              <a:r>
                <a:rPr lang="en-US" altLang="en-US" sz="1800">
                  <a:solidFill>
                    <a:schemeClr val="tx1"/>
                  </a:solidFill>
                </a:rPr>
                <a:t>, D, E, F, G, </a:t>
              </a:r>
            </a:p>
          </p:txBody>
        </p:sp>
      </p:grpSp>
      <p:grpSp>
        <p:nvGrpSpPr>
          <p:cNvPr id="21" name="Group 83"/>
          <p:cNvGrpSpPr>
            <a:grpSpLocks/>
          </p:cNvGrpSpPr>
          <p:nvPr/>
        </p:nvGrpSpPr>
        <p:grpSpPr bwMode="auto">
          <a:xfrm>
            <a:off x="5243512" y="5588907"/>
            <a:ext cx="2722797" cy="394294"/>
            <a:chOff x="5241562" y="5219080"/>
            <a:chExt cx="2722535" cy="394736"/>
          </a:xfrm>
          <a:solidFill>
            <a:schemeClr val="accent5">
              <a:lumMod val="75000"/>
            </a:schemeClr>
          </a:solidFill>
        </p:grpSpPr>
        <p:sp>
          <p:nvSpPr>
            <p:cNvPr id="26653" name="Rectangle 69"/>
            <p:cNvSpPr>
              <a:spLocks noChangeArrowheads="1"/>
            </p:cNvSpPr>
            <p:nvPr/>
          </p:nvSpPr>
          <p:spPr bwMode="auto">
            <a:xfrm>
              <a:off x="5241562" y="5219080"/>
              <a:ext cx="569625" cy="393739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iii</a:t>
              </a:r>
            </a:p>
          </p:txBody>
        </p:sp>
        <p:sp>
          <p:nvSpPr>
            <p:cNvPr id="26654" name="Rectangle 72"/>
            <p:cNvSpPr>
              <a:spLocks noChangeArrowheads="1"/>
            </p:cNvSpPr>
            <p:nvPr/>
          </p:nvSpPr>
          <p:spPr bwMode="auto">
            <a:xfrm>
              <a:off x="5812696" y="5219758"/>
              <a:ext cx="2151401" cy="394058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A, F, </a:t>
              </a:r>
              <a:r>
                <a:rPr lang="en-US" altLang="en-US" sz="1800">
                  <a:solidFill>
                    <a:schemeClr val="tx2"/>
                  </a:solidFill>
                </a:rPr>
                <a:t>H</a:t>
              </a:r>
            </a:p>
          </p:txBody>
        </p:sp>
      </p:grpSp>
      <p:grpSp>
        <p:nvGrpSpPr>
          <p:cNvPr id="22" name="Group 84"/>
          <p:cNvGrpSpPr>
            <a:grpSpLocks/>
          </p:cNvGrpSpPr>
          <p:nvPr/>
        </p:nvGrpSpPr>
        <p:grpSpPr bwMode="auto">
          <a:xfrm>
            <a:off x="5235574" y="5988957"/>
            <a:ext cx="2752949" cy="394294"/>
            <a:chOff x="5229070" y="5618817"/>
            <a:chExt cx="2753192" cy="394736"/>
          </a:xfrm>
          <a:solidFill>
            <a:schemeClr val="accent5">
              <a:lumMod val="75000"/>
            </a:schemeClr>
          </a:solidFill>
        </p:grpSpPr>
        <p:sp>
          <p:nvSpPr>
            <p:cNvPr id="26650" name="Rectangle 74"/>
            <p:cNvSpPr>
              <a:spLocks noChangeArrowheads="1"/>
            </p:cNvSpPr>
            <p:nvPr/>
          </p:nvSpPr>
          <p:spPr bwMode="auto">
            <a:xfrm>
              <a:off x="5229070" y="5618817"/>
              <a:ext cx="569625" cy="393739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iv</a:t>
              </a:r>
            </a:p>
          </p:txBody>
        </p:sp>
        <p:sp>
          <p:nvSpPr>
            <p:cNvPr id="26651" name="Rectangle 75"/>
            <p:cNvSpPr>
              <a:spLocks noChangeArrowheads="1"/>
            </p:cNvSpPr>
            <p:nvPr/>
          </p:nvSpPr>
          <p:spPr bwMode="auto">
            <a:xfrm>
              <a:off x="5800204" y="5619495"/>
              <a:ext cx="2182058" cy="394058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D, E, F, </a:t>
              </a:r>
              <a:r>
                <a:rPr lang="en-US" altLang="en-US" sz="1800">
                  <a:solidFill>
                    <a:schemeClr val="tx2"/>
                  </a:solidFill>
                </a:rPr>
                <a:t>I</a:t>
              </a:r>
            </a:p>
          </p:txBody>
        </p:sp>
      </p:grpSp>
      <p:grpSp>
        <p:nvGrpSpPr>
          <p:cNvPr id="23" name="Group 85"/>
          <p:cNvGrpSpPr>
            <a:grpSpLocks/>
          </p:cNvGrpSpPr>
          <p:nvPr/>
        </p:nvGrpSpPr>
        <p:grpSpPr bwMode="auto">
          <a:xfrm>
            <a:off x="5240338" y="6385847"/>
            <a:ext cx="2752626" cy="395871"/>
            <a:chOff x="5236567" y="6008555"/>
            <a:chExt cx="2753190" cy="394736"/>
          </a:xfrm>
          <a:solidFill>
            <a:schemeClr val="accent5">
              <a:lumMod val="75000"/>
            </a:schemeClr>
          </a:solidFill>
        </p:grpSpPr>
        <p:sp>
          <p:nvSpPr>
            <p:cNvPr id="26647" name="Rectangle 77"/>
            <p:cNvSpPr>
              <a:spLocks noChangeArrowheads="1"/>
            </p:cNvSpPr>
            <p:nvPr/>
          </p:nvSpPr>
          <p:spPr bwMode="auto">
            <a:xfrm>
              <a:off x="5236567" y="6008555"/>
              <a:ext cx="569625" cy="393739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1"/>
                  </a:solidFill>
                </a:rPr>
                <a:t>v</a:t>
              </a:r>
            </a:p>
          </p:txBody>
        </p:sp>
        <p:sp>
          <p:nvSpPr>
            <p:cNvPr id="26648" name="Rectangle 78"/>
            <p:cNvSpPr>
              <a:spLocks noChangeArrowheads="1"/>
            </p:cNvSpPr>
            <p:nvPr/>
          </p:nvSpPr>
          <p:spPr bwMode="auto">
            <a:xfrm>
              <a:off x="5807701" y="6009233"/>
              <a:ext cx="2182056" cy="394058"/>
            </a:xfrm>
            <a:prstGeom prst="rect">
              <a:avLst/>
            </a:prstGeom>
            <a:grpFill/>
            <a:ln w="28575" algn="ctr">
              <a:solidFill>
                <a:srgbClr val="FF0000"/>
              </a:solidFill>
              <a:round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800">
                  <a:solidFill>
                    <a:schemeClr val="tx2"/>
                  </a:solidFill>
                </a:rPr>
                <a:t>J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31704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2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2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2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2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Data Flow Coverage for Source</a:t>
            </a:r>
          </a:p>
        </p:txBody>
      </p:sp>
      <p:sp>
        <p:nvSpPr>
          <p:cNvPr id="27654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7924800" cy="4530725"/>
          </a:xfrm>
        </p:spPr>
        <p:txBody>
          <a:bodyPr/>
          <a:lstStyle/>
          <a:p>
            <a:r>
              <a:rPr lang="en-US" altLang="en-US" sz="2200" dirty="0" err="1" smtClean="0">
                <a:solidFill>
                  <a:srgbClr val="FF5935"/>
                </a:solidFill>
              </a:rPr>
              <a:t>def</a:t>
            </a:r>
            <a:r>
              <a:rPr lang="en-US" altLang="en-US" sz="2200" dirty="0" smtClean="0"/>
              <a:t>: a location where a value is stored into memory</a:t>
            </a:r>
          </a:p>
          <a:p>
            <a:pPr lvl="1"/>
            <a:r>
              <a:rPr lang="en-US" altLang="en-US" sz="1800" dirty="0" smtClean="0"/>
              <a:t>x appears on the left side of an assignment (</a:t>
            </a:r>
            <a:r>
              <a:rPr lang="en-US" altLang="en-US" sz="1800" dirty="0" smtClean="0">
                <a:latin typeface="Helvetica" charset="0"/>
              </a:rPr>
              <a:t>x = 44</a:t>
            </a:r>
            <a:r>
              <a:rPr lang="en-US" altLang="en-US" sz="1800" dirty="0" smtClean="0"/>
              <a:t>;)</a:t>
            </a:r>
          </a:p>
          <a:p>
            <a:pPr lvl="1"/>
            <a:r>
              <a:rPr lang="en-US" altLang="en-US" sz="1800" dirty="0" smtClean="0"/>
              <a:t>x is an actual parameter in a call and the method changes its value</a:t>
            </a:r>
          </a:p>
          <a:p>
            <a:pPr lvl="1"/>
            <a:r>
              <a:rPr lang="en-US" altLang="en-US" sz="1800" dirty="0" smtClean="0"/>
              <a:t>x is a formal parameter of a method (implicit </a:t>
            </a:r>
            <a:r>
              <a:rPr lang="en-US" altLang="en-US" sz="1800" dirty="0" err="1" smtClean="0"/>
              <a:t>def</a:t>
            </a:r>
            <a:r>
              <a:rPr lang="en-US" altLang="en-US" sz="1800" dirty="0" smtClean="0"/>
              <a:t> when method starts)</a:t>
            </a:r>
          </a:p>
          <a:p>
            <a:pPr lvl="1"/>
            <a:r>
              <a:rPr lang="en-US" altLang="en-US" sz="1800" dirty="0" smtClean="0"/>
              <a:t>x is an input to a program</a:t>
            </a:r>
          </a:p>
          <a:p>
            <a:r>
              <a:rPr lang="en-US" altLang="en-US" sz="2200" dirty="0" smtClean="0">
                <a:solidFill>
                  <a:srgbClr val="FF5935"/>
                </a:solidFill>
              </a:rPr>
              <a:t>use</a:t>
            </a:r>
            <a:r>
              <a:rPr lang="en-US" altLang="en-US" sz="2200" dirty="0" smtClean="0"/>
              <a:t>: a location where variable’s value is accessed</a:t>
            </a:r>
          </a:p>
          <a:p>
            <a:pPr lvl="1"/>
            <a:r>
              <a:rPr lang="en-US" altLang="en-US" sz="1800" dirty="0" smtClean="0"/>
              <a:t>x appears on the right side of an assignment</a:t>
            </a:r>
          </a:p>
          <a:p>
            <a:pPr lvl="1"/>
            <a:r>
              <a:rPr lang="en-US" altLang="en-US" sz="1800" dirty="0" smtClean="0"/>
              <a:t>x appears in a conditional test</a:t>
            </a:r>
          </a:p>
          <a:p>
            <a:pPr lvl="1"/>
            <a:r>
              <a:rPr lang="en-US" altLang="en-US" sz="1800" dirty="0" smtClean="0"/>
              <a:t>x is an actual parameter to a method</a:t>
            </a:r>
          </a:p>
          <a:p>
            <a:pPr lvl="1"/>
            <a:r>
              <a:rPr lang="en-US" altLang="en-US" sz="1800" dirty="0" smtClean="0"/>
              <a:t>x is an output of the program</a:t>
            </a:r>
          </a:p>
          <a:p>
            <a:pPr lvl="1"/>
            <a:r>
              <a:rPr lang="en-US" altLang="en-US" sz="1800" dirty="0" smtClean="0"/>
              <a:t>x is an output of a method in a return statement</a:t>
            </a:r>
          </a:p>
          <a:p>
            <a:r>
              <a:rPr lang="en-US" altLang="en-US" sz="2200" dirty="0" smtClean="0"/>
              <a:t>If a </a:t>
            </a:r>
            <a:r>
              <a:rPr lang="en-US" altLang="en-US" sz="2200" dirty="0" err="1" smtClean="0">
                <a:solidFill>
                  <a:srgbClr val="FF5935"/>
                </a:solidFill>
              </a:rPr>
              <a:t>def</a:t>
            </a:r>
            <a:r>
              <a:rPr lang="en-US" altLang="en-US" sz="2200" dirty="0" smtClean="0">
                <a:solidFill>
                  <a:srgbClr val="FF5935"/>
                </a:solidFill>
              </a:rPr>
              <a:t> </a:t>
            </a:r>
            <a:r>
              <a:rPr lang="en-US" altLang="en-US" sz="2200" dirty="0" smtClean="0"/>
              <a:t>and a </a:t>
            </a:r>
            <a:r>
              <a:rPr lang="en-US" altLang="en-US" sz="2200" dirty="0">
                <a:solidFill>
                  <a:srgbClr val="FF5935"/>
                </a:solidFill>
              </a:rPr>
              <a:t>use</a:t>
            </a:r>
            <a:r>
              <a:rPr lang="en-US" altLang="en-US" sz="2200" dirty="0" smtClean="0"/>
              <a:t> appear on the </a:t>
            </a:r>
            <a:r>
              <a:rPr lang="en-US" altLang="en-US" sz="2200" i="1" dirty="0">
                <a:solidFill>
                  <a:srgbClr val="FF5935"/>
                </a:solidFill>
              </a:rPr>
              <a:t>same node</a:t>
            </a:r>
            <a:r>
              <a:rPr lang="en-US" altLang="en-US" sz="2200" dirty="0" smtClean="0"/>
              <a:t>, then it is only a </a:t>
            </a:r>
            <a:r>
              <a:rPr lang="en-US" altLang="en-US" sz="2200" i="1" dirty="0">
                <a:solidFill>
                  <a:srgbClr val="FF5935"/>
                </a:solidFill>
              </a:rPr>
              <a:t>DU-pair</a:t>
            </a:r>
            <a:r>
              <a:rPr lang="en-US" altLang="en-US" sz="2200" dirty="0" smtClean="0"/>
              <a:t> if the </a:t>
            </a:r>
            <a:r>
              <a:rPr lang="en-US" altLang="en-US" sz="2200" dirty="0" err="1" smtClean="0"/>
              <a:t>def</a:t>
            </a:r>
            <a:r>
              <a:rPr lang="en-US" altLang="en-US" sz="2200" dirty="0" smtClean="0"/>
              <a:t> occurs </a:t>
            </a:r>
            <a:r>
              <a:rPr lang="en-US" altLang="en-US" sz="2200" i="1" dirty="0">
                <a:solidFill>
                  <a:srgbClr val="FF5935"/>
                </a:solidFill>
              </a:rPr>
              <a:t>after</a:t>
            </a:r>
            <a:r>
              <a:rPr lang="en-US" altLang="en-US" sz="2200" dirty="0" smtClean="0"/>
              <a:t> the use and the node is </a:t>
            </a:r>
            <a:r>
              <a:rPr lang="en-US" altLang="en-US" sz="2200" i="1" dirty="0">
                <a:solidFill>
                  <a:srgbClr val="FF5935"/>
                </a:solidFill>
              </a:rPr>
              <a:t>in a loop</a:t>
            </a:r>
          </a:p>
        </p:txBody>
      </p:sp>
    </p:spTree>
    <p:extLst>
      <p:ext uri="{BB962C8B-B14F-4D97-AF65-F5344CB8AC3E}">
        <p14:creationId xmlns:p14="http://schemas.microsoft.com/office/powerpoint/2010/main" val="1035591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Example Data Flow – Stats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678" name="Text Box 4"/>
          <p:cNvSpPr txBox="1">
            <a:spLocks noChangeArrowheads="1"/>
          </p:cNvSpPr>
          <p:nvPr/>
        </p:nvSpPr>
        <p:spPr bwMode="auto">
          <a:xfrm>
            <a:off x="1017588" y="1520825"/>
            <a:ext cx="6365875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endParaRPr lang="en-US" altLang="en-US"/>
          </a:p>
        </p:txBody>
      </p:sp>
      <p:sp>
        <p:nvSpPr>
          <p:cNvPr id="28679" name="Text Box 6"/>
          <p:cNvSpPr txBox="1">
            <a:spLocks noChangeArrowheads="1"/>
          </p:cNvSpPr>
          <p:nvPr/>
        </p:nvSpPr>
        <p:spPr bwMode="auto">
          <a:xfrm>
            <a:off x="914400" y="1668837"/>
            <a:ext cx="6959600" cy="5036763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public static void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computeStats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(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int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[ ]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numbers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)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{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int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length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=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numbers.length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double med,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var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,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sd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, mean, sum,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varsum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;</a:t>
            </a:r>
          </a:p>
          <a:p>
            <a:pPr>
              <a:lnSpc>
                <a:spcPct val="85000"/>
              </a:lnSpc>
            </a:pPr>
            <a:endParaRPr lang="en-US" altLang="en-US" sz="1400" b="0" dirty="0">
              <a:solidFill>
                <a:schemeClr val="tx2"/>
              </a:solidFill>
              <a:latin typeface="Helvetica" charset="0"/>
            </a:endParaRP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sum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= 0;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>
                <a:solidFill>
                  <a:srgbClr val="FF5935"/>
                </a:solidFill>
                <a:latin typeface="Helvetica" charset="0"/>
              </a:rPr>
              <a:t>for (</a:t>
            </a:r>
            <a:r>
              <a:rPr lang="en-US" altLang="en-US" sz="1400" b="0" dirty="0" err="1">
                <a:solidFill>
                  <a:srgbClr val="FF5935"/>
                </a:solidFill>
                <a:latin typeface="Helvetica" charset="0"/>
              </a:rPr>
              <a:t>int</a:t>
            </a:r>
            <a:r>
              <a:rPr lang="en-US" altLang="en-US" sz="1400" b="0" dirty="0">
                <a:solidFill>
                  <a:srgbClr val="FF5935"/>
                </a:solidFill>
                <a:latin typeface="Helvetica" charset="0"/>
              </a:rPr>
              <a:t> i = 0; i &lt; length; i++)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{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    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sum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+=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numbers 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[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i 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];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} 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med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=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numbers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[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length 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/ 2 ];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mean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=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sum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/ (double)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length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;</a:t>
            </a:r>
          </a:p>
          <a:p>
            <a:pPr>
              <a:lnSpc>
                <a:spcPct val="85000"/>
              </a:lnSpc>
            </a:pPr>
            <a:endParaRPr lang="en-US" altLang="en-US" sz="1400" b="0" dirty="0">
              <a:solidFill>
                <a:schemeClr val="tx2"/>
              </a:solidFill>
              <a:latin typeface="Helvetica" charset="0"/>
            </a:endParaRP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varsum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= 0;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>
                <a:solidFill>
                  <a:srgbClr val="FF5935"/>
                </a:solidFill>
                <a:latin typeface="Helvetica" charset="0"/>
              </a:rPr>
              <a:t>for (</a:t>
            </a:r>
            <a:r>
              <a:rPr lang="en-US" altLang="en-US" sz="1400" b="0" dirty="0" err="1">
                <a:solidFill>
                  <a:srgbClr val="FF5935"/>
                </a:solidFill>
                <a:latin typeface="Helvetica" charset="0"/>
              </a:rPr>
              <a:t>int</a:t>
            </a:r>
            <a:r>
              <a:rPr lang="en-US" altLang="en-US" sz="1400" b="0" dirty="0">
                <a:solidFill>
                  <a:srgbClr val="FF5935"/>
                </a:solidFill>
                <a:latin typeface="Helvetica" charset="0"/>
              </a:rPr>
              <a:t> i = 0; i &lt; length; i++)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{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varsum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=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varsum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+ ((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numbers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[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I 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] -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mean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) * (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numbers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[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I 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] -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mean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));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}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=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varsum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/ (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length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- 1.0 );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sd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=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Math.sqrt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(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);</a:t>
            </a:r>
          </a:p>
          <a:p>
            <a:pPr>
              <a:lnSpc>
                <a:spcPct val="85000"/>
              </a:lnSpc>
            </a:pPr>
            <a:endParaRPr lang="en-US" altLang="en-US" sz="1400" b="0" dirty="0">
              <a:solidFill>
                <a:schemeClr val="tx2"/>
              </a:solidFill>
              <a:latin typeface="Helvetica" charset="0"/>
            </a:endParaRP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System.out.println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("length:                   " +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length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System.out.println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("mean:                    " +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mean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System.out.println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("median:                 " + 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med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System.out.println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("variance:                " +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2"/>
                </a:solidFill>
                <a:latin typeface="Helvetica" charset="0"/>
              </a:rPr>
              <a:t>System.out.println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 ("standard deviation: " +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sd</a:t>
            </a: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2"/>
                </a:solidFill>
                <a:latin typeface="Helvetica" charset="0"/>
              </a:rPr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1243811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701" name="Group 58"/>
          <p:cNvGrpSpPr>
            <a:grpSpLocks/>
          </p:cNvGrpSpPr>
          <p:nvPr/>
        </p:nvGrpSpPr>
        <p:grpSpPr bwMode="auto">
          <a:xfrm>
            <a:off x="1833563" y="1071562"/>
            <a:ext cx="2876550" cy="5568950"/>
            <a:chOff x="274" y="490"/>
            <a:chExt cx="1812" cy="3508"/>
          </a:xfrm>
        </p:grpSpPr>
        <p:grpSp>
          <p:nvGrpSpPr>
            <p:cNvPr id="29715" name="Group 6"/>
            <p:cNvGrpSpPr>
              <a:grpSpLocks/>
            </p:cNvGrpSpPr>
            <p:nvPr/>
          </p:nvGrpSpPr>
          <p:grpSpPr bwMode="auto">
            <a:xfrm>
              <a:off x="1736" y="3701"/>
              <a:ext cx="350" cy="296"/>
              <a:chOff x="4738" y="2684"/>
              <a:chExt cx="350" cy="296"/>
            </a:xfrm>
          </p:grpSpPr>
          <p:sp>
            <p:nvSpPr>
              <p:cNvPr id="29747" name="Oval 7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9748" name="Text Box 8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8</a:t>
                </a:r>
              </a:p>
            </p:txBody>
          </p:sp>
        </p:grpSp>
        <p:grpSp>
          <p:nvGrpSpPr>
            <p:cNvPr id="29716" name="Group 9"/>
            <p:cNvGrpSpPr>
              <a:grpSpLocks/>
            </p:cNvGrpSpPr>
            <p:nvPr/>
          </p:nvGrpSpPr>
          <p:grpSpPr bwMode="auto">
            <a:xfrm>
              <a:off x="801" y="684"/>
              <a:ext cx="350" cy="296"/>
              <a:chOff x="3838" y="2684"/>
              <a:chExt cx="350" cy="296"/>
            </a:xfrm>
          </p:grpSpPr>
          <p:sp>
            <p:nvSpPr>
              <p:cNvPr id="29745" name="Oval 10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9746" name="Text Box 11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29717" name="Line 15"/>
            <p:cNvSpPr>
              <a:spLocks noChangeShapeType="1"/>
            </p:cNvSpPr>
            <p:nvPr/>
          </p:nvSpPr>
          <p:spPr bwMode="auto">
            <a:xfrm>
              <a:off x="976" y="490"/>
              <a:ext cx="0" cy="186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grpSp>
          <p:nvGrpSpPr>
            <p:cNvPr id="29718" name="Group 21"/>
            <p:cNvGrpSpPr>
              <a:grpSpLocks/>
            </p:cNvGrpSpPr>
            <p:nvPr/>
          </p:nvGrpSpPr>
          <p:grpSpPr bwMode="auto">
            <a:xfrm>
              <a:off x="801" y="1287"/>
              <a:ext cx="350" cy="296"/>
              <a:chOff x="4288" y="1746"/>
              <a:chExt cx="350" cy="296"/>
            </a:xfrm>
          </p:grpSpPr>
          <p:sp>
            <p:nvSpPr>
              <p:cNvPr id="29743" name="Oval 22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9744" name="Text Box 23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grpSp>
          <p:nvGrpSpPr>
            <p:cNvPr id="29719" name="Group 24"/>
            <p:cNvGrpSpPr>
              <a:grpSpLocks/>
            </p:cNvGrpSpPr>
            <p:nvPr/>
          </p:nvGrpSpPr>
          <p:grpSpPr bwMode="auto">
            <a:xfrm>
              <a:off x="274" y="2493"/>
              <a:ext cx="350" cy="296"/>
              <a:chOff x="4288" y="1746"/>
              <a:chExt cx="350" cy="296"/>
            </a:xfrm>
          </p:grpSpPr>
          <p:sp>
            <p:nvSpPr>
              <p:cNvPr id="29741" name="Oval 25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9742" name="Text Box 26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4</a:t>
                </a:r>
              </a:p>
            </p:txBody>
          </p:sp>
        </p:grpSp>
        <p:grpSp>
          <p:nvGrpSpPr>
            <p:cNvPr id="29720" name="Group 27"/>
            <p:cNvGrpSpPr>
              <a:grpSpLocks/>
            </p:cNvGrpSpPr>
            <p:nvPr/>
          </p:nvGrpSpPr>
          <p:grpSpPr bwMode="auto">
            <a:xfrm>
              <a:off x="801" y="1891"/>
              <a:ext cx="350" cy="296"/>
              <a:chOff x="4288" y="1746"/>
              <a:chExt cx="350" cy="296"/>
            </a:xfrm>
          </p:grpSpPr>
          <p:sp>
            <p:nvSpPr>
              <p:cNvPr id="29739" name="Oval 28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9740" name="Text Box 29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grpSp>
          <p:nvGrpSpPr>
            <p:cNvPr id="29721" name="Group 37"/>
            <p:cNvGrpSpPr>
              <a:grpSpLocks/>
            </p:cNvGrpSpPr>
            <p:nvPr/>
          </p:nvGrpSpPr>
          <p:grpSpPr bwMode="auto">
            <a:xfrm>
              <a:off x="1314" y="2493"/>
              <a:ext cx="350" cy="296"/>
              <a:chOff x="4288" y="1746"/>
              <a:chExt cx="350" cy="296"/>
            </a:xfrm>
          </p:grpSpPr>
          <p:sp>
            <p:nvSpPr>
              <p:cNvPr id="29737" name="Oval 38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9738" name="Text Box 39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5</a:t>
                </a:r>
              </a:p>
            </p:txBody>
          </p:sp>
        </p:grpSp>
        <p:grpSp>
          <p:nvGrpSpPr>
            <p:cNvPr id="29722" name="Group 40"/>
            <p:cNvGrpSpPr>
              <a:grpSpLocks/>
            </p:cNvGrpSpPr>
            <p:nvPr/>
          </p:nvGrpSpPr>
          <p:grpSpPr bwMode="auto">
            <a:xfrm>
              <a:off x="1314" y="3098"/>
              <a:ext cx="350" cy="296"/>
              <a:chOff x="4288" y="1746"/>
              <a:chExt cx="350" cy="296"/>
            </a:xfrm>
          </p:grpSpPr>
          <p:sp>
            <p:nvSpPr>
              <p:cNvPr id="29735" name="Oval 41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9736" name="Text Box 42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6</a:t>
                </a:r>
              </a:p>
            </p:txBody>
          </p:sp>
        </p:grpSp>
        <p:grpSp>
          <p:nvGrpSpPr>
            <p:cNvPr id="29723" name="Group 43"/>
            <p:cNvGrpSpPr>
              <a:grpSpLocks/>
            </p:cNvGrpSpPr>
            <p:nvPr/>
          </p:nvGrpSpPr>
          <p:grpSpPr bwMode="auto">
            <a:xfrm>
              <a:off x="802" y="3702"/>
              <a:ext cx="350" cy="296"/>
              <a:chOff x="4288" y="1746"/>
              <a:chExt cx="350" cy="296"/>
            </a:xfrm>
          </p:grpSpPr>
          <p:sp>
            <p:nvSpPr>
              <p:cNvPr id="29733" name="Oval 44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9734" name="Text Box 45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7</a:t>
                </a:r>
              </a:p>
            </p:txBody>
          </p:sp>
        </p:grpSp>
        <p:cxnSp>
          <p:nvCxnSpPr>
            <p:cNvPr id="29724" name="AutoShape 48"/>
            <p:cNvCxnSpPr>
              <a:cxnSpLocks noChangeShapeType="1"/>
              <a:stCxn id="29745" idx="4"/>
              <a:endCxn id="29743" idx="0"/>
            </p:cNvCxnSpPr>
            <p:nvPr/>
          </p:nvCxnSpPr>
          <p:spPr bwMode="auto">
            <a:xfrm>
              <a:off x="976" y="986"/>
              <a:ext cx="0" cy="295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9725" name="AutoShape 49"/>
            <p:cNvCxnSpPr>
              <a:cxnSpLocks noChangeShapeType="1"/>
              <a:stCxn id="29743" idx="4"/>
              <a:endCxn id="29739" idx="0"/>
            </p:cNvCxnSpPr>
            <p:nvPr/>
          </p:nvCxnSpPr>
          <p:spPr bwMode="auto">
            <a:xfrm>
              <a:off x="976" y="1589"/>
              <a:ext cx="0" cy="296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9726" name="AutoShape 50"/>
            <p:cNvCxnSpPr>
              <a:cxnSpLocks noChangeShapeType="1"/>
              <a:stCxn id="29739" idx="3"/>
              <a:endCxn id="29741" idx="7"/>
            </p:cNvCxnSpPr>
            <p:nvPr/>
          </p:nvCxnSpPr>
          <p:spPr bwMode="auto">
            <a:xfrm flipH="1">
              <a:off x="573" y="2150"/>
              <a:ext cx="279" cy="380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9727" name="AutoShape 52"/>
            <p:cNvCxnSpPr>
              <a:cxnSpLocks noChangeShapeType="1"/>
              <a:stCxn id="29739" idx="6"/>
              <a:endCxn id="29737" idx="0"/>
            </p:cNvCxnSpPr>
            <p:nvPr/>
          </p:nvCxnSpPr>
          <p:spPr bwMode="auto">
            <a:xfrm>
              <a:off x="1157" y="2039"/>
              <a:ext cx="332" cy="448"/>
            </a:xfrm>
            <a:prstGeom prst="curvedConnector2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9728" name="AutoShape 53"/>
            <p:cNvCxnSpPr>
              <a:cxnSpLocks noChangeShapeType="1"/>
              <a:stCxn id="29741" idx="3"/>
              <a:endCxn id="29739" idx="2"/>
            </p:cNvCxnSpPr>
            <p:nvPr/>
          </p:nvCxnSpPr>
          <p:spPr bwMode="auto">
            <a:xfrm rot="5400000" flipH="1" flipV="1">
              <a:off x="203" y="2161"/>
              <a:ext cx="713" cy="470"/>
            </a:xfrm>
            <a:prstGeom prst="curvedConnector4">
              <a:avLst>
                <a:gd name="adj1" fmla="val -25384"/>
                <a:gd name="adj2" fmla="val -50639"/>
              </a:avLst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9729" name="AutoShape 54"/>
            <p:cNvCxnSpPr>
              <a:cxnSpLocks noChangeShapeType="1"/>
              <a:stCxn id="29737" idx="4"/>
              <a:endCxn id="29735" idx="0"/>
            </p:cNvCxnSpPr>
            <p:nvPr/>
          </p:nvCxnSpPr>
          <p:spPr bwMode="auto">
            <a:xfrm>
              <a:off x="1489" y="2795"/>
              <a:ext cx="0" cy="297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9730" name="AutoShape 55"/>
            <p:cNvCxnSpPr>
              <a:cxnSpLocks noChangeShapeType="1"/>
              <a:stCxn id="29735" idx="6"/>
              <a:endCxn id="29747" idx="0"/>
            </p:cNvCxnSpPr>
            <p:nvPr/>
          </p:nvCxnSpPr>
          <p:spPr bwMode="auto">
            <a:xfrm>
              <a:off x="1670" y="3246"/>
              <a:ext cx="241" cy="443"/>
            </a:xfrm>
            <a:prstGeom prst="curvedConnector2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9731" name="AutoShape 56"/>
            <p:cNvCxnSpPr>
              <a:cxnSpLocks noChangeShapeType="1"/>
              <a:stCxn id="29735" idx="3"/>
              <a:endCxn id="29733" idx="7"/>
            </p:cNvCxnSpPr>
            <p:nvPr/>
          </p:nvCxnSpPr>
          <p:spPr bwMode="auto">
            <a:xfrm flipH="1">
              <a:off x="1101" y="3357"/>
              <a:ext cx="264" cy="382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9732" name="AutoShape 57"/>
            <p:cNvCxnSpPr>
              <a:cxnSpLocks noChangeShapeType="1"/>
              <a:stCxn id="29733" idx="3"/>
              <a:endCxn id="29735" idx="2"/>
            </p:cNvCxnSpPr>
            <p:nvPr/>
          </p:nvCxnSpPr>
          <p:spPr bwMode="auto">
            <a:xfrm rot="5400000" flipH="1" flipV="1">
              <a:off x="723" y="3376"/>
              <a:ext cx="715" cy="455"/>
            </a:xfrm>
            <a:prstGeom prst="curvedConnector4">
              <a:avLst>
                <a:gd name="adj1" fmla="val -25315"/>
                <a:gd name="adj2" fmla="val -45935"/>
              </a:avLst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sp>
        <p:nvSpPr>
          <p:cNvPr id="297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Control Flow Graph for Stats </a:t>
            </a:r>
          </a:p>
        </p:txBody>
      </p:sp>
      <p:sp>
        <p:nvSpPr>
          <p:cNvPr id="202787" name="Text Box 35"/>
          <p:cNvSpPr txBox="1">
            <a:spLocks noChangeArrowheads="1"/>
          </p:cNvSpPr>
          <p:nvPr/>
        </p:nvSpPr>
        <p:spPr bwMode="auto">
          <a:xfrm>
            <a:off x="3211513" y="1250950"/>
            <a:ext cx="2606675" cy="7032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 dirty="0">
                <a:solidFill>
                  <a:srgbClr val="FF5935"/>
                </a:solidFill>
              </a:rPr>
              <a:t>( numbers )</a:t>
            </a:r>
          </a:p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 dirty="0">
                <a:solidFill>
                  <a:srgbClr val="FF5935"/>
                </a:solidFill>
              </a:rPr>
              <a:t>sum = 0</a:t>
            </a:r>
          </a:p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 dirty="0">
                <a:solidFill>
                  <a:srgbClr val="FF5935"/>
                </a:solidFill>
              </a:rPr>
              <a:t>length = </a:t>
            </a:r>
            <a:r>
              <a:rPr lang="en-US" altLang="en-US" sz="1600" dirty="0" err="1">
                <a:solidFill>
                  <a:srgbClr val="FF5935"/>
                </a:solidFill>
              </a:rPr>
              <a:t>numbers.length</a:t>
            </a:r>
            <a:endParaRPr lang="en-US" altLang="en-US" sz="1600" dirty="0">
              <a:solidFill>
                <a:srgbClr val="FF5935"/>
              </a:solidFill>
            </a:endParaRPr>
          </a:p>
        </p:txBody>
      </p:sp>
      <p:sp>
        <p:nvSpPr>
          <p:cNvPr id="202811" name="Text Box 59"/>
          <p:cNvSpPr txBox="1">
            <a:spLocks noChangeArrowheads="1"/>
          </p:cNvSpPr>
          <p:nvPr/>
        </p:nvSpPr>
        <p:spPr bwMode="auto">
          <a:xfrm>
            <a:off x="3203575" y="2443162"/>
            <a:ext cx="1303338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i = 0</a:t>
            </a:r>
          </a:p>
        </p:txBody>
      </p:sp>
      <p:grpSp>
        <p:nvGrpSpPr>
          <p:cNvPr id="11" name="Group 70"/>
          <p:cNvGrpSpPr>
            <a:grpSpLocks/>
          </p:cNvGrpSpPr>
          <p:nvPr/>
        </p:nvGrpSpPr>
        <p:grpSpPr bwMode="auto">
          <a:xfrm>
            <a:off x="2498725" y="3498850"/>
            <a:ext cx="2263775" cy="698500"/>
            <a:chOff x="679" y="2019"/>
            <a:chExt cx="1426" cy="440"/>
          </a:xfrm>
        </p:grpSpPr>
        <p:sp>
          <p:nvSpPr>
            <p:cNvPr id="29713" name="Text Box 62"/>
            <p:cNvSpPr txBox="1">
              <a:spLocks noChangeArrowheads="1"/>
            </p:cNvSpPr>
            <p:nvPr/>
          </p:nvSpPr>
          <p:spPr bwMode="auto">
            <a:xfrm>
              <a:off x="1284" y="2019"/>
              <a:ext cx="821" cy="13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rgbClr val="FF5935"/>
                  </a:solidFill>
                </a:rPr>
                <a:t>i &gt;= length</a:t>
              </a:r>
            </a:p>
          </p:txBody>
        </p:sp>
        <p:sp>
          <p:nvSpPr>
            <p:cNvPr id="29714" name="Text Box 63"/>
            <p:cNvSpPr txBox="1">
              <a:spLocks noChangeArrowheads="1"/>
            </p:cNvSpPr>
            <p:nvPr/>
          </p:nvSpPr>
          <p:spPr bwMode="auto">
            <a:xfrm>
              <a:off x="679" y="2324"/>
              <a:ext cx="821" cy="13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rgbClr val="FF5935"/>
                  </a:solidFill>
                </a:rPr>
                <a:t>i &lt; length</a:t>
              </a:r>
            </a:p>
          </p:txBody>
        </p:sp>
      </p:grpSp>
      <p:sp>
        <p:nvSpPr>
          <p:cNvPr id="202816" name="Text Box 64"/>
          <p:cNvSpPr txBox="1">
            <a:spLocks noChangeArrowheads="1"/>
          </p:cNvSpPr>
          <p:nvPr/>
        </p:nvSpPr>
        <p:spPr bwMode="auto">
          <a:xfrm>
            <a:off x="1609725" y="4751387"/>
            <a:ext cx="2147888" cy="458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sum += numbers [ i ]</a:t>
            </a:r>
          </a:p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i++</a:t>
            </a:r>
          </a:p>
        </p:txBody>
      </p:sp>
      <p:sp>
        <p:nvSpPr>
          <p:cNvPr id="202817" name="Text Box 65"/>
          <p:cNvSpPr txBox="1">
            <a:spLocks noChangeArrowheads="1"/>
          </p:cNvSpPr>
          <p:nvPr/>
        </p:nvSpPr>
        <p:spPr bwMode="auto">
          <a:xfrm>
            <a:off x="4037013" y="4138612"/>
            <a:ext cx="2879725" cy="947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med = numbers [ length / 2 ]</a:t>
            </a:r>
          </a:p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mean = sum / (double) length;</a:t>
            </a:r>
          </a:p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varsum = 0</a:t>
            </a:r>
          </a:p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i = 0</a:t>
            </a:r>
          </a:p>
        </p:txBody>
      </p:sp>
      <p:grpSp>
        <p:nvGrpSpPr>
          <p:cNvPr id="12" name="Group 71"/>
          <p:cNvGrpSpPr>
            <a:grpSpLocks/>
          </p:cNvGrpSpPr>
          <p:nvPr/>
        </p:nvGrpSpPr>
        <p:grpSpPr bwMode="auto">
          <a:xfrm>
            <a:off x="3336925" y="5475287"/>
            <a:ext cx="2214563" cy="611188"/>
            <a:chOff x="1207" y="3264"/>
            <a:chExt cx="1395" cy="385"/>
          </a:xfrm>
        </p:grpSpPr>
        <p:sp>
          <p:nvSpPr>
            <p:cNvPr id="29711" name="Text Box 66"/>
            <p:cNvSpPr txBox="1">
              <a:spLocks noChangeArrowheads="1"/>
            </p:cNvSpPr>
            <p:nvPr/>
          </p:nvSpPr>
          <p:spPr bwMode="auto">
            <a:xfrm>
              <a:off x="1781" y="3264"/>
              <a:ext cx="821" cy="13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rgbClr val="FF5935"/>
                  </a:solidFill>
                </a:rPr>
                <a:t>i &gt;= length</a:t>
              </a:r>
            </a:p>
          </p:txBody>
        </p:sp>
        <p:sp>
          <p:nvSpPr>
            <p:cNvPr id="29712" name="Text Box 67"/>
            <p:cNvSpPr txBox="1">
              <a:spLocks noChangeArrowheads="1"/>
            </p:cNvSpPr>
            <p:nvPr/>
          </p:nvSpPr>
          <p:spPr bwMode="auto">
            <a:xfrm>
              <a:off x="1207" y="3514"/>
              <a:ext cx="821" cy="13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rgbClr val="FF5935"/>
                  </a:solidFill>
                </a:rPr>
                <a:t>i &lt; length</a:t>
              </a:r>
            </a:p>
          </p:txBody>
        </p:sp>
      </p:grpSp>
      <p:sp>
        <p:nvSpPr>
          <p:cNvPr id="202820" name="Text Box 68"/>
          <p:cNvSpPr txBox="1">
            <a:spLocks noChangeArrowheads="1"/>
          </p:cNvSpPr>
          <p:nvPr/>
        </p:nvSpPr>
        <p:spPr bwMode="auto">
          <a:xfrm>
            <a:off x="1600200" y="6475412"/>
            <a:ext cx="1419225" cy="458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 b="0">
                <a:solidFill>
                  <a:srgbClr val="FF5935"/>
                </a:solidFill>
              </a:rPr>
              <a:t>varsum = …</a:t>
            </a:r>
          </a:p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 b="0">
                <a:solidFill>
                  <a:srgbClr val="FF5935"/>
                </a:solidFill>
              </a:rPr>
              <a:t>i++</a:t>
            </a:r>
          </a:p>
        </p:txBody>
      </p:sp>
      <p:sp>
        <p:nvSpPr>
          <p:cNvPr id="202821" name="Text Box 69"/>
          <p:cNvSpPr txBox="1">
            <a:spLocks noChangeArrowheads="1"/>
          </p:cNvSpPr>
          <p:nvPr/>
        </p:nvSpPr>
        <p:spPr bwMode="auto">
          <a:xfrm>
            <a:off x="4679950" y="5927725"/>
            <a:ext cx="3005138" cy="825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sz="1600" b="0">
                <a:solidFill>
                  <a:srgbClr val="FF5935"/>
                </a:solidFill>
              </a:rPr>
              <a:t>var = varsum / ( length - 1.0 )</a:t>
            </a:r>
          </a:p>
          <a:p>
            <a:r>
              <a:rPr lang="en-US" altLang="en-US" sz="1600" b="0">
                <a:solidFill>
                  <a:srgbClr val="FF5935"/>
                </a:solidFill>
              </a:rPr>
              <a:t>sd  = Math.sqrt ( var )</a:t>
            </a:r>
          </a:p>
          <a:p>
            <a:r>
              <a:rPr lang="en-US" altLang="en-US" sz="1600" b="0">
                <a:solidFill>
                  <a:srgbClr val="FF5935"/>
                </a:solidFill>
              </a:rPr>
              <a:t>print (length, mean, med, var, sd)</a:t>
            </a:r>
          </a:p>
        </p:txBody>
      </p:sp>
    </p:spTree>
    <p:extLst>
      <p:ext uri="{BB962C8B-B14F-4D97-AF65-F5344CB8AC3E}">
        <p14:creationId xmlns:p14="http://schemas.microsoft.com/office/powerpoint/2010/main" val="24239458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27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027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28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2028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28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028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28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2028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28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2028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 nodeType="clickPar">
                      <p:stCondLst>
                        <p:cond delay="indefinite"/>
                      </p:stCondLst>
                      <p:childTnLst>
                        <p:par>
                          <p:cTn id="3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28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2" dur="500"/>
                                        <p:tgtEl>
                                          <p:spTgt spid="2028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2787" grpId="0"/>
      <p:bldP spid="202811" grpId="0"/>
      <p:bldP spid="202816" grpId="0"/>
      <p:bldP spid="202817" grpId="0"/>
      <p:bldP spid="202820" grpId="0"/>
      <p:bldP spid="202821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25" name="Group 2"/>
          <p:cNvGrpSpPr>
            <a:grpSpLocks/>
          </p:cNvGrpSpPr>
          <p:nvPr/>
        </p:nvGrpSpPr>
        <p:grpSpPr bwMode="auto">
          <a:xfrm>
            <a:off x="2074863" y="1098550"/>
            <a:ext cx="2876550" cy="5568950"/>
            <a:chOff x="274" y="490"/>
            <a:chExt cx="1812" cy="3508"/>
          </a:xfrm>
        </p:grpSpPr>
        <p:grpSp>
          <p:nvGrpSpPr>
            <p:cNvPr id="30739" name="Group 3"/>
            <p:cNvGrpSpPr>
              <a:grpSpLocks/>
            </p:cNvGrpSpPr>
            <p:nvPr/>
          </p:nvGrpSpPr>
          <p:grpSpPr bwMode="auto">
            <a:xfrm>
              <a:off x="1736" y="3701"/>
              <a:ext cx="350" cy="296"/>
              <a:chOff x="4738" y="2684"/>
              <a:chExt cx="350" cy="296"/>
            </a:xfrm>
          </p:grpSpPr>
          <p:sp>
            <p:nvSpPr>
              <p:cNvPr id="30771" name="Oval 4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72" name="Text Box 5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8</a:t>
                </a:r>
              </a:p>
            </p:txBody>
          </p:sp>
        </p:grpSp>
        <p:grpSp>
          <p:nvGrpSpPr>
            <p:cNvPr id="30740" name="Group 6"/>
            <p:cNvGrpSpPr>
              <a:grpSpLocks/>
            </p:cNvGrpSpPr>
            <p:nvPr/>
          </p:nvGrpSpPr>
          <p:grpSpPr bwMode="auto">
            <a:xfrm>
              <a:off x="801" y="684"/>
              <a:ext cx="350" cy="296"/>
              <a:chOff x="3838" y="2684"/>
              <a:chExt cx="350" cy="296"/>
            </a:xfrm>
          </p:grpSpPr>
          <p:sp>
            <p:nvSpPr>
              <p:cNvPr id="30769" name="Oval 7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70" name="Text Box 8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30741" name="Line 9"/>
            <p:cNvSpPr>
              <a:spLocks noChangeShapeType="1"/>
            </p:cNvSpPr>
            <p:nvPr/>
          </p:nvSpPr>
          <p:spPr bwMode="auto">
            <a:xfrm>
              <a:off x="976" y="490"/>
              <a:ext cx="0" cy="186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grpSp>
          <p:nvGrpSpPr>
            <p:cNvPr id="30742" name="Group 10"/>
            <p:cNvGrpSpPr>
              <a:grpSpLocks/>
            </p:cNvGrpSpPr>
            <p:nvPr/>
          </p:nvGrpSpPr>
          <p:grpSpPr bwMode="auto">
            <a:xfrm>
              <a:off x="801" y="1287"/>
              <a:ext cx="350" cy="296"/>
              <a:chOff x="4288" y="1746"/>
              <a:chExt cx="350" cy="296"/>
            </a:xfrm>
          </p:grpSpPr>
          <p:sp>
            <p:nvSpPr>
              <p:cNvPr id="30767" name="Oval 11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68" name="Text Box 12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grpSp>
          <p:nvGrpSpPr>
            <p:cNvPr id="30743" name="Group 13"/>
            <p:cNvGrpSpPr>
              <a:grpSpLocks/>
            </p:cNvGrpSpPr>
            <p:nvPr/>
          </p:nvGrpSpPr>
          <p:grpSpPr bwMode="auto">
            <a:xfrm>
              <a:off x="274" y="2493"/>
              <a:ext cx="350" cy="296"/>
              <a:chOff x="4288" y="1746"/>
              <a:chExt cx="350" cy="296"/>
            </a:xfrm>
          </p:grpSpPr>
          <p:sp>
            <p:nvSpPr>
              <p:cNvPr id="30765" name="Oval 14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66" name="Text Box 15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4</a:t>
                </a:r>
              </a:p>
            </p:txBody>
          </p:sp>
        </p:grpSp>
        <p:grpSp>
          <p:nvGrpSpPr>
            <p:cNvPr id="30744" name="Group 16"/>
            <p:cNvGrpSpPr>
              <a:grpSpLocks/>
            </p:cNvGrpSpPr>
            <p:nvPr/>
          </p:nvGrpSpPr>
          <p:grpSpPr bwMode="auto">
            <a:xfrm>
              <a:off x="801" y="1891"/>
              <a:ext cx="350" cy="296"/>
              <a:chOff x="4288" y="1746"/>
              <a:chExt cx="350" cy="296"/>
            </a:xfrm>
          </p:grpSpPr>
          <p:sp>
            <p:nvSpPr>
              <p:cNvPr id="30763" name="Oval 17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64" name="Text Box 18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grpSp>
          <p:nvGrpSpPr>
            <p:cNvPr id="30745" name="Group 19"/>
            <p:cNvGrpSpPr>
              <a:grpSpLocks/>
            </p:cNvGrpSpPr>
            <p:nvPr/>
          </p:nvGrpSpPr>
          <p:grpSpPr bwMode="auto">
            <a:xfrm>
              <a:off x="1314" y="2493"/>
              <a:ext cx="350" cy="296"/>
              <a:chOff x="4288" y="1746"/>
              <a:chExt cx="350" cy="296"/>
            </a:xfrm>
          </p:grpSpPr>
          <p:sp>
            <p:nvSpPr>
              <p:cNvPr id="30761" name="Oval 20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62" name="Text Box 21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5</a:t>
                </a:r>
              </a:p>
            </p:txBody>
          </p:sp>
        </p:grpSp>
        <p:grpSp>
          <p:nvGrpSpPr>
            <p:cNvPr id="30746" name="Group 22"/>
            <p:cNvGrpSpPr>
              <a:grpSpLocks/>
            </p:cNvGrpSpPr>
            <p:nvPr/>
          </p:nvGrpSpPr>
          <p:grpSpPr bwMode="auto">
            <a:xfrm>
              <a:off x="1314" y="3098"/>
              <a:ext cx="350" cy="296"/>
              <a:chOff x="4288" y="1746"/>
              <a:chExt cx="350" cy="296"/>
            </a:xfrm>
          </p:grpSpPr>
          <p:sp>
            <p:nvSpPr>
              <p:cNvPr id="30759" name="Oval 23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60" name="Text Box 24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6</a:t>
                </a:r>
              </a:p>
            </p:txBody>
          </p:sp>
        </p:grpSp>
        <p:grpSp>
          <p:nvGrpSpPr>
            <p:cNvPr id="30747" name="Group 25"/>
            <p:cNvGrpSpPr>
              <a:grpSpLocks/>
            </p:cNvGrpSpPr>
            <p:nvPr/>
          </p:nvGrpSpPr>
          <p:grpSpPr bwMode="auto">
            <a:xfrm>
              <a:off x="802" y="3702"/>
              <a:ext cx="350" cy="296"/>
              <a:chOff x="4288" y="1746"/>
              <a:chExt cx="350" cy="296"/>
            </a:xfrm>
          </p:grpSpPr>
          <p:sp>
            <p:nvSpPr>
              <p:cNvPr id="30757" name="Oval 26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solidFill>
                <a:schemeClr val="accent5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0758" name="Text Box 27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7</a:t>
                </a:r>
              </a:p>
            </p:txBody>
          </p:sp>
        </p:grpSp>
        <p:cxnSp>
          <p:nvCxnSpPr>
            <p:cNvPr id="30748" name="AutoShape 28"/>
            <p:cNvCxnSpPr>
              <a:cxnSpLocks noChangeShapeType="1"/>
              <a:stCxn id="30769" idx="4"/>
              <a:endCxn id="30767" idx="0"/>
            </p:cNvCxnSpPr>
            <p:nvPr/>
          </p:nvCxnSpPr>
          <p:spPr bwMode="auto">
            <a:xfrm>
              <a:off x="976" y="986"/>
              <a:ext cx="0" cy="295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0749" name="AutoShape 29"/>
            <p:cNvCxnSpPr>
              <a:cxnSpLocks noChangeShapeType="1"/>
              <a:stCxn id="30767" idx="4"/>
              <a:endCxn id="30763" idx="0"/>
            </p:cNvCxnSpPr>
            <p:nvPr/>
          </p:nvCxnSpPr>
          <p:spPr bwMode="auto">
            <a:xfrm>
              <a:off x="976" y="1589"/>
              <a:ext cx="0" cy="296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0750" name="AutoShape 30"/>
            <p:cNvCxnSpPr>
              <a:cxnSpLocks noChangeShapeType="1"/>
              <a:stCxn id="30763" idx="3"/>
              <a:endCxn id="30765" idx="7"/>
            </p:cNvCxnSpPr>
            <p:nvPr/>
          </p:nvCxnSpPr>
          <p:spPr bwMode="auto">
            <a:xfrm flipH="1">
              <a:off x="573" y="2150"/>
              <a:ext cx="279" cy="380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0751" name="AutoShape 31"/>
            <p:cNvCxnSpPr>
              <a:cxnSpLocks noChangeShapeType="1"/>
              <a:stCxn id="30763" idx="6"/>
              <a:endCxn id="30761" idx="0"/>
            </p:cNvCxnSpPr>
            <p:nvPr/>
          </p:nvCxnSpPr>
          <p:spPr bwMode="auto">
            <a:xfrm>
              <a:off x="1157" y="2039"/>
              <a:ext cx="332" cy="448"/>
            </a:xfrm>
            <a:prstGeom prst="curvedConnector2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0752" name="AutoShape 32"/>
            <p:cNvCxnSpPr>
              <a:cxnSpLocks noChangeShapeType="1"/>
              <a:stCxn id="30765" idx="3"/>
              <a:endCxn id="30763" idx="2"/>
            </p:cNvCxnSpPr>
            <p:nvPr/>
          </p:nvCxnSpPr>
          <p:spPr bwMode="auto">
            <a:xfrm rot="5400000" flipH="1" flipV="1">
              <a:off x="203" y="2161"/>
              <a:ext cx="713" cy="470"/>
            </a:xfrm>
            <a:prstGeom prst="curvedConnector4">
              <a:avLst>
                <a:gd name="adj1" fmla="val -25384"/>
                <a:gd name="adj2" fmla="val -50639"/>
              </a:avLst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0753" name="AutoShape 33"/>
            <p:cNvCxnSpPr>
              <a:cxnSpLocks noChangeShapeType="1"/>
              <a:stCxn id="30761" idx="4"/>
              <a:endCxn id="30759" idx="0"/>
            </p:cNvCxnSpPr>
            <p:nvPr/>
          </p:nvCxnSpPr>
          <p:spPr bwMode="auto">
            <a:xfrm>
              <a:off x="1489" y="2795"/>
              <a:ext cx="0" cy="297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0754" name="AutoShape 34"/>
            <p:cNvCxnSpPr>
              <a:cxnSpLocks noChangeShapeType="1"/>
              <a:stCxn id="30759" idx="6"/>
              <a:endCxn id="30771" idx="0"/>
            </p:cNvCxnSpPr>
            <p:nvPr/>
          </p:nvCxnSpPr>
          <p:spPr bwMode="auto">
            <a:xfrm>
              <a:off x="1670" y="3246"/>
              <a:ext cx="241" cy="443"/>
            </a:xfrm>
            <a:prstGeom prst="curvedConnector2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0755" name="AutoShape 35"/>
            <p:cNvCxnSpPr>
              <a:cxnSpLocks noChangeShapeType="1"/>
              <a:stCxn id="30759" idx="3"/>
              <a:endCxn id="30757" idx="7"/>
            </p:cNvCxnSpPr>
            <p:nvPr/>
          </p:nvCxnSpPr>
          <p:spPr bwMode="auto">
            <a:xfrm flipH="1">
              <a:off x="1101" y="3357"/>
              <a:ext cx="264" cy="382"/>
            </a:xfrm>
            <a:prstGeom prst="straightConnector1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0756" name="AutoShape 36"/>
            <p:cNvCxnSpPr>
              <a:cxnSpLocks noChangeShapeType="1"/>
              <a:stCxn id="30757" idx="3"/>
              <a:endCxn id="30759" idx="2"/>
            </p:cNvCxnSpPr>
            <p:nvPr/>
          </p:nvCxnSpPr>
          <p:spPr bwMode="auto">
            <a:xfrm rot="5400000" flipH="1" flipV="1">
              <a:off x="723" y="3376"/>
              <a:ext cx="715" cy="455"/>
            </a:xfrm>
            <a:prstGeom prst="curvedConnector4">
              <a:avLst>
                <a:gd name="adj1" fmla="val -25315"/>
                <a:gd name="adj2" fmla="val -45935"/>
              </a:avLst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sp>
        <p:nvSpPr>
          <p:cNvPr id="30726" name="Rectangle 3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CFG for Stats – With Defs &amp; Uses</a:t>
            </a:r>
          </a:p>
        </p:txBody>
      </p:sp>
      <p:sp>
        <p:nvSpPr>
          <p:cNvPr id="205862" name="Text Box 38"/>
          <p:cNvSpPr txBox="1">
            <a:spLocks noChangeArrowheads="1"/>
          </p:cNvSpPr>
          <p:nvPr/>
        </p:nvSpPr>
        <p:spPr bwMode="auto">
          <a:xfrm>
            <a:off x="3406775" y="1563688"/>
            <a:ext cx="3268663" cy="23275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 dirty="0" err="1">
                <a:solidFill>
                  <a:srgbClr val="FF5935"/>
                </a:solidFill>
              </a:rPr>
              <a:t>def</a:t>
            </a:r>
            <a:r>
              <a:rPr lang="en-US" altLang="en-US" sz="1600" dirty="0">
                <a:solidFill>
                  <a:srgbClr val="FF5935"/>
                </a:solidFill>
              </a:rPr>
              <a:t> (1) = { numbers, sum, length }</a:t>
            </a:r>
          </a:p>
        </p:txBody>
      </p:sp>
      <p:sp>
        <p:nvSpPr>
          <p:cNvPr id="205863" name="Text Box 39"/>
          <p:cNvSpPr txBox="1">
            <a:spLocks noChangeArrowheads="1"/>
          </p:cNvSpPr>
          <p:nvPr/>
        </p:nvSpPr>
        <p:spPr bwMode="auto">
          <a:xfrm>
            <a:off x="3444875" y="2503488"/>
            <a:ext cx="1303338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def (2) = { i }</a:t>
            </a:r>
          </a:p>
        </p:txBody>
      </p:sp>
      <p:sp>
        <p:nvSpPr>
          <p:cNvPr id="205868" name="Text Box 44"/>
          <p:cNvSpPr txBox="1">
            <a:spLocks noChangeArrowheads="1"/>
          </p:cNvSpPr>
          <p:nvPr/>
        </p:nvSpPr>
        <p:spPr bwMode="auto">
          <a:xfrm>
            <a:off x="4278313" y="4279900"/>
            <a:ext cx="3244850" cy="458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def (5) = { med, mean, varsum, i }</a:t>
            </a:r>
          </a:p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use (5) = { numbers, length, sum }</a:t>
            </a:r>
          </a:p>
        </p:txBody>
      </p:sp>
      <p:sp>
        <p:nvSpPr>
          <p:cNvPr id="205873" name="Text Box 49"/>
          <p:cNvSpPr txBox="1">
            <a:spLocks noChangeArrowheads="1"/>
          </p:cNvSpPr>
          <p:nvPr/>
        </p:nvSpPr>
        <p:spPr bwMode="auto">
          <a:xfrm>
            <a:off x="4921250" y="5954713"/>
            <a:ext cx="4222750" cy="825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sz="1600" b="0">
                <a:solidFill>
                  <a:srgbClr val="FF5935"/>
                </a:solidFill>
              </a:rPr>
              <a:t>def (8) = { var, sd }</a:t>
            </a:r>
          </a:p>
          <a:p>
            <a:r>
              <a:rPr lang="en-US" altLang="en-US" sz="1600" b="0">
                <a:solidFill>
                  <a:srgbClr val="FF5935"/>
                </a:solidFill>
              </a:rPr>
              <a:t>use (8) = { varsum, length, mean,</a:t>
            </a:r>
          </a:p>
          <a:p>
            <a:r>
              <a:rPr lang="en-US" altLang="en-US" sz="1600" b="0">
                <a:solidFill>
                  <a:srgbClr val="FF5935"/>
                </a:solidFill>
              </a:rPr>
              <a:t>                   med, var, sd }</a:t>
            </a:r>
          </a:p>
        </p:txBody>
      </p:sp>
      <p:grpSp>
        <p:nvGrpSpPr>
          <p:cNvPr id="11" name="Group 53"/>
          <p:cNvGrpSpPr>
            <a:grpSpLocks/>
          </p:cNvGrpSpPr>
          <p:nvPr/>
        </p:nvGrpSpPr>
        <p:grpSpPr bwMode="auto">
          <a:xfrm>
            <a:off x="1647825" y="3525838"/>
            <a:ext cx="4327525" cy="573087"/>
            <a:chOff x="1038" y="2019"/>
            <a:chExt cx="2726" cy="361"/>
          </a:xfrm>
        </p:grpSpPr>
        <p:sp>
          <p:nvSpPr>
            <p:cNvPr id="30737" name="Text Box 41"/>
            <p:cNvSpPr txBox="1">
              <a:spLocks noChangeArrowheads="1"/>
            </p:cNvSpPr>
            <p:nvPr/>
          </p:nvSpPr>
          <p:spPr bwMode="auto">
            <a:xfrm>
              <a:off x="2331" y="2019"/>
              <a:ext cx="1433" cy="13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rgbClr val="FF5935"/>
                  </a:solidFill>
                </a:rPr>
                <a:t>use (3, 5) = { i, length }</a:t>
              </a:r>
            </a:p>
          </p:txBody>
        </p:sp>
        <p:sp>
          <p:nvSpPr>
            <p:cNvPr id="30738" name="Text Box 50"/>
            <p:cNvSpPr txBox="1">
              <a:spLocks noChangeArrowheads="1"/>
            </p:cNvSpPr>
            <p:nvPr/>
          </p:nvSpPr>
          <p:spPr bwMode="auto">
            <a:xfrm>
              <a:off x="1038" y="2245"/>
              <a:ext cx="1433" cy="13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rgbClr val="FF5935"/>
                  </a:solidFill>
                </a:rPr>
                <a:t>use (3, 4) = { i, length }</a:t>
              </a:r>
            </a:p>
          </p:txBody>
        </p:sp>
      </p:grpSp>
      <p:sp>
        <p:nvSpPr>
          <p:cNvPr id="205867" name="Text Box 43"/>
          <p:cNvSpPr txBox="1">
            <a:spLocks noChangeArrowheads="1"/>
          </p:cNvSpPr>
          <p:nvPr/>
        </p:nvSpPr>
        <p:spPr bwMode="auto">
          <a:xfrm>
            <a:off x="1222375" y="4778375"/>
            <a:ext cx="2754313" cy="458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def (4) = { sum, i }</a:t>
            </a:r>
          </a:p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rgbClr val="FF5935"/>
                </a:solidFill>
              </a:rPr>
              <a:t>use (4) = { sum, numbers, i }</a:t>
            </a:r>
          </a:p>
        </p:txBody>
      </p:sp>
      <p:grpSp>
        <p:nvGrpSpPr>
          <p:cNvPr id="12" name="Group 54"/>
          <p:cNvGrpSpPr>
            <a:grpSpLocks/>
          </p:cNvGrpSpPr>
          <p:nvPr/>
        </p:nvGrpSpPr>
        <p:grpSpPr bwMode="auto">
          <a:xfrm>
            <a:off x="2451100" y="5461000"/>
            <a:ext cx="4327525" cy="573088"/>
            <a:chOff x="1544" y="3238"/>
            <a:chExt cx="2726" cy="361"/>
          </a:xfrm>
        </p:grpSpPr>
        <p:sp>
          <p:nvSpPr>
            <p:cNvPr id="30735" name="Text Box 51"/>
            <p:cNvSpPr txBox="1">
              <a:spLocks noChangeArrowheads="1"/>
            </p:cNvSpPr>
            <p:nvPr/>
          </p:nvSpPr>
          <p:spPr bwMode="auto">
            <a:xfrm>
              <a:off x="2837" y="3238"/>
              <a:ext cx="1433" cy="13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rgbClr val="FF5935"/>
                  </a:solidFill>
                </a:rPr>
                <a:t>use (6, 8) = { i, length }</a:t>
              </a:r>
            </a:p>
          </p:txBody>
        </p:sp>
        <p:sp>
          <p:nvSpPr>
            <p:cNvPr id="30736" name="Text Box 52"/>
            <p:cNvSpPr txBox="1">
              <a:spLocks noChangeArrowheads="1"/>
            </p:cNvSpPr>
            <p:nvPr/>
          </p:nvSpPr>
          <p:spPr bwMode="auto">
            <a:xfrm>
              <a:off x="1544" y="3464"/>
              <a:ext cx="1433" cy="13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rgbClr val="FF5935"/>
                  </a:solidFill>
                </a:rPr>
                <a:t>use (6, 7) = { i, length }</a:t>
              </a:r>
            </a:p>
          </p:txBody>
        </p:sp>
      </p:grpSp>
      <p:sp>
        <p:nvSpPr>
          <p:cNvPr id="205872" name="Text Box 48"/>
          <p:cNvSpPr txBox="1">
            <a:spLocks noChangeArrowheads="1"/>
          </p:cNvSpPr>
          <p:nvPr/>
        </p:nvSpPr>
        <p:spPr bwMode="auto">
          <a:xfrm>
            <a:off x="149225" y="6399213"/>
            <a:ext cx="3546475" cy="4587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 b="0">
                <a:solidFill>
                  <a:srgbClr val="FF5935"/>
                </a:solidFill>
              </a:rPr>
              <a:t>def (7) = { varsum, i }</a:t>
            </a:r>
          </a:p>
          <a:p>
            <a:pPr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 b="0">
                <a:solidFill>
                  <a:srgbClr val="FF5935"/>
                </a:solidFill>
              </a:rPr>
              <a:t>use (7) = { varsum, numbers, i, mean }</a:t>
            </a:r>
          </a:p>
        </p:txBody>
      </p:sp>
    </p:spTree>
    <p:extLst>
      <p:ext uri="{BB962C8B-B14F-4D97-AF65-F5344CB8AC3E}">
        <p14:creationId xmlns:p14="http://schemas.microsoft.com/office/powerpoint/2010/main" val="6731176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058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2058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058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2058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2058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 nodeType="clickPar">
                      <p:stCondLst>
                        <p:cond delay="indefinite"/>
                      </p:stCondLst>
                      <p:childTnLst>
                        <p:par>
                          <p:cTn id="3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2" dur="500"/>
                                        <p:tgtEl>
                                          <p:spTgt spid="2058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862" grpId="0"/>
      <p:bldP spid="205863" grpId="0"/>
      <p:bldP spid="205868" grpId="0"/>
      <p:bldP spid="205873" grpId="0"/>
      <p:bldP spid="205867" grpId="0"/>
      <p:bldP spid="205872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Defs and Uses Tables for Stats </a:t>
            </a:r>
          </a:p>
        </p:txBody>
      </p:sp>
      <p:graphicFrame>
        <p:nvGraphicFramePr>
          <p:cNvPr id="209003" name="Group 107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1678234048"/>
              </p:ext>
            </p:extLst>
          </p:nvPr>
        </p:nvGraphicFramePr>
        <p:xfrm>
          <a:off x="415925" y="1773236"/>
          <a:ext cx="5748337" cy="4551364"/>
        </p:xfrm>
        <a:graphic>
          <a:graphicData uri="http://schemas.openxmlformats.org/drawingml/2006/table">
            <a:tbl>
              <a:tblPr/>
              <a:tblGrid>
                <a:gridCol w="901700"/>
                <a:gridCol w="1966912"/>
                <a:gridCol w="2879725"/>
              </a:tblGrid>
              <a:tr h="481013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Node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Def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Use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64008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numbers, sum, length }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i }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6576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77825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sum, i }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numbers, i, sum }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64008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med, mean, varsum, i }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numbers, length, sum }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8893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6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64008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7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varsum, i }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varsum, numbers, i, mean }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64928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8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var, sd }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</a:t>
                      </a:r>
                      <a:r>
                        <a:rPr kumimoji="0" lang="en-US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varsum</a:t>
                      </a: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, length, </a:t>
                      </a:r>
                      <a:r>
                        <a:rPr kumimoji="0" lang="en-US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var</a:t>
                      </a: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, mean, med, </a:t>
                      </a:r>
                      <a:r>
                        <a:rPr kumimoji="0" lang="en-US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var</a:t>
                      </a: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, </a:t>
                      </a:r>
                      <a:r>
                        <a:rPr kumimoji="0" lang="en-US" sz="20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sd</a:t>
                      </a: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}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09000" name="Group 10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592605241"/>
              </p:ext>
            </p:extLst>
          </p:nvPr>
        </p:nvGraphicFramePr>
        <p:xfrm>
          <a:off x="6300787" y="1763711"/>
          <a:ext cx="2767013" cy="4056105"/>
        </p:xfrm>
        <a:graphic>
          <a:graphicData uri="http://schemas.openxmlformats.org/drawingml/2006/table">
            <a:tbl>
              <a:tblPr/>
              <a:tblGrid>
                <a:gridCol w="1276350"/>
                <a:gridCol w="1490663"/>
              </a:tblGrid>
              <a:tr h="517444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Edge</a:t>
                      </a:r>
                    </a:p>
                  </a:txBody>
                  <a:tcPr marT="45713" marB="4571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Use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73004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(1, 2)</a:t>
                      </a:r>
                    </a:p>
                  </a:txBody>
                  <a:tcPr marT="45713" marB="4571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99987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(2, 3)</a:t>
                      </a:r>
                    </a:p>
                  </a:txBody>
                  <a:tcPr marT="45713" marB="4571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65702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(3, 4)</a:t>
                      </a:r>
                    </a:p>
                  </a:txBody>
                  <a:tcPr marT="45713" marB="4571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i, length }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99987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(4, 3)</a:t>
                      </a:r>
                    </a:p>
                  </a:txBody>
                  <a:tcPr marT="45713" marB="4571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423796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(3, 5)</a:t>
                      </a:r>
                    </a:p>
                  </a:txBody>
                  <a:tcPr marT="45713" marB="4571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i, length }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41109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(5, 6)</a:t>
                      </a:r>
                    </a:p>
                  </a:txBody>
                  <a:tcPr marT="45713" marB="4571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88877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(6, 7)</a:t>
                      </a:r>
                    </a:p>
                  </a:txBody>
                  <a:tcPr marT="45713" marB="4571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i, length }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76179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(7, 6)</a:t>
                      </a:r>
                    </a:p>
                  </a:txBody>
                  <a:tcPr marT="45713" marB="4571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99987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(6, 8)</a:t>
                      </a:r>
                    </a:p>
                  </a:txBody>
                  <a:tcPr marT="45713" marB="4571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{ i, length }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49395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DU Pairs for Stats </a:t>
            </a:r>
          </a:p>
        </p:txBody>
      </p:sp>
      <p:graphicFrame>
        <p:nvGraphicFramePr>
          <p:cNvPr id="204890" name="Group 90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09026479"/>
              </p:ext>
            </p:extLst>
          </p:nvPr>
        </p:nvGraphicFramePr>
        <p:xfrm>
          <a:off x="914400" y="1600200"/>
          <a:ext cx="7772400" cy="4886328"/>
        </p:xfrm>
        <a:graphic>
          <a:graphicData uri="http://schemas.openxmlformats.org/drawingml/2006/table">
            <a:tbl>
              <a:tblPr/>
              <a:tblGrid>
                <a:gridCol w="1423468"/>
                <a:gridCol w="6348932"/>
              </a:tblGrid>
              <a:tr h="422330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variable</a:t>
                      </a:r>
                    </a:p>
                  </a:txBody>
                  <a:tcPr marL="110650" marR="110650"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DU Pairs</a:t>
                      </a:r>
                    </a:p>
                  </a:txBody>
                  <a:tcPr marL="110650" marR="110650"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6580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numbers</a:t>
                      </a:r>
                    </a:p>
                  </a:txBody>
                  <a:tcPr marL="110650" marR="110650"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4) (1, 5) (1, 7)</a:t>
                      </a:r>
                    </a:p>
                  </a:txBody>
                  <a:tcPr marL="110650" marR="110650"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412804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length</a:t>
                      </a:r>
                    </a:p>
                  </a:txBody>
                  <a:tcPr marL="110650" marR="110650"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5) (1, 8) (1, (3,4)) (1, (3,5)) (1, (6,7)) (1, (6,8))</a:t>
                      </a:r>
                    </a:p>
                  </a:txBody>
                  <a:tcPr marL="110650" marR="110650"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6580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sv-S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med</a:t>
                      </a:r>
                      <a:endParaRPr kumimoji="0" lang="en-U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L="110650" marR="110650"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(5, 8)</a:t>
                      </a:r>
                    </a:p>
                  </a:txBody>
                  <a:tcPr marL="110650" marR="110650"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6580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var</a:t>
                      </a:r>
                    </a:p>
                  </a:txBody>
                  <a:tcPr marL="110650" marR="110650"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(8, 8)</a:t>
                      </a:r>
                    </a:p>
                  </a:txBody>
                  <a:tcPr marL="110650" marR="110650"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6580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sd</a:t>
                      </a:r>
                    </a:p>
                  </a:txBody>
                  <a:tcPr marL="110650" marR="110650"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(8, 8)</a:t>
                      </a:r>
                    </a:p>
                  </a:txBody>
                  <a:tcPr marL="110650" marR="110650"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6580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mean</a:t>
                      </a:r>
                    </a:p>
                  </a:txBody>
                  <a:tcPr marL="110650" marR="110650"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7) (5, 8)</a:t>
                      </a:r>
                    </a:p>
                  </a:txBody>
                  <a:tcPr marL="110650" marR="110650"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8105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sum</a:t>
                      </a:r>
                    </a:p>
                  </a:txBody>
                  <a:tcPr marL="110650" marR="110650"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4) (1, 5) (4, 4) (4, 5)</a:t>
                      </a:r>
                    </a:p>
                  </a:txBody>
                  <a:tcPr marL="110650" marR="110650"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77874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varsum</a:t>
                      </a:r>
                    </a:p>
                  </a:txBody>
                  <a:tcPr marL="110650" marR="110650"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7) (5, 8) (7, 7) (7, 8)</a:t>
                      </a:r>
                    </a:p>
                  </a:txBody>
                  <a:tcPr marL="110650" marR="110650"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146323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i</a:t>
                      </a:r>
                    </a:p>
                  </a:txBody>
                  <a:tcPr marL="110650" marR="110650"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(2, 4) (2, (3,4)) (2, (3,5)) (2, 7) (2, (6,7)) (2, (6,8))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(4, 4) (4, (3,4)) (4, (3,5)) (4, 7) (4, (6,7)) (4, (6,8))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7) (5, (6,7)) (5, (6,8))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(7, 7) (7, (6,7)) (7, (6,8))</a:t>
                      </a:r>
                    </a:p>
                  </a:txBody>
                  <a:tcPr marL="110650" marR="110650"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  <p:grpSp>
        <p:nvGrpSpPr>
          <p:cNvPr id="2" name="Group 105"/>
          <p:cNvGrpSpPr>
            <a:grpSpLocks/>
          </p:cNvGrpSpPr>
          <p:nvPr/>
        </p:nvGrpSpPr>
        <p:grpSpPr bwMode="auto">
          <a:xfrm>
            <a:off x="5064125" y="4137025"/>
            <a:ext cx="3344863" cy="1489075"/>
            <a:chOff x="3190" y="2297"/>
            <a:chExt cx="2099" cy="938"/>
          </a:xfrm>
        </p:grpSpPr>
        <p:sp>
          <p:nvSpPr>
            <p:cNvPr id="32821" name="Line 91"/>
            <p:cNvSpPr>
              <a:spLocks noChangeShapeType="1"/>
            </p:cNvSpPr>
            <p:nvPr/>
          </p:nvSpPr>
          <p:spPr bwMode="auto">
            <a:xfrm>
              <a:off x="3190" y="3002"/>
              <a:ext cx="1627" cy="15"/>
            </a:xfrm>
            <a:prstGeom prst="line">
              <a:avLst/>
            </a:prstGeom>
            <a:noFill/>
            <a:ln w="38100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2822" name="Line 92"/>
            <p:cNvSpPr>
              <a:spLocks noChangeShapeType="1"/>
            </p:cNvSpPr>
            <p:nvPr/>
          </p:nvSpPr>
          <p:spPr bwMode="auto">
            <a:xfrm>
              <a:off x="3207" y="3220"/>
              <a:ext cx="1627" cy="15"/>
            </a:xfrm>
            <a:prstGeom prst="line">
              <a:avLst/>
            </a:prstGeom>
            <a:noFill/>
            <a:ln w="38100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2823" name="AutoShape 93"/>
            <p:cNvSpPr>
              <a:spLocks/>
            </p:cNvSpPr>
            <p:nvPr/>
          </p:nvSpPr>
          <p:spPr bwMode="auto">
            <a:xfrm>
              <a:off x="3699" y="2297"/>
              <a:ext cx="1590" cy="500"/>
            </a:xfrm>
            <a:prstGeom prst="borderCallout2">
              <a:avLst>
                <a:gd name="adj1" fmla="val 14398"/>
                <a:gd name="adj2" fmla="val -3019"/>
                <a:gd name="adj3" fmla="val 14398"/>
                <a:gd name="adj4" fmla="val -15282"/>
                <a:gd name="adj5" fmla="val 159801"/>
                <a:gd name="adj6" fmla="val -27986"/>
              </a:avLst>
            </a:prstGeom>
            <a:solidFill>
              <a:schemeClr val="accent5">
                <a:lumMod val="50000"/>
              </a:schemeClr>
            </a:solidFill>
            <a:ln w="28575">
              <a:solidFill>
                <a:schemeClr val="hlink"/>
              </a:solidFill>
              <a:miter lim="800000"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dirty="0"/>
                <a:t>No </a:t>
              </a:r>
              <a:r>
                <a:rPr lang="en-US" altLang="en-US" dirty="0" err="1"/>
                <a:t>def</a:t>
              </a:r>
              <a:r>
                <a:rPr lang="en-US" altLang="en-US" dirty="0"/>
                <a:t>-clear path …</a:t>
              </a:r>
            </a:p>
            <a:p>
              <a:r>
                <a:rPr lang="en-US" altLang="en-US" dirty="0"/>
                <a:t>different scope for i</a:t>
              </a:r>
            </a:p>
          </p:txBody>
        </p:sp>
      </p:grpSp>
      <p:sp>
        <p:nvSpPr>
          <p:cNvPr id="204894" name="AutoShape 94"/>
          <p:cNvSpPr>
            <a:spLocks/>
          </p:cNvSpPr>
          <p:nvPr/>
        </p:nvSpPr>
        <p:spPr bwMode="auto">
          <a:xfrm>
            <a:off x="5676900" y="6034087"/>
            <a:ext cx="3313113" cy="747713"/>
          </a:xfrm>
          <a:prstGeom prst="borderCallout2">
            <a:avLst>
              <a:gd name="adj1" fmla="val 15287"/>
              <a:gd name="adj2" fmla="val -2301"/>
              <a:gd name="adj3" fmla="val 15287"/>
              <a:gd name="adj4" fmla="val -9102"/>
              <a:gd name="adj5" fmla="val -10616"/>
              <a:gd name="adj6" fmla="val -16102"/>
            </a:avLst>
          </a:prstGeom>
          <a:solidFill>
            <a:schemeClr val="accent5">
              <a:lumMod val="50000"/>
            </a:schemeClr>
          </a:solidFill>
          <a:ln w="28575">
            <a:solidFill>
              <a:schemeClr val="hlink"/>
            </a:solidFill>
            <a:miter lim="800000"/>
            <a:headEnd type="none" w="sm" len="sm"/>
            <a:tailEnd type="none" w="sm" len="sm"/>
          </a:ln>
        </p:spPr>
        <p:txBody>
          <a:bodyPr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dirty="0"/>
              <a:t>No path through graph from nodes 5 and 7 to 4 or 3</a:t>
            </a:r>
          </a:p>
        </p:txBody>
      </p:sp>
      <p:grpSp>
        <p:nvGrpSpPr>
          <p:cNvPr id="3" name="Group 103"/>
          <p:cNvGrpSpPr>
            <a:grpSpLocks/>
          </p:cNvGrpSpPr>
          <p:nvPr/>
        </p:nvGrpSpPr>
        <p:grpSpPr bwMode="auto">
          <a:xfrm>
            <a:off x="2473325" y="1524000"/>
            <a:ext cx="6464300" cy="2465387"/>
            <a:chOff x="1558" y="651"/>
            <a:chExt cx="4072" cy="1553"/>
          </a:xfrm>
        </p:grpSpPr>
        <p:sp>
          <p:nvSpPr>
            <p:cNvPr id="32818" name="AutoShape 96"/>
            <p:cNvSpPr>
              <a:spLocks/>
            </p:cNvSpPr>
            <p:nvPr/>
          </p:nvSpPr>
          <p:spPr bwMode="auto">
            <a:xfrm>
              <a:off x="3615" y="651"/>
              <a:ext cx="2015" cy="471"/>
            </a:xfrm>
            <a:prstGeom prst="borderCallout2">
              <a:avLst>
                <a:gd name="adj1" fmla="val 15287"/>
                <a:gd name="adj2" fmla="val -2384"/>
                <a:gd name="adj3" fmla="val 15287"/>
                <a:gd name="adj4" fmla="val -41787"/>
                <a:gd name="adj5" fmla="val 267514"/>
                <a:gd name="adj6" fmla="val -82829"/>
              </a:avLst>
            </a:prstGeom>
            <a:solidFill>
              <a:schemeClr val="accent5">
                <a:lumMod val="50000"/>
              </a:schemeClr>
            </a:solidFill>
            <a:ln w="28575">
              <a:solidFill>
                <a:schemeClr val="hlink"/>
              </a:solidFill>
              <a:miter lim="800000"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dirty="0" err="1"/>
                <a:t>defs</a:t>
              </a:r>
              <a:r>
                <a:rPr lang="en-US" altLang="en-US" dirty="0"/>
                <a:t> come </a:t>
              </a:r>
              <a:r>
                <a:rPr lang="en-US" altLang="en-US" u="sng" dirty="0"/>
                <a:t>before</a:t>
              </a:r>
              <a:r>
                <a:rPr lang="en-US" altLang="en-US" dirty="0"/>
                <a:t> uses, do not count as DU pairs</a:t>
              </a:r>
            </a:p>
          </p:txBody>
        </p:sp>
        <p:sp>
          <p:nvSpPr>
            <p:cNvPr id="32819" name="Oval 97"/>
            <p:cNvSpPr>
              <a:spLocks noChangeArrowheads="1"/>
            </p:cNvSpPr>
            <p:nvPr/>
          </p:nvSpPr>
          <p:spPr bwMode="auto">
            <a:xfrm>
              <a:off x="1563" y="1923"/>
              <a:ext cx="440" cy="281"/>
            </a:xfrm>
            <a:prstGeom prst="ellips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2820" name="Oval 98"/>
            <p:cNvSpPr>
              <a:spLocks noChangeArrowheads="1"/>
            </p:cNvSpPr>
            <p:nvPr/>
          </p:nvSpPr>
          <p:spPr bwMode="auto">
            <a:xfrm>
              <a:off x="1558" y="1688"/>
              <a:ext cx="440" cy="281"/>
            </a:xfrm>
            <a:prstGeom prst="ellips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</p:grpSp>
      <p:grpSp>
        <p:nvGrpSpPr>
          <p:cNvPr id="4" name="Group 107"/>
          <p:cNvGrpSpPr>
            <a:grpSpLocks/>
          </p:cNvGrpSpPr>
          <p:nvPr/>
        </p:nvGrpSpPr>
        <p:grpSpPr bwMode="auto">
          <a:xfrm>
            <a:off x="2438400" y="3184525"/>
            <a:ext cx="6515100" cy="3392487"/>
            <a:chOff x="1551" y="1697"/>
            <a:chExt cx="3909" cy="2137"/>
          </a:xfrm>
        </p:grpSpPr>
        <p:sp>
          <p:nvSpPr>
            <p:cNvPr id="32813" name="AutoShape 99"/>
            <p:cNvSpPr>
              <a:spLocks/>
            </p:cNvSpPr>
            <p:nvPr/>
          </p:nvSpPr>
          <p:spPr bwMode="auto">
            <a:xfrm>
              <a:off x="3611" y="1697"/>
              <a:ext cx="1849" cy="471"/>
            </a:xfrm>
            <a:prstGeom prst="borderCallout2">
              <a:avLst>
                <a:gd name="adj1" fmla="val 15287"/>
                <a:gd name="adj2" fmla="val -2597"/>
                <a:gd name="adj3" fmla="val 15287"/>
                <a:gd name="adj4" fmla="val -26662"/>
                <a:gd name="adj5" fmla="val 140551"/>
                <a:gd name="adj6" fmla="val -51759"/>
              </a:avLst>
            </a:prstGeom>
            <a:solidFill>
              <a:schemeClr val="accent5">
                <a:lumMod val="50000"/>
              </a:schemeClr>
            </a:solidFill>
            <a:ln w="28575">
              <a:solidFill>
                <a:schemeClr val="hlink"/>
              </a:solidFill>
              <a:miter lim="800000"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dirty="0" err="1"/>
                <a:t>defs</a:t>
              </a:r>
              <a:r>
                <a:rPr lang="en-US" altLang="en-US" dirty="0"/>
                <a:t> </a:t>
              </a:r>
              <a:r>
                <a:rPr lang="en-US" altLang="en-US" u="sng" dirty="0"/>
                <a:t>after</a:t>
              </a:r>
              <a:r>
                <a:rPr lang="en-US" altLang="en-US" dirty="0"/>
                <a:t> use in loop, these are valid DU pairs</a:t>
              </a:r>
            </a:p>
          </p:txBody>
        </p:sp>
        <p:sp>
          <p:nvSpPr>
            <p:cNvPr id="32814" name="Oval 100"/>
            <p:cNvSpPr>
              <a:spLocks noChangeArrowheads="1"/>
            </p:cNvSpPr>
            <p:nvPr/>
          </p:nvSpPr>
          <p:spPr bwMode="auto">
            <a:xfrm>
              <a:off x="2351" y="2365"/>
              <a:ext cx="440" cy="281"/>
            </a:xfrm>
            <a:prstGeom prst="ellips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2815" name="Oval 101"/>
            <p:cNvSpPr>
              <a:spLocks noChangeArrowheads="1"/>
            </p:cNvSpPr>
            <p:nvPr/>
          </p:nvSpPr>
          <p:spPr bwMode="auto">
            <a:xfrm>
              <a:off x="1551" y="3553"/>
              <a:ext cx="440" cy="281"/>
            </a:xfrm>
            <a:prstGeom prst="ellips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2816" name="Line 102"/>
            <p:cNvSpPr>
              <a:spLocks noChangeShapeType="1"/>
            </p:cNvSpPr>
            <p:nvPr/>
          </p:nvSpPr>
          <p:spPr bwMode="auto">
            <a:xfrm flipV="1">
              <a:off x="1858" y="2837"/>
              <a:ext cx="496" cy="720"/>
            </a:xfrm>
            <a:prstGeom prst="lin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2817" name="Oval 106"/>
            <p:cNvSpPr>
              <a:spLocks noChangeArrowheads="1"/>
            </p:cNvSpPr>
            <p:nvPr/>
          </p:nvSpPr>
          <p:spPr bwMode="auto">
            <a:xfrm>
              <a:off x="2325" y="2627"/>
              <a:ext cx="440" cy="281"/>
            </a:xfrm>
            <a:prstGeom prst="ellips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897053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2000"/>
                                        <p:tgtEl>
                                          <p:spTgt spid="2048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94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Overview</a:t>
            </a:r>
          </a:p>
        </p:txBody>
      </p:sp>
      <p:sp>
        <p:nvSpPr>
          <p:cNvPr id="1536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800" dirty="0" smtClean="0"/>
              <a:t>The most common application of </a:t>
            </a:r>
            <a:r>
              <a:rPr lang="en-US" altLang="en-US" sz="2800" i="1" dirty="0" smtClean="0">
                <a:solidFill>
                  <a:srgbClr val="FF5935"/>
                </a:solidFill>
              </a:rPr>
              <a:t>graph criteria</a:t>
            </a:r>
            <a:r>
              <a:rPr lang="en-US" altLang="en-US" sz="2800" dirty="0" smtClean="0"/>
              <a:t> is to </a:t>
            </a:r>
            <a:r>
              <a:rPr lang="en-US" altLang="en-US" sz="2800" i="1" dirty="0" smtClean="0">
                <a:solidFill>
                  <a:srgbClr val="FF5935"/>
                </a:solidFill>
              </a:rPr>
              <a:t>program source</a:t>
            </a:r>
          </a:p>
          <a:p>
            <a:r>
              <a:rPr lang="en-US" altLang="en-US" sz="2800" u="sng" dirty="0" smtClean="0">
                <a:solidFill>
                  <a:srgbClr val="FF5935"/>
                </a:solidFill>
              </a:rPr>
              <a:t>Graph</a:t>
            </a:r>
            <a:r>
              <a:rPr lang="en-US" altLang="en-US" dirty="0"/>
              <a:t>:</a:t>
            </a:r>
            <a:r>
              <a:rPr lang="en-US" altLang="en-US" sz="2800" dirty="0" smtClean="0"/>
              <a:t> Usually the control flow graph (CFG)</a:t>
            </a:r>
          </a:p>
          <a:p>
            <a:r>
              <a:rPr lang="en-US" altLang="en-US" u="sng" dirty="0">
                <a:solidFill>
                  <a:srgbClr val="FF5935"/>
                </a:solidFill>
              </a:rPr>
              <a:t>Node </a:t>
            </a:r>
            <a:r>
              <a:rPr lang="en-US" altLang="en-US" u="sng" dirty="0" smtClean="0">
                <a:solidFill>
                  <a:srgbClr val="FF5935"/>
                </a:solidFill>
              </a:rPr>
              <a:t>coverage</a:t>
            </a:r>
            <a:r>
              <a:rPr lang="en-US" altLang="en-US" dirty="0"/>
              <a:t>:</a:t>
            </a:r>
            <a:r>
              <a:rPr lang="en-US" altLang="en-US" sz="2800" dirty="0" smtClean="0"/>
              <a:t> Execute every </a:t>
            </a:r>
            <a:r>
              <a:rPr lang="en-US" altLang="en-US" i="1" dirty="0">
                <a:solidFill>
                  <a:srgbClr val="FF5935"/>
                </a:solidFill>
              </a:rPr>
              <a:t>statement</a:t>
            </a:r>
          </a:p>
          <a:p>
            <a:r>
              <a:rPr lang="en-US" altLang="en-US" u="sng" dirty="0">
                <a:solidFill>
                  <a:srgbClr val="FF5935"/>
                </a:solidFill>
              </a:rPr>
              <a:t>Edge </a:t>
            </a:r>
            <a:r>
              <a:rPr lang="en-US" altLang="en-US" u="sng" dirty="0" smtClean="0">
                <a:solidFill>
                  <a:srgbClr val="FF5935"/>
                </a:solidFill>
              </a:rPr>
              <a:t>coverage</a:t>
            </a:r>
            <a:r>
              <a:rPr lang="en-US" altLang="en-US" dirty="0"/>
              <a:t>:</a:t>
            </a:r>
            <a:r>
              <a:rPr lang="en-US" altLang="en-US" sz="2800" dirty="0" smtClean="0"/>
              <a:t> Execute every </a:t>
            </a:r>
            <a:r>
              <a:rPr lang="en-US" altLang="en-US" i="1" dirty="0">
                <a:solidFill>
                  <a:srgbClr val="FF5935"/>
                </a:solidFill>
              </a:rPr>
              <a:t>branch</a:t>
            </a:r>
          </a:p>
          <a:p>
            <a:r>
              <a:rPr lang="en-US" altLang="en-US" u="sng" dirty="0" smtClean="0">
                <a:solidFill>
                  <a:srgbClr val="FF5935"/>
                </a:solidFill>
              </a:rPr>
              <a:t>Loops</a:t>
            </a:r>
            <a:r>
              <a:rPr lang="en-US" altLang="en-US" sz="2800" dirty="0" smtClean="0"/>
              <a:t>: Looping structures such as for loops, while loops, etc.</a:t>
            </a:r>
          </a:p>
          <a:p>
            <a:r>
              <a:rPr lang="en-US" altLang="en-US" u="sng" dirty="0">
                <a:solidFill>
                  <a:srgbClr val="FF5935"/>
                </a:solidFill>
              </a:rPr>
              <a:t>Data flow </a:t>
            </a:r>
            <a:r>
              <a:rPr lang="en-US" altLang="en-US" u="sng" dirty="0" smtClean="0">
                <a:solidFill>
                  <a:srgbClr val="FF5935"/>
                </a:solidFill>
              </a:rPr>
              <a:t>coverage</a:t>
            </a:r>
            <a:r>
              <a:rPr lang="en-US" altLang="en-US" dirty="0"/>
              <a:t>:</a:t>
            </a:r>
            <a:r>
              <a:rPr lang="en-US" altLang="en-US" sz="2800" dirty="0" smtClean="0"/>
              <a:t> Augment the CFG</a:t>
            </a:r>
          </a:p>
          <a:p>
            <a:pPr lvl="1"/>
            <a:r>
              <a:rPr lang="en-US" altLang="en-US" sz="2400" i="1" dirty="0" err="1" smtClean="0">
                <a:solidFill>
                  <a:srgbClr val="FF5935"/>
                </a:solidFill>
              </a:rPr>
              <a:t>defs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are statements that assign values to variables</a:t>
            </a:r>
          </a:p>
          <a:p>
            <a:pPr lvl="1"/>
            <a:r>
              <a:rPr lang="en-US" altLang="en-US" sz="2400" i="1" dirty="0">
                <a:solidFill>
                  <a:srgbClr val="FF5935"/>
                </a:solidFill>
              </a:rPr>
              <a:t>uses</a:t>
            </a:r>
            <a:r>
              <a:rPr lang="en-US" altLang="en-US" sz="2400" dirty="0" smtClean="0"/>
              <a:t> are statements that use variables</a:t>
            </a:r>
          </a:p>
        </p:txBody>
      </p:sp>
    </p:spTree>
    <p:extLst>
      <p:ext uri="{BB962C8B-B14F-4D97-AF65-F5344CB8AC3E}">
        <p14:creationId xmlns:p14="http://schemas.microsoft.com/office/powerpoint/2010/main" val="7167855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20338" name="Group 178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88890918"/>
              </p:ext>
            </p:extLst>
          </p:nvPr>
        </p:nvGraphicFramePr>
        <p:xfrm>
          <a:off x="671514" y="1554505"/>
          <a:ext cx="3908425" cy="5024096"/>
        </p:xfrm>
        <a:graphic>
          <a:graphicData uri="http://schemas.openxmlformats.org/drawingml/2006/table">
            <a:tbl>
              <a:tblPr/>
              <a:tblGrid>
                <a:gridCol w="1063604"/>
                <a:gridCol w="1124829"/>
                <a:gridCol w="1719992"/>
              </a:tblGrid>
              <a:tr h="315549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variable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DU Pairs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DU Paths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</a:tr>
              <a:tr h="897879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numbers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(1, 4)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(1, 5)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(1, 7)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[ 1, 2, 3, 4 ]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[ 1, 2, 3, 5 ]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[ 1, 2, 3, 5, 6, 7 ]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</a:tr>
              <a:tr h="1744124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length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(1, 5)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(1, 8)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(3,4))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(3,5))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(6,7))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(6,8))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[ 1, 2, 3, 5 ]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[ 1, 2, 3, 5, 6, 8 ]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[ 1, 2, 3, 4 ]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[ 1, 2, 3, 5 ]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[ 1, 2, 3, 5, 6, 7 ]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[ 1, 2, 3, 5, 6, 8 ]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</a:tr>
              <a:tr h="30264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sv-SE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med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(5, 8)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[ 5, 6, 8 ]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</a:tr>
              <a:tr h="304074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var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(8, 8)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No path needed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</a:tr>
              <a:tr h="304074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sd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(8, 8)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No path needed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</a:tr>
              <a:tr h="1111592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sum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(1, 4)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(1, 5)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(4, 4)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(4, 5)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[ 1, 2, 3, 4 ]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[ 1, 2, 3, 5 ]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[ 4, 3, 4 ]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[ 4, 3, 5 ]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20329" name="Group 169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2655748385"/>
              </p:ext>
            </p:extLst>
          </p:nvPr>
        </p:nvGraphicFramePr>
        <p:xfrm>
          <a:off x="5159375" y="1447800"/>
          <a:ext cx="3527424" cy="5358424"/>
        </p:xfrm>
        <a:graphic>
          <a:graphicData uri="http://schemas.openxmlformats.org/drawingml/2006/table">
            <a:tbl>
              <a:tblPr/>
              <a:tblGrid>
                <a:gridCol w="1084570"/>
                <a:gridCol w="1105131"/>
                <a:gridCol w="1337723"/>
              </a:tblGrid>
              <a:tr h="302063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variable</a:t>
                      </a: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DU Pairs</a:t>
                      </a: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</a:rPr>
                        <a:t>DU Paths</a:t>
                      </a: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</a:tr>
              <a:tr h="568581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mean</a:t>
                      </a: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(5, 7)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(5, 8)</a:t>
                      </a: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[ 5, 6, 7 ]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[ 5, 6, 8 ]</a:t>
                      </a: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</a:tr>
              <a:tr h="1101617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varsum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(5, 7)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(5, 8)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(7, 7)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(7, 8)</a:t>
                      </a: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[ 5, 6, 7 ]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[ 5, 6, 8 ]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[ 7, 6, 7 ]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[ 7, 6, 8 ]</a:t>
                      </a: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</a:tr>
              <a:tr h="3233761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i</a:t>
                      </a: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(2, 4)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(2, (3,4))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(2, (3,5))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(4, 4)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(4, (3,4))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(4, (3,5))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(5, 7)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(6,7))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(5, (6,8))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(7, 7)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(7, (6,7))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(7, (6,8))</a:t>
                      </a: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[ 2, 3, 4 ]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[ 2, 3, 4 ]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[ 2, 3, 5 ]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[ 4, 3, 4 ]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[ 4, 3, 4 ]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[ 4, 3, 5 ]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[ 5, 6, 7 ]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[ 5, 6, 7 ]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[ 5, 6, 8 ]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[ 7, 6, 7 ]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[ 7, 6, 7 ]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5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[ 7, 6, 8 ]</a:t>
                      </a: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DU Paths for Stats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89813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DU Paths for Stats – No Duplicates</a:t>
            </a:r>
          </a:p>
        </p:txBody>
      </p:sp>
      <p:sp>
        <p:nvSpPr>
          <p:cNvPr id="34822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There are 38 DU paths for Stats, but only 12 unique</a:t>
            </a:r>
          </a:p>
        </p:txBody>
      </p:sp>
      <p:grpSp>
        <p:nvGrpSpPr>
          <p:cNvPr id="34823" name="Group 26"/>
          <p:cNvGrpSpPr>
            <a:grpSpLocks/>
          </p:cNvGrpSpPr>
          <p:nvPr/>
        </p:nvGrpSpPr>
        <p:grpSpPr bwMode="auto">
          <a:xfrm>
            <a:off x="2549525" y="2587625"/>
            <a:ext cx="3181350" cy="1933575"/>
            <a:chOff x="1550" y="1127"/>
            <a:chExt cx="2004" cy="1218"/>
          </a:xfrm>
          <a:solidFill>
            <a:schemeClr val="accent5">
              <a:lumMod val="75000"/>
            </a:schemeClr>
          </a:solidFill>
        </p:grpSpPr>
        <p:sp>
          <p:nvSpPr>
            <p:cNvPr id="34851" name="Text Box 5"/>
            <p:cNvSpPr txBox="1">
              <a:spLocks noChangeArrowheads="1"/>
            </p:cNvSpPr>
            <p:nvPr/>
          </p:nvSpPr>
          <p:spPr bwMode="auto">
            <a:xfrm>
              <a:off x="1550" y="1127"/>
              <a:ext cx="1275" cy="1218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[ 1, 2, 3, 4 ]</a:t>
              </a:r>
            </a:p>
            <a:p>
              <a:r>
                <a:rPr lang="en-US" altLang="en-US">
                  <a:solidFill>
                    <a:schemeClr val="tx1"/>
                  </a:solidFill>
                </a:rPr>
                <a:t>[ 1, 2, 3, 5 ]</a:t>
              </a:r>
            </a:p>
            <a:p>
              <a:r>
                <a:rPr lang="en-US" altLang="en-US">
                  <a:solidFill>
                    <a:schemeClr val="tx1"/>
                  </a:solidFill>
                </a:rPr>
                <a:t>[ 1, 2, 3, 5, 6, 7 ]</a:t>
              </a:r>
            </a:p>
            <a:p>
              <a:r>
                <a:rPr lang="en-US" altLang="en-US">
                  <a:solidFill>
                    <a:schemeClr val="tx1"/>
                  </a:solidFill>
                </a:rPr>
                <a:t>[ 1, 2, 3, 5, 6, 8 ]</a:t>
              </a:r>
            </a:p>
            <a:p>
              <a:r>
                <a:rPr lang="en-US" altLang="en-US">
                  <a:solidFill>
                    <a:schemeClr val="tx1"/>
                  </a:solidFill>
                </a:rPr>
                <a:t>[ 2, 3, 4 ]</a:t>
              </a:r>
            </a:p>
            <a:p>
              <a:r>
                <a:rPr lang="en-US" altLang="en-US">
                  <a:solidFill>
                    <a:schemeClr val="tx1"/>
                  </a:solidFill>
                </a:rPr>
                <a:t>[ 2, 3, 5 ]</a:t>
              </a:r>
            </a:p>
          </p:txBody>
        </p:sp>
        <p:sp>
          <p:nvSpPr>
            <p:cNvPr id="34852" name="Text Box 6"/>
            <p:cNvSpPr txBox="1">
              <a:spLocks noChangeArrowheads="1"/>
            </p:cNvSpPr>
            <p:nvPr/>
          </p:nvSpPr>
          <p:spPr bwMode="auto">
            <a:xfrm>
              <a:off x="2827" y="1127"/>
              <a:ext cx="727" cy="1218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tx1"/>
                  </a:solidFill>
                </a:rPr>
                <a:t>[ 4, 3, 4 ]</a:t>
              </a:r>
            </a:p>
            <a:p>
              <a:r>
                <a:rPr lang="en-US" altLang="en-US">
                  <a:solidFill>
                    <a:schemeClr val="tx1"/>
                  </a:solidFill>
                </a:rPr>
                <a:t>[ 4, 3, 5 ]</a:t>
              </a:r>
            </a:p>
            <a:p>
              <a:r>
                <a:rPr lang="en-US" altLang="en-US">
                  <a:solidFill>
                    <a:schemeClr val="tx1"/>
                  </a:solidFill>
                </a:rPr>
                <a:t>[ 5, 6, 7 ]</a:t>
              </a:r>
            </a:p>
            <a:p>
              <a:r>
                <a:rPr lang="en-US" altLang="en-US">
                  <a:solidFill>
                    <a:schemeClr val="tx1"/>
                  </a:solidFill>
                </a:rPr>
                <a:t>[ 5, 6, 8 ]</a:t>
              </a:r>
            </a:p>
            <a:p>
              <a:r>
                <a:rPr lang="en-US" altLang="en-US">
                  <a:solidFill>
                    <a:schemeClr val="tx1"/>
                  </a:solidFill>
                </a:rPr>
                <a:t>[ 7, 6, 7 ]</a:t>
              </a:r>
            </a:p>
            <a:p>
              <a:r>
                <a:rPr lang="en-US" altLang="en-US">
                  <a:solidFill>
                    <a:schemeClr val="tx1"/>
                  </a:solidFill>
                </a:rPr>
                <a:t>[ 7, 6, 8 ]</a:t>
              </a:r>
            </a:p>
          </p:txBody>
        </p:sp>
      </p:grpSp>
      <p:grpSp>
        <p:nvGrpSpPr>
          <p:cNvPr id="3" name="Group 47"/>
          <p:cNvGrpSpPr>
            <a:grpSpLocks/>
          </p:cNvGrpSpPr>
          <p:nvPr/>
        </p:nvGrpSpPr>
        <p:grpSpPr bwMode="auto">
          <a:xfrm>
            <a:off x="2330450" y="3008312"/>
            <a:ext cx="4248150" cy="2232025"/>
            <a:chOff x="1468" y="1392"/>
            <a:chExt cx="2676" cy="1406"/>
          </a:xfrm>
        </p:grpSpPr>
        <p:grpSp>
          <p:nvGrpSpPr>
            <p:cNvPr id="34842" name="Group 46"/>
            <p:cNvGrpSpPr>
              <a:grpSpLocks/>
            </p:cNvGrpSpPr>
            <p:nvPr/>
          </p:nvGrpSpPr>
          <p:grpSpPr bwMode="auto">
            <a:xfrm>
              <a:off x="1468" y="2530"/>
              <a:ext cx="2676" cy="268"/>
              <a:chOff x="1468" y="2530"/>
              <a:chExt cx="2676" cy="268"/>
            </a:xfrm>
          </p:grpSpPr>
          <p:sp>
            <p:nvSpPr>
              <p:cNvPr id="34849" name="Text Box 17"/>
              <p:cNvSpPr txBox="1">
                <a:spLocks noChangeArrowheads="1"/>
              </p:cNvSpPr>
              <p:nvPr/>
            </p:nvSpPr>
            <p:spPr bwMode="auto">
              <a:xfrm>
                <a:off x="1616" y="2530"/>
                <a:ext cx="2528" cy="268"/>
              </a:xfrm>
              <a:prstGeom prst="rect">
                <a:avLst/>
              </a:prstGeom>
              <a:solidFill>
                <a:schemeClr val="accent5">
                  <a:lumMod val="50000"/>
                </a:schemeClr>
              </a:solidFill>
              <a:ln w="28575">
                <a:solidFill>
                  <a:schemeClr val="hlink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/>
                  <a:t>5 expect a loop not to be “entered”</a:t>
                </a:r>
              </a:p>
            </p:txBody>
          </p:sp>
          <p:sp>
            <p:nvSpPr>
              <p:cNvPr id="227346" name="AutoShape 18"/>
              <p:cNvSpPr>
                <a:spLocks noChangeArrowheads="1"/>
              </p:cNvSpPr>
              <p:nvPr/>
            </p:nvSpPr>
            <p:spPr bwMode="auto">
              <a:xfrm>
                <a:off x="1468" y="2596"/>
                <a:ext cx="130" cy="137"/>
              </a:xfrm>
              <a:prstGeom prst="star5">
                <a:avLst/>
              </a:prstGeom>
              <a:solidFill>
                <a:schemeClr val="tx2"/>
              </a:solidFill>
              <a:ln w="12700">
                <a:solidFill>
                  <a:schemeClr val="hlink"/>
                </a:solidFill>
                <a:miter lim="800000"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US"/>
              </a:p>
            </p:txBody>
          </p:sp>
        </p:grpSp>
        <p:grpSp>
          <p:nvGrpSpPr>
            <p:cNvPr id="34843" name="Group 33"/>
            <p:cNvGrpSpPr>
              <a:grpSpLocks/>
            </p:cNvGrpSpPr>
            <p:nvPr/>
          </p:nvGrpSpPr>
          <p:grpSpPr bwMode="auto">
            <a:xfrm>
              <a:off x="1537" y="1392"/>
              <a:ext cx="2143" cy="916"/>
              <a:chOff x="1537" y="1392"/>
              <a:chExt cx="2143" cy="916"/>
            </a:xfrm>
          </p:grpSpPr>
          <p:sp>
            <p:nvSpPr>
              <p:cNvPr id="227348" name="AutoShape 20"/>
              <p:cNvSpPr>
                <a:spLocks noChangeArrowheads="1"/>
              </p:cNvSpPr>
              <p:nvPr/>
            </p:nvSpPr>
            <p:spPr bwMode="auto">
              <a:xfrm>
                <a:off x="1538" y="2171"/>
                <a:ext cx="130" cy="137"/>
              </a:xfrm>
              <a:prstGeom prst="star5">
                <a:avLst/>
              </a:prstGeom>
              <a:solidFill>
                <a:schemeClr val="tx2"/>
              </a:solidFill>
              <a:ln w="12700">
                <a:solidFill>
                  <a:schemeClr val="hlink"/>
                </a:solidFill>
                <a:miter lim="800000"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227349" name="AutoShape 21"/>
              <p:cNvSpPr>
                <a:spLocks noChangeArrowheads="1"/>
              </p:cNvSpPr>
              <p:nvPr/>
            </p:nvSpPr>
            <p:spPr bwMode="auto">
              <a:xfrm>
                <a:off x="1538" y="1777"/>
                <a:ext cx="130" cy="137"/>
              </a:xfrm>
              <a:prstGeom prst="star5">
                <a:avLst/>
              </a:prstGeom>
              <a:solidFill>
                <a:schemeClr val="tx2"/>
              </a:solidFill>
              <a:ln w="12700">
                <a:solidFill>
                  <a:schemeClr val="hlink"/>
                </a:solidFill>
                <a:miter lim="800000"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227350" name="AutoShape 22"/>
              <p:cNvSpPr>
                <a:spLocks noChangeArrowheads="1"/>
              </p:cNvSpPr>
              <p:nvPr/>
            </p:nvSpPr>
            <p:spPr bwMode="auto">
              <a:xfrm>
                <a:off x="1537" y="1584"/>
                <a:ext cx="130" cy="137"/>
              </a:xfrm>
              <a:prstGeom prst="star5">
                <a:avLst/>
              </a:prstGeom>
              <a:solidFill>
                <a:schemeClr val="tx2"/>
              </a:solidFill>
              <a:ln w="12700">
                <a:solidFill>
                  <a:schemeClr val="hlink"/>
                </a:solidFill>
                <a:miter lim="800000"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227351" name="AutoShape 23"/>
              <p:cNvSpPr>
                <a:spLocks noChangeArrowheads="1"/>
              </p:cNvSpPr>
              <p:nvPr/>
            </p:nvSpPr>
            <p:spPr bwMode="auto">
              <a:xfrm>
                <a:off x="3550" y="1788"/>
                <a:ext cx="130" cy="137"/>
              </a:xfrm>
              <a:prstGeom prst="star5">
                <a:avLst/>
              </a:prstGeom>
              <a:solidFill>
                <a:schemeClr val="tx2"/>
              </a:solidFill>
              <a:ln w="12700">
                <a:solidFill>
                  <a:schemeClr val="hlink"/>
                </a:solidFill>
                <a:miter lim="800000"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227352" name="AutoShape 24"/>
              <p:cNvSpPr>
                <a:spLocks noChangeArrowheads="1"/>
              </p:cNvSpPr>
              <p:nvPr/>
            </p:nvSpPr>
            <p:spPr bwMode="auto">
              <a:xfrm>
                <a:off x="1538" y="1392"/>
                <a:ext cx="130" cy="137"/>
              </a:xfrm>
              <a:prstGeom prst="star5">
                <a:avLst/>
              </a:prstGeom>
              <a:solidFill>
                <a:schemeClr val="tx2"/>
              </a:solidFill>
              <a:ln w="12700">
                <a:solidFill>
                  <a:schemeClr val="hlink"/>
                </a:solidFill>
                <a:miter lim="800000"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US"/>
              </a:p>
            </p:txBody>
          </p:sp>
        </p:grpSp>
      </p:grpSp>
      <p:grpSp>
        <p:nvGrpSpPr>
          <p:cNvPr id="6" name="Group 48"/>
          <p:cNvGrpSpPr>
            <a:grpSpLocks/>
          </p:cNvGrpSpPr>
          <p:nvPr/>
        </p:nvGrpSpPr>
        <p:grpSpPr bwMode="auto">
          <a:xfrm>
            <a:off x="1955800" y="2671762"/>
            <a:ext cx="4994275" cy="3300413"/>
            <a:chOff x="1232" y="1180"/>
            <a:chExt cx="3146" cy="2079"/>
          </a:xfrm>
        </p:grpSpPr>
        <p:grpSp>
          <p:nvGrpSpPr>
            <p:cNvPr id="34833" name="Group 32"/>
            <p:cNvGrpSpPr>
              <a:grpSpLocks/>
            </p:cNvGrpSpPr>
            <p:nvPr/>
          </p:nvGrpSpPr>
          <p:grpSpPr bwMode="auto">
            <a:xfrm>
              <a:off x="1510" y="1180"/>
              <a:ext cx="2204" cy="1129"/>
              <a:chOff x="1510" y="1180"/>
              <a:chExt cx="2204" cy="1129"/>
            </a:xfrm>
          </p:grpSpPr>
          <p:sp>
            <p:nvSpPr>
              <p:cNvPr id="34837" name="AutoShape 10"/>
              <p:cNvSpPr>
                <a:spLocks noChangeArrowheads="1"/>
              </p:cNvSpPr>
              <p:nvPr/>
            </p:nvSpPr>
            <p:spPr bwMode="auto">
              <a:xfrm>
                <a:off x="3570" y="1383"/>
                <a:ext cx="144" cy="144"/>
              </a:xfrm>
              <a:prstGeom prst="star4">
                <a:avLst>
                  <a:gd name="adj" fmla="val 12500"/>
                </a:avLst>
              </a:prstGeom>
              <a:solidFill>
                <a:schemeClr val="hlink"/>
              </a:solidFill>
              <a:ln w="19050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4838" name="AutoShape 11"/>
              <p:cNvSpPr>
                <a:spLocks noChangeArrowheads="1"/>
              </p:cNvSpPr>
              <p:nvPr/>
            </p:nvSpPr>
            <p:spPr bwMode="auto">
              <a:xfrm>
                <a:off x="3570" y="1601"/>
                <a:ext cx="144" cy="144"/>
              </a:xfrm>
              <a:prstGeom prst="star4">
                <a:avLst>
                  <a:gd name="adj" fmla="val 12500"/>
                </a:avLst>
              </a:prstGeom>
              <a:solidFill>
                <a:schemeClr val="hlink"/>
              </a:solidFill>
              <a:ln w="19050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4839" name="AutoShape 12"/>
              <p:cNvSpPr>
                <a:spLocks noChangeArrowheads="1"/>
              </p:cNvSpPr>
              <p:nvPr/>
            </p:nvSpPr>
            <p:spPr bwMode="auto">
              <a:xfrm>
                <a:off x="1510" y="1962"/>
                <a:ext cx="144" cy="144"/>
              </a:xfrm>
              <a:prstGeom prst="star4">
                <a:avLst>
                  <a:gd name="adj" fmla="val 12500"/>
                </a:avLst>
              </a:prstGeom>
              <a:solidFill>
                <a:schemeClr val="hlink"/>
              </a:solidFill>
              <a:ln w="19050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4840" name="AutoShape 13"/>
              <p:cNvSpPr>
                <a:spLocks noChangeArrowheads="1"/>
              </p:cNvSpPr>
              <p:nvPr/>
            </p:nvSpPr>
            <p:spPr bwMode="auto">
              <a:xfrm>
                <a:off x="1510" y="1180"/>
                <a:ext cx="144" cy="144"/>
              </a:xfrm>
              <a:prstGeom prst="star4">
                <a:avLst>
                  <a:gd name="adj" fmla="val 12500"/>
                </a:avLst>
              </a:prstGeom>
              <a:solidFill>
                <a:schemeClr val="hlink"/>
              </a:solidFill>
              <a:ln w="19050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4841" name="AutoShape 29"/>
              <p:cNvSpPr>
                <a:spLocks noChangeArrowheads="1"/>
              </p:cNvSpPr>
              <p:nvPr/>
            </p:nvSpPr>
            <p:spPr bwMode="auto">
              <a:xfrm>
                <a:off x="3569" y="2165"/>
                <a:ext cx="144" cy="144"/>
              </a:xfrm>
              <a:prstGeom prst="star4">
                <a:avLst>
                  <a:gd name="adj" fmla="val 12500"/>
                </a:avLst>
              </a:prstGeom>
              <a:solidFill>
                <a:schemeClr val="hlink"/>
              </a:solidFill>
              <a:ln w="19050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</p:grpSp>
        <p:grpSp>
          <p:nvGrpSpPr>
            <p:cNvPr id="34834" name="Group 45"/>
            <p:cNvGrpSpPr>
              <a:grpSpLocks/>
            </p:cNvGrpSpPr>
            <p:nvPr/>
          </p:nvGrpSpPr>
          <p:grpSpPr bwMode="auto">
            <a:xfrm>
              <a:off x="1232" y="2991"/>
              <a:ext cx="3146" cy="268"/>
              <a:chOff x="1232" y="2991"/>
              <a:chExt cx="3146" cy="268"/>
            </a:xfrm>
          </p:grpSpPr>
          <p:sp>
            <p:nvSpPr>
              <p:cNvPr id="34835" name="Text Box 8"/>
              <p:cNvSpPr txBox="1">
                <a:spLocks noChangeArrowheads="1"/>
              </p:cNvSpPr>
              <p:nvPr/>
            </p:nvSpPr>
            <p:spPr bwMode="auto">
              <a:xfrm>
                <a:off x="1382" y="2991"/>
                <a:ext cx="2996" cy="268"/>
              </a:xfrm>
              <a:prstGeom prst="rect">
                <a:avLst/>
              </a:prstGeom>
              <a:solidFill>
                <a:schemeClr val="accent5">
                  <a:lumMod val="50000"/>
                </a:schemeClr>
              </a:solidFill>
              <a:ln w="28575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dirty="0">
                    <a:solidFill>
                      <a:schemeClr val="hlink"/>
                    </a:solidFill>
                  </a:rPr>
                  <a:t>5 require at least one iteration of a loop</a:t>
                </a:r>
              </a:p>
            </p:txBody>
          </p:sp>
          <p:sp>
            <p:nvSpPr>
              <p:cNvPr id="34836" name="AutoShape 38"/>
              <p:cNvSpPr>
                <a:spLocks noChangeArrowheads="1"/>
              </p:cNvSpPr>
              <p:nvPr/>
            </p:nvSpPr>
            <p:spPr bwMode="auto">
              <a:xfrm>
                <a:off x="1232" y="3053"/>
                <a:ext cx="144" cy="144"/>
              </a:xfrm>
              <a:prstGeom prst="star4">
                <a:avLst>
                  <a:gd name="adj" fmla="val 12500"/>
                </a:avLst>
              </a:prstGeom>
              <a:solidFill>
                <a:schemeClr val="hlink"/>
              </a:solidFill>
              <a:ln w="19050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</p:grpSp>
      </p:grpSp>
      <p:grpSp>
        <p:nvGrpSpPr>
          <p:cNvPr id="9" name="Group 49"/>
          <p:cNvGrpSpPr>
            <a:grpSpLocks/>
          </p:cNvGrpSpPr>
          <p:nvPr/>
        </p:nvGrpSpPr>
        <p:grpSpPr bwMode="auto">
          <a:xfrm>
            <a:off x="1941513" y="2695575"/>
            <a:ext cx="5008562" cy="4010025"/>
            <a:chOff x="1223" y="1195"/>
            <a:chExt cx="3155" cy="2526"/>
          </a:xfrm>
        </p:grpSpPr>
        <p:grpSp>
          <p:nvGrpSpPr>
            <p:cNvPr id="34827" name="Group 34"/>
            <p:cNvGrpSpPr>
              <a:grpSpLocks/>
            </p:cNvGrpSpPr>
            <p:nvPr/>
          </p:nvGrpSpPr>
          <p:grpSpPr bwMode="auto">
            <a:xfrm>
              <a:off x="3539" y="1195"/>
              <a:ext cx="144" cy="910"/>
              <a:chOff x="3539" y="1195"/>
              <a:chExt cx="144" cy="910"/>
            </a:xfrm>
          </p:grpSpPr>
          <p:sp>
            <p:nvSpPr>
              <p:cNvPr id="34831" name="AutoShape 28"/>
              <p:cNvSpPr>
                <a:spLocks noChangeArrowheads="1"/>
              </p:cNvSpPr>
              <p:nvPr/>
            </p:nvSpPr>
            <p:spPr bwMode="auto">
              <a:xfrm>
                <a:off x="3540" y="1195"/>
                <a:ext cx="143" cy="144"/>
              </a:xfrm>
              <a:prstGeom prst="star8">
                <a:avLst>
                  <a:gd name="adj" fmla="val 38250"/>
                </a:avLst>
              </a:prstGeom>
              <a:solidFill>
                <a:schemeClr val="accent1"/>
              </a:solidFill>
              <a:ln w="28575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4832" name="AutoShape 30"/>
              <p:cNvSpPr>
                <a:spLocks noChangeArrowheads="1"/>
              </p:cNvSpPr>
              <p:nvPr/>
            </p:nvSpPr>
            <p:spPr bwMode="auto">
              <a:xfrm>
                <a:off x="3539" y="1961"/>
                <a:ext cx="143" cy="144"/>
              </a:xfrm>
              <a:prstGeom prst="star8">
                <a:avLst>
                  <a:gd name="adj" fmla="val 38250"/>
                </a:avLst>
              </a:prstGeom>
              <a:solidFill>
                <a:schemeClr val="accent1"/>
              </a:solidFill>
              <a:ln w="28575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</p:grpSp>
        <p:grpSp>
          <p:nvGrpSpPr>
            <p:cNvPr id="34828" name="Group 44"/>
            <p:cNvGrpSpPr>
              <a:grpSpLocks/>
            </p:cNvGrpSpPr>
            <p:nvPr/>
          </p:nvGrpSpPr>
          <p:grpSpPr bwMode="auto">
            <a:xfrm>
              <a:off x="1223" y="3453"/>
              <a:ext cx="3155" cy="268"/>
              <a:chOff x="1223" y="3453"/>
              <a:chExt cx="3155" cy="268"/>
            </a:xfrm>
          </p:grpSpPr>
          <p:sp>
            <p:nvSpPr>
              <p:cNvPr id="34829" name="Text Box 31"/>
              <p:cNvSpPr txBox="1">
                <a:spLocks noChangeArrowheads="1"/>
              </p:cNvSpPr>
              <p:nvPr/>
            </p:nvSpPr>
            <p:spPr bwMode="auto">
              <a:xfrm>
                <a:off x="1382" y="3453"/>
                <a:ext cx="2996" cy="268"/>
              </a:xfrm>
              <a:prstGeom prst="rect">
                <a:avLst/>
              </a:prstGeom>
              <a:solidFill>
                <a:schemeClr val="accent5">
                  <a:lumMod val="50000"/>
                </a:schemeClr>
              </a:solidFill>
              <a:ln w="28575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dirty="0">
                    <a:solidFill>
                      <a:schemeClr val="accent1"/>
                    </a:solidFill>
                  </a:rPr>
                  <a:t>2 require at least </a:t>
                </a:r>
                <a:r>
                  <a:rPr lang="en-US" altLang="en-US" u="sng" dirty="0">
                    <a:solidFill>
                      <a:schemeClr val="accent1"/>
                    </a:solidFill>
                  </a:rPr>
                  <a:t>two</a:t>
                </a:r>
                <a:r>
                  <a:rPr lang="en-US" altLang="en-US" dirty="0">
                    <a:solidFill>
                      <a:schemeClr val="accent1"/>
                    </a:solidFill>
                  </a:rPr>
                  <a:t> iteration of a loop</a:t>
                </a:r>
              </a:p>
            </p:txBody>
          </p:sp>
          <p:sp>
            <p:nvSpPr>
              <p:cNvPr id="34830" name="AutoShape 43"/>
              <p:cNvSpPr>
                <a:spLocks noChangeArrowheads="1"/>
              </p:cNvSpPr>
              <p:nvPr/>
            </p:nvSpPr>
            <p:spPr bwMode="auto">
              <a:xfrm>
                <a:off x="1223" y="3515"/>
                <a:ext cx="143" cy="144"/>
              </a:xfrm>
              <a:prstGeom prst="star8">
                <a:avLst>
                  <a:gd name="adj" fmla="val 38250"/>
                </a:avLst>
              </a:prstGeom>
              <a:solidFill>
                <a:schemeClr val="accent1"/>
              </a:solidFill>
              <a:ln w="28575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421611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Test Cases and Test Paths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719137" y="1676400"/>
            <a:ext cx="8196263" cy="1809750"/>
            <a:chOff x="219" y="2144"/>
            <a:chExt cx="5163" cy="1140"/>
          </a:xfrm>
          <a:solidFill>
            <a:schemeClr val="accent5">
              <a:lumMod val="75000"/>
            </a:schemeClr>
          </a:solidFill>
        </p:grpSpPr>
        <p:sp>
          <p:nvSpPr>
            <p:cNvPr id="35854" name="Text Box 5"/>
            <p:cNvSpPr txBox="1">
              <a:spLocks noChangeArrowheads="1"/>
            </p:cNvSpPr>
            <p:nvPr/>
          </p:nvSpPr>
          <p:spPr bwMode="auto">
            <a:xfrm>
              <a:off x="219" y="2144"/>
              <a:ext cx="5163" cy="1140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sz="2400" u="sng" dirty="0">
                  <a:solidFill>
                    <a:srgbClr val="FF5935"/>
                  </a:solidFill>
                </a:rPr>
                <a:t>Test </a:t>
              </a:r>
              <a:r>
                <a:rPr lang="en-US" altLang="en-US" sz="2400" u="sng" dirty="0" smtClean="0">
                  <a:solidFill>
                    <a:srgbClr val="FF5935"/>
                  </a:solidFill>
                </a:rPr>
                <a:t>Case</a:t>
              </a:r>
              <a:r>
                <a:rPr lang="en-US" altLang="en-US" sz="2400" dirty="0" smtClean="0">
                  <a:solidFill>
                    <a:schemeClr val="tx2"/>
                  </a:solidFill>
                </a:rPr>
                <a:t>: </a:t>
              </a:r>
              <a:r>
                <a:rPr lang="en-US" altLang="en-US" sz="2400" dirty="0">
                  <a:solidFill>
                    <a:schemeClr val="tx1"/>
                  </a:solidFill>
                </a:rPr>
                <a:t>numbers = (44) ; length = 1</a:t>
              </a:r>
            </a:p>
            <a:p>
              <a:r>
                <a:rPr lang="en-US" altLang="en-US" sz="2400" u="sng" dirty="0">
                  <a:solidFill>
                    <a:srgbClr val="FF5935"/>
                  </a:solidFill>
                </a:rPr>
                <a:t>Test Path</a:t>
              </a:r>
              <a:r>
                <a:rPr lang="en-US" altLang="en-US" sz="2400" dirty="0" smtClean="0">
                  <a:solidFill>
                    <a:schemeClr val="tx1"/>
                  </a:solidFill>
                </a:rPr>
                <a:t>: </a:t>
              </a:r>
              <a:r>
                <a:rPr lang="en-US" altLang="en-US" sz="2400" dirty="0">
                  <a:solidFill>
                    <a:schemeClr val="tx1"/>
                  </a:solidFill>
                </a:rPr>
                <a:t>[ 1, 2, 3, 4, 3, 5, 6, 7, 6, 8 ]</a:t>
              </a:r>
              <a:endParaRPr lang="en-US" altLang="en-US" sz="2800" dirty="0">
                <a:solidFill>
                  <a:schemeClr val="tx1"/>
                </a:solidFill>
              </a:endParaRPr>
            </a:p>
            <a:p>
              <a:r>
                <a:rPr lang="en-US" altLang="en-US" sz="2400" u="sng" dirty="0">
                  <a:solidFill>
                    <a:srgbClr val="FF5935"/>
                  </a:solidFill>
                </a:rPr>
                <a:t>Additional DU Paths covered (no </a:t>
              </a:r>
              <a:r>
                <a:rPr lang="en-US" altLang="en-US" sz="2400" u="sng" dirty="0" err="1">
                  <a:solidFill>
                    <a:srgbClr val="FF5935"/>
                  </a:solidFill>
                </a:rPr>
                <a:t>sidetrips</a:t>
              </a:r>
              <a:r>
                <a:rPr lang="en-US" altLang="en-US" sz="2400" u="sng" dirty="0">
                  <a:solidFill>
                    <a:srgbClr val="FF5935"/>
                  </a:solidFill>
                </a:rPr>
                <a:t>)</a:t>
              </a:r>
            </a:p>
            <a:p>
              <a:r>
                <a:rPr lang="en-US" altLang="en-US" dirty="0">
                  <a:solidFill>
                    <a:schemeClr val="tx1"/>
                  </a:solidFill>
                </a:rPr>
                <a:t>[ 1, 2, 3, 4 ]   [ 2, 3, 4 ]   [ 4, 3, 5 ]   [ 5, 6, 7 ]   [ 7, 6, 8 ]</a:t>
              </a:r>
            </a:p>
            <a:p>
              <a:r>
                <a:rPr lang="en-US" altLang="en-US" i="1" dirty="0">
                  <a:solidFill>
                    <a:schemeClr val="tx1"/>
                  </a:solidFill>
                </a:rPr>
                <a:t>The five  stars       that require at least one iteration of a loop</a:t>
              </a:r>
            </a:p>
          </p:txBody>
        </p:sp>
        <p:sp>
          <p:nvSpPr>
            <p:cNvPr id="35855" name="AutoShape 6"/>
            <p:cNvSpPr>
              <a:spLocks noChangeArrowheads="1"/>
            </p:cNvSpPr>
            <p:nvPr/>
          </p:nvSpPr>
          <p:spPr bwMode="auto">
            <a:xfrm>
              <a:off x="1286" y="3103"/>
              <a:ext cx="144" cy="144"/>
            </a:xfrm>
            <a:prstGeom prst="star4">
              <a:avLst>
                <a:gd name="adj" fmla="val 12500"/>
              </a:avLst>
            </a:prstGeom>
            <a:grpFill/>
            <a:ln w="19050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</p:grpSp>
      <p:grpSp>
        <p:nvGrpSpPr>
          <p:cNvPr id="3" name="Group 12"/>
          <p:cNvGrpSpPr>
            <a:grpSpLocks/>
          </p:cNvGrpSpPr>
          <p:nvPr/>
        </p:nvGrpSpPr>
        <p:grpSpPr bwMode="auto">
          <a:xfrm>
            <a:off x="719137" y="3597275"/>
            <a:ext cx="8196263" cy="1809750"/>
            <a:chOff x="284" y="1847"/>
            <a:chExt cx="5163" cy="1140"/>
          </a:xfrm>
        </p:grpSpPr>
        <p:sp>
          <p:nvSpPr>
            <p:cNvPr id="35852" name="Text Box 9"/>
            <p:cNvSpPr txBox="1">
              <a:spLocks noChangeArrowheads="1"/>
            </p:cNvSpPr>
            <p:nvPr/>
          </p:nvSpPr>
          <p:spPr bwMode="auto">
            <a:xfrm>
              <a:off x="284" y="1847"/>
              <a:ext cx="5163" cy="114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sz="2400" u="sng" dirty="0">
                  <a:solidFill>
                    <a:srgbClr val="FF5935"/>
                  </a:solidFill>
                </a:rPr>
                <a:t>Test Case</a:t>
              </a:r>
              <a:r>
                <a:rPr lang="en-US" altLang="en-US" sz="2400" dirty="0" smtClean="0">
                  <a:solidFill>
                    <a:schemeClr val="tx2"/>
                  </a:solidFill>
                </a:rPr>
                <a:t>: </a:t>
              </a:r>
              <a:r>
                <a:rPr lang="en-US" altLang="en-US" sz="2400" dirty="0">
                  <a:solidFill>
                    <a:schemeClr val="tx1"/>
                  </a:solidFill>
                </a:rPr>
                <a:t>numbers = (2, 10, 15) ; length = 3</a:t>
              </a:r>
            </a:p>
            <a:p>
              <a:r>
                <a:rPr lang="en-US" altLang="en-US" sz="2400" u="sng" dirty="0">
                  <a:solidFill>
                    <a:srgbClr val="FF5935"/>
                  </a:solidFill>
                </a:rPr>
                <a:t>Test Path</a:t>
              </a:r>
              <a:r>
                <a:rPr lang="en-US" altLang="en-US" sz="2400" dirty="0" smtClean="0">
                  <a:solidFill>
                    <a:schemeClr val="tx1"/>
                  </a:solidFill>
                </a:rPr>
                <a:t>: </a:t>
              </a:r>
              <a:r>
                <a:rPr lang="en-US" altLang="en-US" sz="2400" dirty="0">
                  <a:solidFill>
                    <a:schemeClr val="tx1"/>
                  </a:solidFill>
                </a:rPr>
                <a:t>[ 1, 2, 3, 4, 3, 4, 3, 4, 3, 5, 6, 7, 6, 7, 6, 7, 6, 8 ]</a:t>
              </a:r>
            </a:p>
            <a:p>
              <a:r>
                <a:rPr lang="en-US" altLang="en-US" sz="2400" u="sng" dirty="0">
                  <a:solidFill>
                    <a:srgbClr val="FF5935"/>
                  </a:solidFill>
                </a:rPr>
                <a:t>DU Paths covered (no </a:t>
              </a:r>
              <a:r>
                <a:rPr lang="en-US" altLang="en-US" sz="2400" u="sng" dirty="0" err="1">
                  <a:solidFill>
                    <a:srgbClr val="FF5935"/>
                  </a:solidFill>
                </a:rPr>
                <a:t>sidetrips</a:t>
              </a:r>
              <a:r>
                <a:rPr lang="en-US" altLang="en-US" sz="2400" u="sng" dirty="0">
                  <a:solidFill>
                    <a:srgbClr val="FF5935"/>
                  </a:solidFill>
                </a:rPr>
                <a:t>)</a:t>
              </a:r>
            </a:p>
            <a:p>
              <a:r>
                <a:rPr lang="en-US" altLang="en-US" dirty="0">
                  <a:solidFill>
                    <a:schemeClr val="tx1"/>
                  </a:solidFill>
                </a:rPr>
                <a:t>[ 4, 3, 4 ]   [ 7, 6, 7 ]</a:t>
              </a:r>
            </a:p>
            <a:p>
              <a:r>
                <a:rPr lang="en-US" altLang="en-US" i="1" dirty="0">
                  <a:solidFill>
                    <a:schemeClr val="tx1"/>
                  </a:solidFill>
                </a:rPr>
                <a:t>The two stars       that require at least two iterations of a loop</a:t>
              </a:r>
              <a:endParaRPr lang="en-US" altLang="en-US" sz="2400" i="1" dirty="0">
                <a:solidFill>
                  <a:schemeClr val="tx1"/>
                </a:solidFill>
              </a:endParaRPr>
            </a:p>
          </p:txBody>
        </p:sp>
        <p:sp>
          <p:nvSpPr>
            <p:cNvPr id="35853" name="AutoShape 10"/>
            <p:cNvSpPr>
              <a:spLocks noChangeArrowheads="1"/>
            </p:cNvSpPr>
            <p:nvPr/>
          </p:nvSpPr>
          <p:spPr bwMode="auto">
            <a:xfrm>
              <a:off x="1288" y="2809"/>
              <a:ext cx="143" cy="144"/>
            </a:xfrm>
            <a:prstGeom prst="star8">
              <a:avLst>
                <a:gd name="adj" fmla="val 38250"/>
              </a:avLst>
            </a:prstGeom>
            <a:solidFill>
              <a:schemeClr val="accent1"/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</p:grpSp>
      <p:grpSp>
        <p:nvGrpSpPr>
          <p:cNvPr id="4" name="Group 14"/>
          <p:cNvGrpSpPr>
            <a:grpSpLocks/>
          </p:cNvGrpSpPr>
          <p:nvPr/>
        </p:nvGrpSpPr>
        <p:grpSpPr bwMode="auto">
          <a:xfrm>
            <a:off x="719137" y="5518150"/>
            <a:ext cx="8196263" cy="1200150"/>
            <a:chOff x="299" y="2966"/>
            <a:chExt cx="5163" cy="756"/>
          </a:xfrm>
          <a:solidFill>
            <a:schemeClr val="accent5">
              <a:lumMod val="75000"/>
            </a:schemeClr>
          </a:solidFill>
        </p:grpSpPr>
        <p:sp>
          <p:nvSpPr>
            <p:cNvPr id="35850" name="Text Box 13"/>
            <p:cNvSpPr txBox="1">
              <a:spLocks noChangeArrowheads="1"/>
            </p:cNvSpPr>
            <p:nvPr/>
          </p:nvSpPr>
          <p:spPr bwMode="auto">
            <a:xfrm>
              <a:off x="299" y="2966"/>
              <a:ext cx="5163" cy="756"/>
            </a:xfrm>
            <a:prstGeom prst="rect">
              <a:avLst/>
            </a:prstGeom>
            <a:grpFill/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sz="2400" dirty="0">
                  <a:solidFill>
                    <a:schemeClr val="tx1"/>
                  </a:solidFill>
                </a:rPr>
                <a:t>Other DU paths    require arrays with length 0 to skip loops</a:t>
              </a:r>
            </a:p>
            <a:p>
              <a:r>
                <a:rPr lang="en-US" altLang="en-US" sz="2400" dirty="0">
                  <a:solidFill>
                    <a:schemeClr val="tx1"/>
                  </a:solidFill>
                </a:rPr>
                <a:t>But the method fails with divide by zero on the statement …</a:t>
              </a:r>
            </a:p>
            <a:p>
              <a:r>
                <a:rPr lang="en-US" altLang="en-US" sz="2400" dirty="0">
                  <a:solidFill>
                    <a:schemeClr val="tx1"/>
                  </a:solidFill>
                </a:rPr>
                <a:t>     </a:t>
              </a:r>
              <a:r>
                <a:rPr lang="en-US" altLang="en-US" dirty="0">
                  <a:solidFill>
                    <a:schemeClr val="accent2">
                      <a:lumMod val="75000"/>
                    </a:schemeClr>
                  </a:solidFill>
                </a:rPr>
                <a:t>mean = sum / (double) length;</a:t>
              </a:r>
            </a:p>
          </p:txBody>
        </p:sp>
        <p:sp>
          <p:nvSpPr>
            <p:cNvPr id="228363" name="AutoShape 11"/>
            <p:cNvSpPr>
              <a:spLocks noChangeArrowheads="1"/>
            </p:cNvSpPr>
            <p:nvPr/>
          </p:nvSpPr>
          <p:spPr bwMode="auto">
            <a:xfrm>
              <a:off x="1699" y="3063"/>
              <a:ext cx="130" cy="137"/>
            </a:xfrm>
            <a:prstGeom prst="star5">
              <a:avLst/>
            </a:prstGeom>
            <a:grpFill/>
            <a:ln w="12700">
              <a:solidFill>
                <a:schemeClr val="hlink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228367" name="AutoShape 15"/>
          <p:cNvSpPr>
            <a:spLocks noChangeArrowheads="1"/>
          </p:cNvSpPr>
          <p:nvPr/>
        </p:nvSpPr>
        <p:spPr bwMode="auto">
          <a:xfrm>
            <a:off x="5256212" y="5791200"/>
            <a:ext cx="1931988" cy="1073150"/>
          </a:xfrm>
          <a:prstGeom prst="star16">
            <a:avLst>
              <a:gd name="adj" fmla="val 37500"/>
            </a:avLst>
          </a:prstGeom>
          <a:solidFill>
            <a:schemeClr val="hlink"/>
          </a:solidFill>
          <a:ln w="28575">
            <a:solidFill>
              <a:schemeClr val="tx2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dirty="0">
                <a:solidFill>
                  <a:schemeClr val="tx1"/>
                </a:solidFill>
              </a:rPr>
              <a:t>A fault was</a:t>
            </a:r>
          </a:p>
          <a:p>
            <a:pPr algn="ctr"/>
            <a:r>
              <a:rPr lang="en-US" altLang="en-US" dirty="0">
                <a:solidFill>
                  <a:schemeClr val="tx1"/>
                </a:solidFill>
              </a:rPr>
              <a:t>found</a:t>
            </a:r>
          </a:p>
        </p:txBody>
      </p:sp>
    </p:spTree>
    <p:extLst>
      <p:ext uri="{BB962C8B-B14F-4D97-AF65-F5344CB8AC3E}">
        <p14:creationId xmlns:p14="http://schemas.microsoft.com/office/powerpoint/2010/main" val="18678243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283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283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2283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8367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Summary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077200" cy="4530725"/>
          </a:xfrm>
        </p:spPr>
        <p:txBody>
          <a:bodyPr/>
          <a:lstStyle/>
          <a:p>
            <a:r>
              <a:rPr lang="en-US" altLang="en-US" sz="2400" dirty="0" smtClean="0"/>
              <a:t>Applying the graph test criteria to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control flow graphs </a:t>
            </a:r>
            <a:r>
              <a:rPr lang="en-US" altLang="en-US" sz="2400" dirty="0" smtClean="0"/>
              <a:t>is relatively straightforward</a:t>
            </a:r>
          </a:p>
          <a:p>
            <a:pPr lvl="1"/>
            <a:r>
              <a:rPr lang="en-US" altLang="en-US" sz="2200" dirty="0" smtClean="0"/>
              <a:t>Most of the developmental </a:t>
            </a:r>
            <a:r>
              <a:rPr lang="en-US" altLang="en-US" sz="2200" i="1" dirty="0" smtClean="0">
                <a:solidFill>
                  <a:srgbClr val="FF5935"/>
                </a:solidFill>
              </a:rPr>
              <a:t>research</a:t>
            </a:r>
            <a:r>
              <a:rPr lang="en-US" altLang="en-US" sz="2200" dirty="0" smtClean="0">
                <a:solidFill>
                  <a:srgbClr val="FF5935"/>
                </a:solidFill>
              </a:rPr>
              <a:t> </a:t>
            </a:r>
            <a:r>
              <a:rPr lang="en-US" altLang="en-US" sz="2200" dirty="0" smtClean="0"/>
              <a:t>work was done with CFGs</a:t>
            </a:r>
          </a:p>
          <a:p>
            <a:pPr lvl="1"/>
            <a:endParaRPr lang="en-US" altLang="en-US" sz="2000" dirty="0" smtClean="0"/>
          </a:p>
          <a:p>
            <a:r>
              <a:rPr lang="en-US" altLang="en-US" sz="2400" dirty="0" smtClean="0"/>
              <a:t>A few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subtle decisions</a:t>
            </a:r>
            <a:r>
              <a:rPr lang="en-US" altLang="en-US" sz="2400" dirty="0" smtClean="0"/>
              <a:t> must be made to translate control structures into the graph</a:t>
            </a:r>
          </a:p>
          <a:p>
            <a:pPr lvl="1"/>
            <a:endParaRPr lang="en-US" altLang="en-US" sz="2000" dirty="0" smtClean="0"/>
          </a:p>
          <a:p>
            <a:r>
              <a:rPr lang="en-US" altLang="en-US" sz="2400" dirty="0" smtClean="0"/>
              <a:t>Some tools will assign each statement to a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unique node</a:t>
            </a:r>
          </a:p>
          <a:p>
            <a:pPr lvl="1"/>
            <a:r>
              <a:rPr lang="en-US" altLang="en-US" sz="2200" dirty="0" smtClean="0"/>
              <a:t>These slides and the book uses </a:t>
            </a:r>
            <a:r>
              <a:rPr lang="en-US" altLang="en-US" sz="2200" i="1" dirty="0" smtClean="0">
                <a:solidFill>
                  <a:srgbClr val="FF5935"/>
                </a:solidFill>
              </a:rPr>
              <a:t>basic blocks</a:t>
            </a:r>
          </a:p>
          <a:p>
            <a:pPr lvl="1"/>
            <a:r>
              <a:rPr lang="en-US" altLang="en-US" sz="2200" dirty="0" smtClean="0"/>
              <a:t>Coverage is the same, although the </a:t>
            </a:r>
            <a:r>
              <a:rPr lang="en-US" altLang="en-US" sz="2200" i="1" dirty="0">
                <a:solidFill>
                  <a:srgbClr val="FF5935"/>
                </a:solidFill>
              </a:rPr>
              <a:t>bookkeeping</a:t>
            </a:r>
            <a:r>
              <a:rPr lang="en-US" altLang="en-US" sz="2200" dirty="0" smtClean="0"/>
              <a:t> will differ</a:t>
            </a:r>
          </a:p>
        </p:txBody>
      </p:sp>
    </p:spTree>
    <p:extLst>
      <p:ext uri="{BB962C8B-B14F-4D97-AF65-F5344CB8AC3E}">
        <p14:creationId xmlns:p14="http://schemas.microsoft.com/office/powerpoint/2010/main" val="40358288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Control Flow Graphs</a:t>
            </a:r>
          </a:p>
        </p:txBody>
      </p:sp>
      <p:sp>
        <p:nvSpPr>
          <p:cNvPr id="16390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229600" cy="4530725"/>
          </a:xfrm>
        </p:spPr>
        <p:txBody>
          <a:bodyPr/>
          <a:lstStyle/>
          <a:p>
            <a:r>
              <a:rPr lang="en-US" altLang="en-US" sz="2200" dirty="0" smtClean="0"/>
              <a:t>A CFG models all executions of a method by describing control structures</a:t>
            </a:r>
          </a:p>
          <a:p>
            <a:r>
              <a:rPr lang="en-US" altLang="en-US" sz="2200" u="sng" dirty="0" smtClean="0">
                <a:solidFill>
                  <a:srgbClr val="FF5935"/>
                </a:solidFill>
              </a:rPr>
              <a:t>Nodes</a:t>
            </a:r>
            <a:r>
              <a:rPr lang="en-US" altLang="en-US" sz="2200" dirty="0" smtClean="0"/>
              <a:t>: Statements or sequences of statements (basic blocks)</a:t>
            </a:r>
          </a:p>
          <a:p>
            <a:r>
              <a:rPr lang="en-US" altLang="en-US" sz="2200" u="sng" dirty="0">
                <a:solidFill>
                  <a:srgbClr val="FF5935"/>
                </a:solidFill>
              </a:rPr>
              <a:t>Edges</a:t>
            </a:r>
            <a:r>
              <a:rPr lang="en-US" altLang="en-US" sz="2200" dirty="0" smtClean="0"/>
              <a:t>: Transfers of control</a:t>
            </a:r>
          </a:p>
          <a:p>
            <a:r>
              <a:rPr lang="en-US" altLang="en-US" sz="2200" u="sng" dirty="0">
                <a:solidFill>
                  <a:srgbClr val="FF5935"/>
                </a:solidFill>
              </a:rPr>
              <a:t>Basic Block</a:t>
            </a:r>
            <a:r>
              <a:rPr lang="en-US" altLang="en-US" sz="2200" dirty="0" smtClean="0"/>
              <a:t>: A sequence of statements such that if the first statement is executed, all statements will be (</a:t>
            </a:r>
            <a:r>
              <a:rPr lang="en-US" altLang="en-US" sz="2200" i="1" dirty="0" smtClean="0">
                <a:solidFill>
                  <a:srgbClr val="FF5935"/>
                </a:solidFill>
              </a:rPr>
              <a:t>no branches</a:t>
            </a:r>
            <a:r>
              <a:rPr lang="en-US" altLang="en-US" sz="2200" dirty="0" smtClean="0"/>
              <a:t>)</a:t>
            </a:r>
          </a:p>
          <a:p>
            <a:endParaRPr lang="en-US" altLang="en-US" sz="2000" dirty="0" smtClean="0"/>
          </a:p>
          <a:p>
            <a:r>
              <a:rPr lang="en-US" altLang="en-US" sz="2200" dirty="0" smtClean="0"/>
              <a:t>CFGs are sometimes annotated with extra information</a:t>
            </a:r>
          </a:p>
          <a:p>
            <a:pPr lvl="1"/>
            <a:r>
              <a:rPr lang="en-US" altLang="en-US" sz="2000" dirty="0" smtClean="0"/>
              <a:t>branch predicates</a:t>
            </a:r>
          </a:p>
          <a:p>
            <a:pPr lvl="1"/>
            <a:r>
              <a:rPr lang="en-US" altLang="en-US" sz="2000" dirty="0" err="1" smtClean="0"/>
              <a:t>defs</a:t>
            </a:r>
            <a:endParaRPr lang="en-US" altLang="en-US" sz="2000" dirty="0" smtClean="0"/>
          </a:p>
          <a:p>
            <a:pPr lvl="1"/>
            <a:r>
              <a:rPr lang="en-US" altLang="en-US" sz="2000" dirty="0" smtClean="0"/>
              <a:t>uses</a:t>
            </a:r>
          </a:p>
          <a:p>
            <a:r>
              <a:rPr lang="en-US" altLang="en-US" sz="2200" dirty="0" smtClean="0"/>
              <a:t>Rules for translating statements into graphs …</a:t>
            </a:r>
          </a:p>
        </p:txBody>
      </p:sp>
    </p:spTree>
    <p:extLst>
      <p:ext uri="{BB962C8B-B14F-4D97-AF65-F5344CB8AC3E}">
        <p14:creationId xmlns:p14="http://schemas.microsoft.com/office/powerpoint/2010/main" val="40161408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CFG: The if Statement</a:t>
            </a:r>
          </a:p>
        </p:txBody>
      </p:sp>
      <p:sp>
        <p:nvSpPr>
          <p:cNvPr id="17414" name="Text Box 3"/>
          <p:cNvSpPr txBox="1">
            <a:spLocks noChangeArrowheads="1"/>
          </p:cNvSpPr>
          <p:nvPr/>
        </p:nvSpPr>
        <p:spPr bwMode="auto">
          <a:xfrm>
            <a:off x="752475" y="1703387"/>
            <a:ext cx="1577975" cy="28479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if (x &lt; y)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{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y = 0;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x = x + 1;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}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else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{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x = y;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}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2395538" y="1965325"/>
            <a:ext cx="3232150" cy="2324100"/>
            <a:chOff x="1256" y="873"/>
            <a:chExt cx="2036" cy="1464"/>
          </a:xfrm>
          <a:solidFill>
            <a:schemeClr val="accent5">
              <a:lumMod val="75000"/>
            </a:schemeClr>
          </a:solidFill>
        </p:grpSpPr>
        <p:grpSp>
          <p:nvGrpSpPr>
            <p:cNvPr id="17434" name="Group 5"/>
            <p:cNvGrpSpPr>
              <a:grpSpLocks/>
            </p:cNvGrpSpPr>
            <p:nvPr/>
          </p:nvGrpSpPr>
          <p:grpSpPr bwMode="auto">
            <a:xfrm>
              <a:off x="1811" y="873"/>
              <a:ext cx="1080" cy="1464"/>
              <a:chOff x="1811" y="873"/>
              <a:chExt cx="1080" cy="1464"/>
            </a:xfrm>
            <a:grpFill/>
          </p:grpSpPr>
          <p:grpSp>
            <p:nvGrpSpPr>
              <p:cNvPr id="17439" name="Group 6"/>
              <p:cNvGrpSpPr>
                <a:grpSpLocks/>
              </p:cNvGrpSpPr>
              <p:nvPr/>
            </p:nvGrpSpPr>
            <p:grpSpPr bwMode="auto">
              <a:xfrm>
                <a:off x="2176" y="2041"/>
                <a:ext cx="350" cy="296"/>
                <a:chOff x="4738" y="2684"/>
                <a:chExt cx="350" cy="296"/>
              </a:xfrm>
              <a:grpFill/>
            </p:grpSpPr>
            <p:sp>
              <p:nvSpPr>
                <p:cNvPr id="17455" name="Oval 7"/>
                <p:cNvSpPr>
                  <a:spLocks noChangeArrowheads="1"/>
                </p:cNvSpPr>
                <p:nvPr/>
              </p:nvSpPr>
              <p:spPr bwMode="auto">
                <a:xfrm>
                  <a:off x="4738" y="2684"/>
                  <a:ext cx="350" cy="296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7456" name="Text Box 8"/>
                <p:cNvSpPr txBox="1">
                  <a:spLocks noChangeArrowheads="1"/>
                </p:cNvSpPr>
                <p:nvPr/>
              </p:nvSpPr>
              <p:spPr bwMode="auto">
                <a:xfrm>
                  <a:off x="48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4</a:t>
                  </a:r>
                </a:p>
              </p:txBody>
            </p:sp>
          </p:grpSp>
          <p:grpSp>
            <p:nvGrpSpPr>
              <p:cNvPr id="17440" name="Group 9"/>
              <p:cNvGrpSpPr>
                <a:grpSpLocks/>
              </p:cNvGrpSpPr>
              <p:nvPr/>
            </p:nvGrpSpPr>
            <p:grpSpPr bwMode="auto">
              <a:xfrm>
                <a:off x="2176" y="1067"/>
                <a:ext cx="350" cy="296"/>
                <a:chOff x="3838" y="2684"/>
                <a:chExt cx="350" cy="296"/>
              </a:xfrm>
              <a:grpFill/>
            </p:grpSpPr>
            <p:sp>
              <p:nvSpPr>
                <p:cNvPr id="17453" name="Oval 10"/>
                <p:cNvSpPr>
                  <a:spLocks noChangeArrowheads="1"/>
                </p:cNvSpPr>
                <p:nvPr/>
              </p:nvSpPr>
              <p:spPr bwMode="auto">
                <a:xfrm>
                  <a:off x="3838" y="2684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7454" name="Text Box 11"/>
                <p:cNvSpPr txBox="1">
                  <a:spLocks noChangeArrowheads="1"/>
                </p:cNvSpPr>
                <p:nvPr/>
              </p:nvSpPr>
              <p:spPr bwMode="auto">
                <a:xfrm>
                  <a:off x="3915" y="2707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>
                      <a:solidFill>
                        <a:schemeClr val="tx1"/>
                      </a:solidFill>
                    </a:rPr>
                    <a:t>1</a:t>
                  </a:r>
                </a:p>
              </p:txBody>
            </p:sp>
          </p:grpSp>
          <p:sp>
            <p:nvSpPr>
              <p:cNvPr id="17441" name="Line 12"/>
              <p:cNvSpPr>
                <a:spLocks noChangeShapeType="1"/>
              </p:cNvSpPr>
              <p:nvPr/>
            </p:nvSpPr>
            <p:spPr bwMode="auto">
              <a:xfrm flipV="1">
                <a:off x="2098" y="1352"/>
                <a:ext cx="194" cy="235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arrow" w="med" len="med"/>
                <a:tailEnd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7442" name="Line 13"/>
              <p:cNvSpPr>
                <a:spLocks noChangeShapeType="1"/>
              </p:cNvSpPr>
              <p:nvPr/>
            </p:nvSpPr>
            <p:spPr bwMode="auto">
              <a:xfrm>
                <a:off x="2106" y="1826"/>
                <a:ext cx="146" cy="225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7443" name="Line 14"/>
              <p:cNvSpPr>
                <a:spLocks noChangeShapeType="1"/>
              </p:cNvSpPr>
              <p:nvPr/>
            </p:nvSpPr>
            <p:spPr bwMode="auto">
              <a:xfrm>
                <a:off x="2448" y="1347"/>
                <a:ext cx="144" cy="246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7444" name="Line 15"/>
              <p:cNvSpPr>
                <a:spLocks noChangeShapeType="1"/>
              </p:cNvSpPr>
              <p:nvPr/>
            </p:nvSpPr>
            <p:spPr bwMode="auto">
              <a:xfrm>
                <a:off x="2351" y="873"/>
                <a:ext cx="0" cy="186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17445" name="Group 16"/>
              <p:cNvGrpSpPr>
                <a:grpSpLocks/>
              </p:cNvGrpSpPr>
              <p:nvPr/>
            </p:nvGrpSpPr>
            <p:grpSpPr bwMode="auto">
              <a:xfrm>
                <a:off x="1811" y="1554"/>
                <a:ext cx="1080" cy="296"/>
                <a:chOff x="1567" y="1522"/>
                <a:chExt cx="1080" cy="296"/>
              </a:xfrm>
              <a:grpFill/>
            </p:grpSpPr>
            <p:grpSp>
              <p:nvGrpSpPr>
                <p:cNvPr id="17447" name="Group 17"/>
                <p:cNvGrpSpPr>
                  <a:grpSpLocks/>
                </p:cNvGrpSpPr>
                <p:nvPr/>
              </p:nvGrpSpPr>
              <p:grpSpPr bwMode="auto">
                <a:xfrm>
                  <a:off x="1567" y="1522"/>
                  <a:ext cx="350" cy="296"/>
                  <a:chOff x="4288" y="1746"/>
                  <a:chExt cx="350" cy="296"/>
                </a:xfrm>
                <a:grpFill/>
              </p:grpSpPr>
              <p:sp>
                <p:nvSpPr>
                  <p:cNvPr id="17451" name="Oval 18"/>
                  <p:cNvSpPr>
                    <a:spLocks noChangeArrowheads="1"/>
                  </p:cNvSpPr>
                  <p:nvPr/>
                </p:nvSpPr>
                <p:spPr bwMode="auto">
                  <a:xfrm>
                    <a:off x="4288" y="1746"/>
                    <a:ext cx="350" cy="296"/>
                  </a:xfrm>
                  <a:prstGeom prst="ellipse">
                    <a:avLst/>
                  </a:prstGeom>
                  <a:grpFill/>
                  <a:ln w="19050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endParaRPr lang="en-US" altLang="en-US"/>
                  </a:p>
                </p:txBody>
              </p:sp>
              <p:sp>
                <p:nvSpPr>
                  <p:cNvPr id="17452" name="Text Box 19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365" y="1769"/>
                    <a:ext cx="196" cy="250"/>
                  </a:xfrm>
                  <a:prstGeom prst="rect">
                    <a:avLst/>
                  </a:prstGeom>
                  <a:grpFill/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000000"/>
                        </a:solidFill>
                        <a:miter lim="800000"/>
                        <a:headEnd type="none" w="sm" len="sm"/>
                        <a:tailEnd type="none" w="sm" len="sm"/>
                      </a14:hiddenLine>
                    </a:ext>
                  </a:extLst>
                </p:spPr>
                <p:txBody>
                  <a:bodyPr wrap="none">
                    <a:spAutoFit/>
                  </a:bodyPr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pPr algn="r"/>
                    <a:r>
                      <a:rPr lang="en-US" altLang="en-US">
                        <a:solidFill>
                          <a:schemeClr val="tx1"/>
                        </a:solidFill>
                      </a:rPr>
                      <a:t>2</a:t>
                    </a:r>
                  </a:p>
                </p:txBody>
              </p:sp>
            </p:grpSp>
            <p:grpSp>
              <p:nvGrpSpPr>
                <p:cNvPr id="17448" name="Group 20"/>
                <p:cNvGrpSpPr>
                  <a:grpSpLocks/>
                </p:cNvGrpSpPr>
                <p:nvPr/>
              </p:nvGrpSpPr>
              <p:grpSpPr bwMode="auto">
                <a:xfrm>
                  <a:off x="2297" y="1522"/>
                  <a:ext cx="350" cy="296"/>
                  <a:chOff x="4288" y="1746"/>
                  <a:chExt cx="350" cy="296"/>
                </a:xfrm>
                <a:grpFill/>
              </p:grpSpPr>
              <p:sp>
                <p:nvSpPr>
                  <p:cNvPr id="17449" name="Oval 21"/>
                  <p:cNvSpPr>
                    <a:spLocks noChangeArrowheads="1"/>
                  </p:cNvSpPr>
                  <p:nvPr/>
                </p:nvSpPr>
                <p:spPr bwMode="auto">
                  <a:xfrm>
                    <a:off x="4288" y="1746"/>
                    <a:ext cx="350" cy="296"/>
                  </a:xfrm>
                  <a:prstGeom prst="ellipse">
                    <a:avLst/>
                  </a:prstGeom>
                  <a:grpFill/>
                  <a:ln w="19050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 wrap="none" anchor="ctr"/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endParaRPr lang="en-US" altLang="en-US"/>
                  </a:p>
                </p:txBody>
              </p:sp>
              <p:sp>
                <p:nvSpPr>
                  <p:cNvPr id="17450" name="Text Box 2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365" y="1769"/>
                    <a:ext cx="196" cy="250"/>
                  </a:xfrm>
                  <a:prstGeom prst="rect">
                    <a:avLst/>
                  </a:prstGeom>
                  <a:grpFill/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12700">
                        <a:solidFill>
                          <a:srgbClr val="000000"/>
                        </a:solidFill>
                        <a:miter lim="800000"/>
                        <a:headEnd type="none" w="sm" len="sm"/>
                        <a:tailEnd type="none" w="sm" len="sm"/>
                      </a14:hiddenLine>
                    </a:ext>
                  </a:extLst>
                </p:spPr>
                <p:txBody>
                  <a:bodyPr wrap="none">
                    <a:spAutoFit/>
                  </a:bodyPr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pPr algn="r"/>
                    <a:r>
                      <a:rPr lang="en-US" altLang="en-US">
                        <a:solidFill>
                          <a:schemeClr val="tx1"/>
                        </a:solidFill>
                      </a:rPr>
                      <a:t>3</a:t>
                    </a:r>
                  </a:p>
                </p:txBody>
              </p:sp>
            </p:grpSp>
          </p:grpSp>
          <p:sp>
            <p:nvSpPr>
              <p:cNvPr id="17446" name="Line 23"/>
              <p:cNvSpPr>
                <a:spLocks noChangeShapeType="1"/>
              </p:cNvSpPr>
              <p:nvPr/>
            </p:nvSpPr>
            <p:spPr bwMode="auto">
              <a:xfrm flipH="1">
                <a:off x="2452" y="1814"/>
                <a:ext cx="134" cy="245"/>
              </a:xfrm>
              <a:prstGeom prst="lin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arrow" w="med" len="med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17435" name="Text Box 24"/>
            <p:cNvSpPr txBox="1">
              <a:spLocks noChangeArrowheads="1"/>
            </p:cNvSpPr>
            <p:nvPr/>
          </p:nvSpPr>
          <p:spPr bwMode="auto">
            <a:xfrm>
              <a:off x="2539" y="1300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x &gt;= y</a:t>
              </a:r>
            </a:p>
          </p:txBody>
        </p:sp>
        <p:sp>
          <p:nvSpPr>
            <p:cNvPr id="17436" name="Text Box 25"/>
            <p:cNvSpPr txBox="1">
              <a:spLocks noChangeArrowheads="1"/>
            </p:cNvSpPr>
            <p:nvPr/>
          </p:nvSpPr>
          <p:spPr bwMode="auto">
            <a:xfrm>
              <a:off x="1804" y="1300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x &lt; y</a:t>
              </a:r>
            </a:p>
          </p:txBody>
        </p:sp>
        <p:sp>
          <p:nvSpPr>
            <p:cNvPr id="17437" name="Text Box 26"/>
            <p:cNvSpPr txBox="1">
              <a:spLocks noChangeArrowheads="1"/>
            </p:cNvSpPr>
            <p:nvPr/>
          </p:nvSpPr>
          <p:spPr bwMode="auto">
            <a:xfrm>
              <a:off x="2820" y="1598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x = y</a:t>
              </a:r>
            </a:p>
          </p:txBody>
        </p:sp>
        <p:sp>
          <p:nvSpPr>
            <p:cNvPr id="17438" name="Text Box 27"/>
            <p:cNvSpPr txBox="1">
              <a:spLocks noChangeArrowheads="1"/>
            </p:cNvSpPr>
            <p:nvPr/>
          </p:nvSpPr>
          <p:spPr bwMode="auto">
            <a:xfrm>
              <a:off x="1256" y="1560"/>
              <a:ext cx="592" cy="289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y = 0</a:t>
              </a:r>
            </a:p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x = x + 1</a:t>
              </a:r>
            </a:p>
          </p:txBody>
        </p:sp>
      </p:grpSp>
      <p:sp>
        <p:nvSpPr>
          <p:cNvPr id="230428" name="Text Box 28"/>
          <p:cNvSpPr txBox="1">
            <a:spLocks noChangeArrowheads="1"/>
          </p:cNvSpPr>
          <p:nvPr/>
        </p:nvSpPr>
        <p:spPr bwMode="auto">
          <a:xfrm>
            <a:off x="4706938" y="4576762"/>
            <a:ext cx="1577975" cy="16287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if (x &lt; y)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{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y = 0;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x = x + 1;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}</a:t>
            </a:r>
          </a:p>
        </p:txBody>
      </p:sp>
      <p:grpSp>
        <p:nvGrpSpPr>
          <p:cNvPr id="9" name="Group 29"/>
          <p:cNvGrpSpPr>
            <a:grpSpLocks/>
          </p:cNvGrpSpPr>
          <p:nvPr/>
        </p:nvGrpSpPr>
        <p:grpSpPr bwMode="auto">
          <a:xfrm>
            <a:off x="6350000" y="4229100"/>
            <a:ext cx="2433638" cy="2324100"/>
            <a:chOff x="3159" y="2035"/>
            <a:chExt cx="1533" cy="1464"/>
          </a:xfrm>
          <a:solidFill>
            <a:schemeClr val="accent5">
              <a:lumMod val="75000"/>
            </a:schemeClr>
          </a:solidFill>
        </p:grpSpPr>
        <p:grpSp>
          <p:nvGrpSpPr>
            <p:cNvPr id="17418" name="Group 30"/>
            <p:cNvGrpSpPr>
              <a:grpSpLocks/>
            </p:cNvGrpSpPr>
            <p:nvPr/>
          </p:nvGrpSpPr>
          <p:grpSpPr bwMode="auto">
            <a:xfrm>
              <a:off x="4079" y="3203"/>
              <a:ext cx="350" cy="296"/>
              <a:chOff x="4738" y="2684"/>
              <a:chExt cx="350" cy="296"/>
            </a:xfrm>
            <a:grpFill/>
          </p:grpSpPr>
          <p:sp>
            <p:nvSpPr>
              <p:cNvPr id="17432" name="Oval 31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17433" name="Text Box 32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grpSp>
          <p:nvGrpSpPr>
            <p:cNvPr id="17419" name="Group 33"/>
            <p:cNvGrpSpPr>
              <a:grpSpLocks/>
            </p:cNvGrpSpPr>
            <p:nvPr/>
          </p:nvGrpSpPr>
          <p:grpSpPr bwMode="auto">
            <a:xfrm>
              <a:off x="4079" y="2229"/>
              <a:ext cx="350" cy="296"/>
              <a:chOff x="3838" y="2684"/>
              <a:chExt cx="350" cy="296"/>
            </a:xfrm>
            <a:grpFill/>
          </p:grpSpPr>
          <p:sp>
            <p:nvSpPr>
              <p:cNvPr id="17430" name="Oval 34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17431" name="Text Box 35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17420" name="Line 36"/>
            <p:cNvSpPr>
              <a:spLocks noChangeShapeType="1"/>
            </p:cNvSpPr>
            <p:nvPr/>
          </p:nvSpPr>
          <p:spPr bwMode="auto">
            <a:xfrm flipV="1">
              <a:off x="4001" y="2514"/>
              <a:ext cx="194" cy="23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arrow" w="med" len="med"/>
              <a:tailEnd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21" name="Line 37"/>
            <p:cNvSpPr>
              <a:spLocks noChangeShapeType="1"/>
            </p:cNvSpPr>
            <p:nvPr/>
          </p:nvSpPr>
          <p:spPr bwMode="auto">
            <a:xfrm>
              <a:off x="4009" y="2988"/>
              <a:ext cx="146" cy="22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22" name="Line 38"/>
            <p:cNvSpPr>
              <a:spLocks noChangeShapeType="1"/>
            </p:cNvSpPr>
            <p:nvPr/>
          </p:nvSpPr>
          <p:spPr bwMode="auto">
            <a:xfrm>
              <a:off x="4254" y="2035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17423" name="Group 39"/>
            <p:cNvGrpSpPr>
              <a:grpSpLocks/>
            </p:cNvGrpSpPr>
            <p:nvPr/>
          </p:nvGrpSpPr>
          <p:grpSpPr bwMode="auto">
            <a:xfrm>
              <a:off x="3714" y="2716"/>
              <a:ext cx="350" cy="296"/>
              <a:chOff x="4288" y="1746"/>
              <a:chExt cx="350" cy="296"/>
            </a:xfrm>
            <a:grpFill/>
          </p:grpSpPr>
          <p:sp>
            <p:nvSpPr>
              <p:cNvPr id="17428" name="Oval 40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17429" name="Text Box 41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sp>
          <p:nvSpPr>
            <p:cNvPr id="17424" name="Line 42"/>
            <p:cNvSpPr>
              <a:spLocks noChangeShapeType="1"/>
            </p:cNvSpPr>
            <p:nvPr/>
          </p:nvSpPr>
          <p:spPr bwMode="auto">
            <a:xfrm>
              <a:off x="4253" y="2537"/>
              <a:ext cx="2" cy="65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7425" name="Text Box 43"/>
            <p:cNvSpPr txBox="1">
              <a:spLocks noChangeArrowheads="1"/>
            </p:cNvSpPr>
            <p:nvPr/>
          </p:nvSpPr>
          <p:spPr bwMode="auto">
            <a:xfrm>
              <a:off x="4220" y="2664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x &gt;= y</a:t>
              </a:r>
            </a:p>
          </p:txBody>
        </p:sp>
        <p:sp>
          <p:nvSpPr>
            <p:cNvPr id="17426" name="Text Box 44"/>
            <p:cNvSpPr txBox="1">
              <a:spLocks noChangeArrowheads="1"/>
            </p:cNvSpPr>
            <p:nvPr/>
          </p:nvSpPr>
          <p:spPr bwMode="auto">
            <a:xfrm>
              <a:off x="3707" y="2462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x &lt; y</a:t>
              </a:r>
            </a:p>
          </p:txBody>
        </p:sp>
        <p:sp>
          <p:nvSpPr>
            <p:cNvPr id="17427" name="Text Box 45"/>
            <p:cNvSpPr txBox="1">
              <a:spLocks noChangeArrowheads="1"/>
            </p:cNvSpPr>
            <p:nvPr/>
          </p:nvSpPr>
          <p:spPr bwMode="auto">
            <a:xfrm>
              <a:off x="3159" y="2722"/>
              <a:ext cx="592" cy="289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y = 0</a:t>
              </a:r>
            </a:p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x = x + 1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8028842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4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304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0428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CFG: The if-Return Statement</a:t>
            </a:r>
          </a:p>
        </p:txBody>
      </p:sp>
      <p:sp>
        <p:nvSpPr>
          <p:cNvPr id="18438" name="Text Box 4"/>
          <p:cNvSpPr txBox="1">
            <a:spLocks noChangeArrowheads="1"/>
          </p:cNvSpPr>
          <p:nvPr/>
        </p:nvSpPr>
        <p:spPr bwMode="auto">
          <a:xfrm>
            <a:off x="1906588" y="1595438"/>
            <a:ext cx="1577975" cy="19335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if (x &lt; y)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{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return;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}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print (x);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return;</a:t>
            </a:r>
          </a:p>
        </p:txBody>
      </p:sp>
      <p:grpSp>
        <p:nvGrpSpPr>
          <p:cNvPr id="2" name="Group 77"/>
          <p:cNvGrpSpPr>
            <a:grpSpLocks/>
          </p:cNvGrpSpPr>
          <p:nvPr/>
        </p:nvGrpSpPr>
        <p:grpSpPr bwMode="auto">
          <a:xfrm>
            <a:off x="4521200" y="1595438"/>
            <a:ext cx="3016250" cy="2363787"/>
            <a:chOff x="2848" y="1005"/>
            <a:chExt cx="1900" cy="1489"/>
          </a:xfrm>
          <a:solidFill>
            <a:schemeClr val="accent5">
              <a:lumMod val="75000"/>
            </a:schemeClr>
          </a:solidFill>
        </p:grpSpPr>
        <p:grpSp>
          <p:nvGrpSpPr>
            <p:cNvPr id="18443" name="Group 49"/>
            <p:cNvGrpSpPr>
              <a:grpSpLocks/>
            </p:cNvGrpSpPr>
            <p:nvPr/>
          </p:nvGrpSpPr>
          <p:grpSpPr bwMode="auto">
            <a:xfrm>
              <a:off x="3799" y="2173"/>
              <a:ext cx="350" cy="296"/>
              <a:chOff x="4738" y="2684"/>
              <a:chExt cx="350" cy="296"/>
            </a:xfrm>
            <a:grpFill/>
          </p:grpSpPr>
          <p:sp>
            <p:nvSpPr>
              <p:cNvPr id="18457" name="Oval 50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18458" name="Text Box 51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grpSp>
          <p:nvGrpSpPr>
            <p:cNvPr id="18444" name="Group 52"/>
            <p:cNvGrpSpPr>
              <a:grpSpLocks/>
            </p:cNvGrpSpPr>
            <p:nvPr/>
          </p:nvGrpSpPr>
          <p:grpSpPr bwMode="auto">
            <a:xfrm>
              <a:off x="3799" y="1199"/>
              <a:ext cx="350" cy="296"/>
              <a:chOff x="3838" y="2684"/>
              <a:chExt cx="350" cy="296"/>
            </a:xfrm>
            <a:grpFill/>
          </p:grpSpPr>
          <p:sp>
            <p:nvSpPr>
              <p:cNvPr id="18455" name="Oval 53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18456" name="Text Box 54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18445" name="Line 55"/>
            <p:cNvSpPr>
              <a:spLocks noChangeShapeType="1"/>
            </p:cNvSpPr>
            <p:nvPr/>
          </p:nvSpPr>
          <p:spPr bwMode="auto">
            <a:xfrm flipV="1">
              <a:off x="3721" y="1484"/>
              <a:ext cx="194" cy="23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arrow" w="med" len="med"/>
              <a:tailEnd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46" name="Line 58"/>
            <p:cNvSpPr>
              <a:spLocks noChangeShapeType="1"/>
            </p:cNvSpPr>
            <p:nvPr/>
          </p:nvSpPr>
          <p:spPr bwMode="auto">
            <a:xfrm>
              <a:off x="3974" y="1005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18447" name="Group 60"/>
            <p:cNvGrpSpPr>
              <a:grpSpLocks/>
            </p:cNvGrpSpPr>
            <p:nvPr/>
          </p:nvGrpSpPr>
          <p:grpSpPr bwMode="auto">
            <a:xfrm>
              <a:off x="3434" y="1686"/>
              <a:ext cx="350" cy="296"/>
              <a:chOff x="4288" y="1746"/>
              <a:chExt cx="350" cy="296"/>
            </a:xfrm>
            <a:grpFill/>
          </p:grpSpPr>
          <p:sp>
            <p:nvSpPr>
              <p:cNvPr id="18453" name="Oval 61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18454" name="Text Box 62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sp>
          <p:nvSpPr>
            <p:cNvPr id="18448" name="Line 66"/>
            <p:cNvSpPr>
              <a:spLocks noChangeShapeType="1"/>
            </p:cNvSpPr>
            <p:nvPr/>
          </p:nvSpPr>
          <p:spPr bwMode="auto">
            <a:xfrm>
              <a:off x="3973" y="1507"/>
              <a:ext cx="2" cy="65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49" name="Text Box 67"/>
            <p:cNvSpPr txBox="1">
              <a:spLocks noChangeArrowheads="1"/>
            </p:cNvSpPr>
            <p:nvPr/>
          </p:nvSpPr>
          <p:spPr bwMode="auto">
            <a:xfrm>
              <a:off x="3940" y="1634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x &gt;= y</a:t>
              </a:r>
            </a:p>
          </p:txBody>
        </p:sp>
        <p:sp>
          <p:nvSpPr>
            <p:cNvPr id="18450" name="Text Box 68"/>
            <p:cNvSpPr txBox="1">
              <a:spLocks noChangeArrowheads="1"/>
            </p:cNvSpPr>
            <p:nvPr/>
          </p:nvSpPr>
          <p:spPr bwMode="auto">
            <a:xfrm>
              <a:off x="3427" y="1432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x &lt; y</a:t>
              </a:r>
            </a:p>
          </p:txBody>
        </p:sp>
        <p:sp>
          <p:nvSpPr>
            <p:cNvPr id="18451" name="Text Box 70"/>
            <p:cNvSpPr txBox="1">
              <a:spLocks noChangeArrowheads="1"/>
            </p:cNvSpPr>
            <p:nvPr/>
          </p:nvSpPr>
          <p:spPr bwMode="auto">
            <a:xfrm>
              <a:off x="2848" y="1762"/>
              <a:ext cx="592" cy="135"/>
            </a:xfrm>
            <a:prstGeom prst="rect">
              <a:avLst/>
            </a:prstGeom>
            <a:noFill/>
            <a:ln w="12700">
              <a:noFill/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return</a:t>
              </a:r>
            </a:p>
          </p:txBody>
        </p:sp>
        <p:sp>
          <p:nvSpPr>
            <p:cNvPr id="18452" name="Text Box 72"/>
            <p:cNvSpPr txBox="1">
              <a:spLocks noChangeArrowheads="1"/>
            </p:cNvSpPr>
            <p:nvPr/>
          </p:nvSpPr>
          <p:spPr bwMode="auto">
            <a:xfrm>
              <a:off x="4156" y="2205"/>
              <a:ext cx="592" cy="289"/>
            </a:xfrm>
            <a:prstGeom prst="rect">
              <a:avLst/>
            </a:prstGeom>
            <a:noFill/>
            <a:ln w="12700">
              <a:noFill/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print (x)</a:t>
              </a:r>
            </a:p>
            <a:p>
              <a:pPr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return</a:t>
              </a:r>
            </a:p>
          </p:txBody>
        </p:sp>
      </p:grpSp>
      <p:grpSp>
        <p:nvGrpSpPr>
          <p:cNvPr id="6" name="Group 78"/>
          <p:cNvGrpSpPr>
            <a:grpSpLocks/>
          </p:cNvGrpSpPr>
          <p:nvPr/>
        </p:nvGrpSpPr>
        <p:grpSpPr bwMode="auto">
          <a:xfrm>
            <a:off x="431800" y="3262313"/>
            <a:ext cx="5622925" cy="1966912"/>
            <a:chOff x="272" y="2055"/>
            <a:chExt cx="3542" cy="1239"/>
          </a:xfrm>
        </p:grpSpPr>
        <p:sp>
          <p:nvSpPr>
            <p:cNvPr id="18441" name="AutoShape 74"/>
            <p:cNvSpPr>
              <a:spLocks/>
            </p:cNvSpPr>
            <p:nvPr/>
          </p:nvSpPr>
          <p:spPr bwMode="auto">
            <a:xfrm>
              <a:off x="272" y="2823"/>
              <a:ext cx="2547" cy="471"/>
            </a:xfrm>
            <a:prstGeom prst="borderCallout2">
              <a:avLst>
                <a:gd name="adj1" fmla="val 15287"/>
                <a:gd name="adj2" fmla="val 101884"/>
                <a:gd name="adj3" fmla="val 15287"/>
                <a:gd name="adj4" fmla="val 115153"/>
                <a:gd name="adj5" fmla="val -105306"/>
                <a:gd name="adj6" fmla="val 123361"/>
              </a:avLst>
            </a:prstGeom>
            <a:solidFill>
              <a:schemeClr val="accent5">
                <a:lumMod val="50000"/>
              </a:schemeClr>
            </a:solidFill>
            <a:ln w="28575">
              <a:solidFill>
                <a:schemeClr val="hlink"/>
              </a:solidFill>
              <a:miter lim="800000"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dirty="0"/>
                <a:t>No edge from node 2 to 3.</a:t>
              </a:r>
            </a:p>
            <a:p>
              <a:r>
                <a:rPr lang="en-US" altLang="en-US" dirty="0"/>
                <a:t>The return nodes must be distinct.</a:t>
              </a:r>
            </a:p>
          </p:txBody>
        </p:sp>
        <p:sp>
          <p:nvSpPr>
            <p:cNvPr id="18442" name="Oval 76"/>
            <p:cNvSpPr>
              <a:spLocks noChangeArrowheads="1"/>
            </p:cNvSpPr>
            <p:nvPr/>
          </p:nvSpPr>
          <p:spPr bwMode="auto">
            <a:xfrm rot="-1829067">
              <a:off x="3374" y="2055"/>
              <a:ext cx="440" cy="281"/>
            </a:xfrm>
            <a:prstGeom prst="ellips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0547589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Loops</a:t>
            </a:r>
          </a:p>
        </p:txBody>
      </p:sp>
      <p:sp>
        <p:nvSpPr>
          <p:cNvPr id="19462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Loops require “</a:t>
            </a:r>
            <a:r>
              <a:rPr lang="en-US" altLang="en-US" i="1" dirty="0" smtClean="0">
                <a:solidFill>
                  <a:srgbClr val="FF5935"/>
                </a:solidFill>
              </a:rPr>
              <a:t>extra</a:t>
            </a:r>
            <a:r>
              <a:rPr lang="en-US" altLang="en-US" dirty="0" smtClean="0"/>
              <a:t>” nodes to be added</a:t>
            </a:r>
          </a:p>
          <a:p>
            <a:endParaRPr lang="en-US" altLang="en-US" dirty="0" smtClean="0"/>
          </a:p>
          <a:p>
            <a:r>
              <a:rPr lang="en-US" altLang="en-US" dirty="0" smtClean="0"/>
              <a:t>Nodes that </a:t>
            </a:r>
            <a:r>
              <a:rPr lang="en-US" altLang="en-US" i="1" dirty="0" smtClean="0">
                <a:solidFill>
                  <a:srgbClr val="FF5935"/>
                </a:solidFill>
              </a:rPr>
              <a:t>do not </a:t>
            </a:r>
            <a:r>
              <a:rPr lang="en-US" altLang="en-US" dirty="0" smtClean="0"/>
              <a:t>represent statements or basic blocks</a:t>
            </a:r>
          </a:p>
        </p:txBody>
      </p:sp>
    </p:spTree>
    <p:extLst>
      <p:ext uri="{BB962C8B-B14F-4D97-AF65-F5344CB8AC3E}">
        <p14:creationId xmlns:p14="http://schemas.microsoft.com/office/powerpoint/2010/main" val="19187247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CFG: while and for Loops</a:t>
            </a:r>
          </a:p>
        </p:txBody>
      </p:sp>
      <p:sp>
        <p:nvSpPr>
          <p:cNvPr id="20486" name="Text Box 4"/>
          <p:cNvSpPr txBox="1">
            <a:spLocks noChangeArrowheads="1"/>
          </p:cNvSpPr>
          <p:nvPr/>
        </p:nvSpPr>
        <p:spPr bwMode="auto">
          <a:xfrm>
            <a:off x="719137" y="1762125"/>
            <a:ext cx="1668463" cy="19335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x = 0;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while (x &lt; y)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{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y = f (x, y);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x = x + 1;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}</a:t>
            </a:r>
          </a:p>
        </p:txBody>
      </p:sp>
      <p:grpSp>
        <p:nvGrpSpPr>
          <p:cNvPr id="2" name="Group 63"/>
          <p:cNvGrpSpPr>
            <a:grpSpLocks/>
          </p:cNvGrpSpPr>
          <p:nvPr/>
        </p:nvGrpSpPr>
        <p:grpSpPr bwMode="auto">
          <a:xfrm>
            <a:off x="2916237" y="1295400"/>
            <a:ext cx="1182688" cy="777875"/>
            <a:chOff x="1904" y="888"/>
            <a:chExt cx="745" cy="490"/>
          </a:xfrm>
          <a:solidFill>
            <a:schemeClr val="accent5">
              <a:lumMod val="75000"/>
            </a:schemeClr>
          </a:solidFill>
        </p:grpSpPr>
        <p:grpSp>
          <p:nvGrpSpPr>
            <p:cNvPr id="20542" name="Group 10"/>
            <p:cNvGrpSpPr>
              <a:grpSpLocks/>
            </p:cNvGrpSpPr>
            <p:nvPr/>
          </p:nvGrpSpPr>
          <p:grpSpPr bwMode="auto">
            <a:xfrm>
              <a:off x="2299" y="1082"/>
              <a:ext cx="350" cy="296"/>
              <a:chOff x="3838" y="2684"/>
              <a:chExt cx="350" cy="296"/>
            </a:xfrm>
            <a:grpFill/>
          </p:grpSpPr>
          <p:sp>
            <p:nvSpPr>
              <p:cNvPr id="20545" name="Oval 11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0546" name="Text Box 12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20543" name="Line 16"/>
            <p:cNvSpPr>
              <a:spLocks noChangeShapeType="1"/>
            </p:cNvSpPr>
            <p:nvPr/>
          </p:nvSpPr>
          <p:spPr bwMode="auto">
            <a:xfrm>
              <a:off x="2474" y="888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44" name="Text Box 27"/>
            <p:cNvSpPr txBox="1">
              <a:spLocks noChangeArrowheads="1"/>
            </p:cNvSpPr>
            <p:nvPr/>
          </p:nvSpPr>
          <p:spPr bwMode="auto">
            <a:xfrm>
              <a:off x="1904" y="1123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x = 0</a:t>
              </a:r>
            </a:p>
          </p:txBody>
        </p:sp>
      </p:grpSp>
      <p:grpSp>
        <p:nvGrpSpPr>
          <p:cNvPr id="4" name="Group 69"/>
          <p:cNvGrpSpPr>
            <a:grpSpLocks/>
          </p:cNvGrpSpPr>
          <p:nvPr/>
        </p:nvGrpSpPr>
        <p:grpSpPr bwMode="auto">
          <a:xfrm>
            <a:off x="3027362" y="3238500"/>
            <a:ext cx="1601788" cy="925512"/>
            <a:chOff x="1974" y="2112"/>
            <a:chExt cx="1009" cy="583"/>
          </a:xfrm>
          <a:solidFill>
            <a:schemeClr val="accent5">
              <a:lumMod val="75000"/>
            </a:schemeClr>
          </a:solidFill>
        </p:grpSpPr>
        <p:grpSp>
          <p:nvGrpSpPr>
            <p:cNvPr id="20534" name="Group 21"/>
            <p:cNvGrpSpPr>
              <a:grpSpLocks/>
            </p:cNvGrpSpPr>
            <p:nvPr/>
          </p:nvGrpSpPr>
          <p:grpSpPr bwMode="auto">
            <a:xfrm>
              <a:off x="2633" y="2112"/>
              <a:ext cx="350" cy="296"/>
              <a:chOff x="4288" y="1746"/>
              <a:chExt cx="350" cy="296"/>
            </a:xfrm>
            <a:grpFill/>
          </p:grpSpPr>
          <p:sp>
            <p:nvSpPr>
              <p:cNvPr id="20540" name="Oval 22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0541" name="Text Box 23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4</a:t>
                </a:r>
              </a:p>
            </p:txBody>
          </p:sp>
        </p:grpSp>
        <p:grpSp>
          <p:nvGrpSpPr>
            <p:cNvPr id="20535" name="Group 65"/>
            <p:cNvGrpSpPr>
              <a:grpSpLocks/>
            </p:cNvGrpSpPr>
            <p:nvPr/>
          </p:nvGrpSpPr>
          <p:grpSpPr bwMode="auto">
            <a:xfrm>
              <a:off x="1974" y="2112"/>
              <a:ext cx="592" cy="583"/>
              <a:chOff x="1974" y="2112"/>
              <a:chExt cx="592" cy="583"/>
            </a:xfrm>
            <a:grpFill/>
          </p:grpSpPr>
          <p:grpSp>
            <p:nvGrpSpPr>
              <p:cNvPr id="20536" name="Group 18"/>
              <p:cNvGrpSpPr>
                <a:grpSpLocks/>
              </p:cNvGrpSpPr>
              <p:nvPr/>
            </p:nvGrpSpPr>
            <p:grpSpPr bwMode="auto">
              <a:xfrm>
                <a:off x="2023" y="2112"/>
                <a:ext cx="350" cy="296"/>
                <a:chOff x="4288" y="1746"/>
                <a:chExt cx="350" cy="296"/>
              </a:xfrm>
              <a:grpFill/>
            </p:grpSpPr>
            <p:sp>
              <p:nvSpPr>
                <p:cNvPr id="20538" name="Oval 19"/>
                <p:cNvSpPr>
                  <a:spLocks noChangeArrowheads="1"/>
                </p:cNvSpPr>
                <p:nvPr/>
              </p:nvSpPr>
              <p:spPr bwMode="auto">
                <a:xfrm>
                  <a:off x="4288" y="1746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20539" name="Text Box 20"/>
                <p:cNvSpPr txBox="1">
                  <a:spLocks noChangeArrowheads="1"/>
                </p:cNvSpPr>
                <p:nvPr/>
              </p:nvSpPr>
              <p:spPr bwMode="auto">
                <a:xfrm>
                  <a:off x="4365" y="1769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r"/>
                  <a:r>
                    <a:rPr lang="en-US" altLang="en-US">
                      <a:solidFill>
                        <a:schemeClr val="tx1"/>
                      </a:solidFill>
                    </a:rPr>
                    <a:t>3</a:t>
                  </a:r>
                </a:p>
              </p:txBody>
            </p:sp>
          </p:grpSp>
          <p:sp>
            <p:nvSpPr>
              <p:cNvPr id="20537" name="Text Box 28"/>
              <p:cNvSpPr txBox="1">
                <a:spLocks noChangeArrowheads="1"/>
              </p:cNvSpPr>
              <p:nvPr/>
            </p:nvSpPr>
            <p:spPr bwMode="auto">
              <a:xfrm>
                <a:off x="1974" y="2406"/>
                <a:ext cx="592" cy="289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lnSpc>
                    <a:spcPct val="50000"/>
                  </a:lnSpc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chemeClr val="tx1"/>
                    </a:solidFill>
                  </a:rPr>
                  <a:t>y =f(</a:t>
                </a:r>
                <a:r>
                  <a:rPr lang="en-US" altLang="en-US" sz="1600" dirty="0" err="1">
                    <a:solidFill>
                      <a:schemeClr val="tx1"/>
                    </a:solidFill>
                  </a:rPr>
                  <a:t>x,y</a:t>
                </a:r>
                <a:r>
                  <a:rPr lang="en-US" altLang="en-US" sz="1600" dirty="0">
                    <a:solidFill>
                      <a:schemeClr val="tx1"/>
                    </a:solidFill>
                  </a:rPr>
                  <a:t>)</a:t>
                </a:r>
              </a:p>
              <a:p>
                <a:pPr algn="ctr">
                  <a:lnSpc>
                    <a:spcPct val="50000"/>
                  </a:lnSpc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chemeClr val="tx1"/>
                    </a:solidFill>
                  </a:rPr>
                  <a:t>x = x + 1</a:t>
                </a:r>
              </a:p>
            </p:txBody>
          </p:sp>
        </p:grpSp>
      </p:grpSp>
      <p:grpSp>
        <p:nvGrpSpPr>
          <p:cNvPr id="8" name="Group 68"/>
          <p:cNvGrpSpPr>
            <a:grpSpLocks/>
          </p:cNvGrpSpPr>
          <p:nvPr/>
        </p:nvGrpSpPr>
        <p:grpSpPr bwMode="auto">
          <a:xfrm>
            <a:off x="2994025" y="2538414"/>
            <a:ext cx="1744662" cy="1100138"/>
            <a:chOff x="1953" y="1671"/>
            <a:chExt cx="1099" cy="693"/>
          </a:xfrm>
          <a:solidFill>
            <a:schemeClr val="accent5">
              <a:lumMod val="75000"/>
            </a:schemeClr>
          </a:solidFill>
        </p:grpSpPr>
        <p:sp>
          <p:nvSpPr>
            <p:cNvPr id="20529" name="Line 14"/>
            <p:cNvSpPr>
              <a:spLocks noChangeShapeType="1"/>
            </p:cNvSpPr>
            <p:nvPr/>
          </p:nvSpPr>
          <p:spPr bwMode="auto">
            <a:xfrm>
              <a:off x="2566" y="1910"/>
              <a:ext cx="146" cy="22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30" name="Line 24"/>
            <p:cNvSpPr>
              <a:spLocks noChangeShapeType="1"/>
            </p:cNvSpPr>
            <p:nvPr/>
          </p:nvSpPr>
          <p:spPr bwMode="auto">
            <a:xfrm flipH="1">
              <a:off x="2296" y="1918"/>
              <a:ext cx="114" cy="21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31" name="Text Box 25"/>
            <p:cNvSpPr txBox="1">
              <a:spLocks noChangeArrowheads="1"/>
            </p:cNvSpPr>
            <p:nvPr/>
          </p:nvSpPr>
          <p:spPr bwMode="auto">
            <a:xfrm>
              <a:off x="2580" y="1850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x &gt;= y</a:t>
              </a:r>
            </a:p>
          </p:txBody>
        </p:sp>
        <p:sp>
          <p:nvSpPr>
            <p:cNvPr id="20532" name="Text Box 26"/>
            <p:cNvSpPr txBox="1">
              <a:spLocks noChangeArrowheads="1"/>
            </p:cNvSpPr>
            <p:nvPr/>
          </p:nvSpPr>
          <p:spPr bwMode="auto">
            <a:xfrm>
              <a:off x="1953" y="1850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x &lt; y</a:t>
              </a:r>
            </a:p>
          </p:txBody>
        </p:sp>
        <p:cxnSp>
          <p:nvCxnSpPr>
            <p:cNvPr id="20533" name="AutoShape 30"/>
            <p:cNvCxnSpPr>
              <a:cxnSpLocks noChangeShapeType="1"/>
              <a:stCxn id="20538" idx="3"/>
              <a:endCxn id="20503" idx="1"/>
            </p:cNvCxnSpPr>
            <p:nvPr/>
          </p:nvCxnSpPr>
          <p:spPr bwMode="auto">
            <a:xfrm rot="5400000" flipH="1" flipV="1">
              <a:off x="1866" y="1879"/>
              <a:ext cx="693" cy="277"/>
            </a:xfrm>
            <a:prstGeom prst="curvedConnector5">
              <a:avLst>
                <a:gd name="adj1" fmla="val -20770"/>
                <a:gd name="adj2" fmla="val 259836"/>
                <a:gd name="adj3" fmla="val 120770"/>
              </a:avLst>
            </a:prstGeom>
            <a:grpFill/>
            <a:ln w="127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sp>
        <p:nvSpPr>
          <p:cNvPr id="195616" name="Text Box 32"/>
          <p:cNvSpPr txBox="1">
            <a:spLocks noChangeArrowheads="1"/>
          </p:cNvSpPr>
          <p:nvPr/>
        </p:nvSpPr>
        <p:spPr bwMode="auto">
          <a:xfrm>
            <a:off x="3775075" y="4324350"/>
            <a:ext cx="2662237" cy="13239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for (x = 0; x &lt; y; x++)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{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y = f (x, y);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}</a:t>
            </a:r>
          </a:p>
        </p:txBody>
      </p:sp>
      <p:grpSp>
        <p:nvGrpSpPr>
          <p:cNvPr id="9" name="Group 77"/>
          <p:cNvGrpSpPr>
            <a:grpSpLocks/>
          </p:cNvGrpSpPr>
          <p:nvPr/>
        </p:nvGrpSpPr>
        <p:grpSpPr bwMode="auto">
          <a:xfrm>
            <a:off x="7872412" y="2593975"/>
            <a:ext cx="555625" cy="1162050"/>
            <a:chOff x="4746" y="1706"/>
            <a:chExt cx="350" cy="732"/>
          </a:xfrm>
          <a:solidFill>
            <a:schemeClr val="accent5">
              <a:lumMod val="75000"/>
            </a:schemeClr>
          </a:solidFill>
        </p:grpSpPr>
        <p:grpSp>
          <p:nvGrpSpPr>
            <p:cNvPr id="20524" name="Group 37"/>
            <p:cNvGrpSpPr>
              <a:grpSpLocks/>
            </p:cNvGrpSpPr>
            <p:nvPr/>
          </p:nvGrpSpPr>
          <p:grpSpPr bwMode="auto">
            <a:xfrm>
              <a:off x="4746" y="1900"/>
              <a:ext cx="350" cy="296"/>
              <a:chOff x="3838" y="2684"/>
              <a:chExt cx="350" cy="296"/>
            </a:xfrm>
            <a:grpFill/>
          </p:grpSpPr>
          <p:sp>
            <p:nvSpPr>
              <p:cNvPr id="20527" name="Oval 38" descr="Light downward diagonal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0528" name="Text Box 39" descr="Light downward diagonal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20525" name="Line 41"/>
            <p:cNvSpPr>
              <a:spLocks noChangeShapeType="1"/>
            </p:cNvSpPr>
            <p:nvPr/>
          </p:nvSpPr>
          <p:spPr bwMode="auto">
            <a:xfrm flipH="1">
              <a:off x="4921" y="2193"/>
              <a:ext cx="1" cy="24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26" name="Line 42"/>
            <p:cNvSpPr>
              <a:spLocks noChangeShapeType="1"/>
            </p:cNvSpPr>
            <p:nvPr/>
          </p:nvSpPr>
          <p:spPr bwMode="auto">
            <a:xfrm>
              <a:off x="4921" y="1706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95639" name="Text Box 55"/>
          <p:cNvSpPr txBox="1">
            <a:spLocks noChangeArrowheads="1"/>
          </p:cNvSpPr>
          <p:nvPr/>
        </p:nvSpPr>
        <p:spPr bwMode="auto">
          <a:xfrm>
            <a:off x="7940675" y="5568950"/>
            <a:ext cx="939800" cy="214312"/>
          </a:xfrm>
          <a:prstGeom prst="rect">
            <a:avLst/>
          </a:prstGeom>
          <a:noFill/>
          <a:ln>
            <a:noFill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50000"/>
              </a:lnSpc>
              <a:spcBef>
                <a:spcPct val="50000"/>
              </a:spcBef>
            </a:pPr>
            <a:r>
              <a:rPr lang="en-US" altLang="en-US" sz="1600">
                <a:solidFill>
                  <a:schemeClr val="tx2"/>
                </a:solidFill>
              </a:rPr>
              <a:t>x = x + 1</a:t>
            </a:r>
          </a:p>
        </p:txBody>
      </p:sp>
      <p:grpSp>
        <p:nvGrpSpPr>
          <p:cNvPr id="11" name="Group 71"/>
          <p:cNvGrpSpPr>
            <a:grpSpLocks/>
          </p:cNvGrpSpPr>
          <p:nvPr/>
        </p:nvGrpSpPr>
        <p:grpSpPr bwMode="auto">
          <a:xfrm>
            <a:off x="6426200" y="3768725"/>
            <a:ext cx="2641600" cy="2122487"/>
            <a:chOff x="3835" y="2446"/>
            <a:chExt cx="1664" cy="1337"/>
          </a:xfrm>
          <a:solidFill>
            <a:schemeClr val="accent5">
              <a:lumMod val="75000"/>
            </a:schemeClr>
          </a:solidFill>
        </p:grpSpPr>
        <p:grpSp>
          <p:nvGrpSpPr>
            <p:cNvPr id="20505" name="Group 34"/>
            <p:cNvGrpSpPr>
              <a:grpSpLocks/>
            </p:cNvGrpSpPr>
            <p:nvPr/>
          </p:nvGrpSpPr>
          <p:grpSpPr bwMode="auto">
            <a:xfrm>
              <a:off x="4747" y="2446"/>
              <a:ext cx="350" cy="296"/>
              <a:chOff x="4738" y="2684"/>
              <a:chExt cx="350" cy="296"/>
            </a:xfrm>
            <a:grpFill/>
          </p:grpSpPr>
          <p:sp>
            <p:nvSpPr>
              <p:cNvPr id="20522" name="Oval 35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0523" name="Text Box 36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r>
                  <a:rPr lang="en-US" altLang="en-US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sp>
          <p:nvSpPr>
            <p:cNvPr id="20506" name="Line 40"/>
            <p:cNvSpPr>
              <a:spLocks noChangeShapeType="1"/>
            </p:cNvSpPr>
            <p:nvPr/>
          </p:nvSpPr>
          <p:spPr bwMode="auto">
            <a:xfrm>
              <a:off x="5013" y="2728"/>
              <a:ext cx="146" cy="22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20507" name="Group 43"/>
            <p:cNvGrpSpPr>
              <a:grpSpLocks/>
            </p:cNvGrpSpPr>
            <p:nvPr/>
          </p:nvGrpSpPr>
          <p:grpSpPr bwMode="auto">
            <a:xfrm>
              <a:off x="4468" y="2930"/>
              <a:ext cx="350" cy="296"/>
              <a:chOff x="4288" y="1746"/>
              <a:chExt cx="350" cy="296"/>
            </a:xfrm>
            <a:grpFill/>
          </p:grpSpPr>
          <p:sp>
            <p:nvSpPr>
              <p:cNvPr id="20520" name="Oval 44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0521" name="Text Box 45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grpSp>
          <p:nvGrpSpPr>
            <p:cNvPr id="20508" name="Group 46"/>
            <p:cNvGrpSpPr>
              <a:grpSpLocks/>
            </p:cNvGrpSpPr>
            <p:nvPr/>
          </p:nvGrpSpPr>
          <p:grpSpPr bwMode="auto">
            <a:xfrm>
              <a:off x="5080" y="2930"/>
              <a:ext cx="350" cy="296"/>
              <a:chOff x="4288" y="1746"/>
              <a:chExt cx="350" cy="296"/>
            </a:xfrm>
            <a:grpFill/>
          </p:grpSpPr>
          <p:sp>
            <p:nvSpPr>
              <p:cNvPr id="20518" name="Oval 47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0519" name="Text Box 48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5</a:t>
                </a:r>
              </a:p>
            </p:txBody>
          </p:sp>
        </p:grpSp>
        <p:sp>
          <p:nvSpPr>
            <p:cNvPr id="20509" name="Line 49"/>
            <p:cNvSpPr>
              <a:spLocks noChangeShapeType="1"/>
            </p:cNvSpPr>
            <p:nvPr/>
          </p:nvSpPr>
          <p:spPr bwMode="auto">
            <a:xfrm flipH="1">
              <a:off x="4743" y="2736"/>
              <a:ext cx="114" cy="217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0510" name="Text Box 50"/>
            <p:cNvSpPr txBox="1">
              <a:spLocks noChangeArrowheads="1"/>
            </p:cNvSpPr>
            <p:nvPr/>
          </p:nvSpPr>
          <p:spPr bwMode="auto">
            <a:xfrm>
              <a:off x="5027" y="2668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x &gt;= y</a:t>
              </a:r>
            </a:p>
          </p:txBody>
        </p:sp>
        <p:sp>
          <p:nvSpPr>
            <p:cNvPr id="20511" name="Text Box 51"/>
            <p:cNvSpPr txBox="1">
              <a:spLocks noChangeArrowheads="1"/>
            </p:cNvSpPr>
            <p:nvPr/>
          </p:nvSpPr>
          <p:spPr bwMode="auto">
            <a:xfrm>
              <a:off x="4400" y="2668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x &lt; y</a:t>
              </a:r>
            </a:p>
          </p:txBody>
        </p:sp>
        <p:sp>
          <p:nvSpPr>
            <p:cNvPr id="20512" name="Text Box 53"/>
            <p:cNvSpPr txBox="1">
              <a:spLocks noChangeArrowheads="1"/>
            </p:cNvSpPr>
            <p:nvPr/>
          </p:nvSpPr>
          <p:spPr bwMode="auto">
            <a:xfrm>
              <a:off x="3835" y="3028"/>
              <a:ext cx="686" cy="13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y = f (x, y)</a:t>
              </a:r>
            </a:p>
          </p:txBody>
        </p:sp>
        <p:cxnSp>
          <p:nvCxnSpPr>
            <p:cNvPr id="20513" name="AutoShape 54"/>
            <p:cNvCxnSpPr>
              <a:cxnSpLocks noChangeShapeType="1"/>
              <a:stCxn id="20516" idx="3"/>
              <a:endCxn id="20522" idx="1"/>
            </p:cNvCxnSpPr>
            <p:nvPr/>
          </p:nvCxnSpPr>
          <p:spPr bwMode="auto">
            <a:xfrm rot="5400000" flipH="1" flipV="1">
              <a:off x="4027" y="2975"/>
              <a:ext cx="1263" cy="279"/>
            </a:xfrm>
            <a:prstGeom prst="curvedConnector5">
              <a:avLst>
                <a:gd name="adj1" fmla="val -14329"/>
                <a:gd name="adj2" fmla="val -164162"/>
                <a:gd name="adj3" fmla="val 114329"/>
              </a:avLst>
            </a:prstGeom>
            <a:grpFill/>
            <a:ln w="1270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grpSp>
          <p:nvGrpSpPr>
            <p:cNvPr id="20514" name="Group 56"/>
            <p:cNvGrpSpPr>
              <a:grpSpLocks/>
            </p:cNvGrpSpPr>
            <p:nvPr/>
          </p:nvGrpSpPr>
          <p:grpSpPr bwMode="auto">
            <a:xfrm>
              <a:off x="4468" y="3487"/>
              <a:ext cx="350" cy="296"/>
              <a:chOff x="4288" y="1746"/>
              <a:chExt cx="350" cy="296"/>
            </a:xfrm>
            <a:grpFill/>
          </p:grpSpPr>
          <p:sp>
            <p:nvSpPr>
              <p:cNvPr id="20516" name="Oval 57"/>
              <p:cNvSpPr>
                <a:spLocks noChangeArrowheads="1"/>
              </p:cNvSpPr>
              <p:nvPr/>
            </p:nvSpPr>
            <p:spPr bwMode="auto">
              <a:xfrm>
                <a:off x="4288" y="1746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0517" name="Text Box 58"/>
              <p:cNvSpPr txBox="1">
                <a:spLocks noChangeArrowheads="1"/>
              </p:cNvSpPr>
              <p:nvPr/>
            </p:nvSpPr>
            <p:spPr bwMode="auto">
              <a:xfrm>
                <a:off x="4365" y="1769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4</a:t>
                </a:r>
              </a:p>
            </p:txBody>
          </p:sp>
        </p:grpSp>
        <p:sp>
          <p:nvSpPr>
            <p:cNvPr id="20515" name="Line 59"/>
            <p:cNvSpPr>
              <a:spLocks noChangeShapeType="1"/>
            </p:cNvSpPr>
            <p:nvPr/>
          </p:nvSpPr>
          <p:spPr bwMode="auto">
            <a:xfrm flipH="1">
              <a:off x="4642" y="3232"/>
              <a:ext cx="1" cy="24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6" name="Group 70"/>
          <p:cNvGrpSpPr>
            <a:grpSpLocks/>
          </p:cNvGrpSpPr>
          <p:nvPr/>
        </p:nvGrpSpPr>
        <p:grpSpPr bwMode="auto">
          <a:xfrm>
            <a:off x="3544887" y="2068512"/>
            <a:ext cx="2620963" cy="871538"/>
            <a:chOff x="2300" y="1375"/>
            <a:chExt cx="1651" cy="549"/>
          </a:xfrm>
          <a:solidFill>
            <a:schemeClr val="accent5">
              <a:lumMod val="75000"/>
            </a:schemeClr>
          </a:solidFill>
        </p:grpSpPr>
        <p:sp>
          <p:nvSpPr>
            <p:cNvPr id="20499" name="Line 15"/>
            <p:cNvSpPr>
              <a:spLocks noChangeShapeType="1"/>
            </p:cNvSpPr>
            <p:nvPr/>
          </p:nvSpPr>
          <p:spPr bwMode="auto">
            <a:xfrm flipH="1">
              <a:off x="2474" y="1375"/>
              <a:ext cx="1" cy="24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20500" name="Group 67"/>
            <p:cNvGrpSpPr>
              <a:grpSpLocks/>
            </p:cNvGrpSpPr>
            <p:nvPr/>
          </p:nvGrpSpPr>
          <p:grpSpPr bwMode="auto">
            <a:xfrm>
              <a:off x="2300" y="1375"/>
              <a:ext cx="1651" cy="549"/>
              <a:chOff x="2300" y="1375"/>
              <a:chExt cx="1651" cy="549"/>
            </a:xfrm>
            <a:grpFill/>
          </p:grpSpPr>
          <p:grpSp>
            <p:nvGrpSpPr>
              <p:cNvPr id="20501" name="Group 7"/>
              <p:cNvGrpSpPr>
                <a:grpSpLocks/>
              </p:cNvGrpSpPr>
              <p:nvPr/>
            </p:nvGrpSpPr>
            <p:grpSpPr bwMode="auto">
              <a:xfrm>
                <a:off x="2300" y="1628"/>
                <a:ext cx="350" cy="296"/>
                <a:chOff x="4738" y="2684"/>
                <a:chExt cx="350" cy="296"/>
              </a:xfrm>
              <a:grpFill/>
            </p:grpSpPr>
            <p:sp>
              <p:nvSpPr>
                <p:cNvPr id="20503" name="Oval 8" descr="Dark downward diagonal"/>
                <p:cNvSpPr>
                  <a:spLocks noChangeArrowheads="1"/>
                </p:cNvSpPr>
                <p:nvPr/>
              </p:nvSpPr>
              <p:spPr bwMode="auto">
                <a:xfrm>
                  <a:off x="4738" y="2684"/>
                  <a:ext cx="350" cy="296"/>
                </a:xfrm>
                <a:prstGeom prst="ellipse">
                  <a:avLst/>
                </a:prstGeom>
                <a:solidFill>
                  <a:schemeClr val="accent5">
                    <a:lumMod val="90000"/>
                  </a:schemeClr>
                </a:solidFill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ctr"/>
                  <a:endParaRPr lang="en-US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0504" name="Text Box 9"/>
                <p:cNvSpPr txBox="1">
                  <a:spLocks noChangeArrowheads="1"/>
                </p:cNvSpPr>
                <p:nvPr/>
              </p:nvSpPr>
              <p:spPr bwMode="auto">
                <a:xfrm>
                  <a:off x="4815" y="2707"/>
                  <a:ext cx="196" cy="250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r>
                    <a:rPr lang="en-US" altLang="en-US" dirty="0">
                      <a:solidFill>
                        <a:schemeClr val="tx1"/>
                      </a:solidFill>
                    </a:rPr>
                    <a:t>2</a:t>
                  </a:r>
                </a:p>
              </p:txBody>
            </p:sp>
          </p:grpSp>
          <p:sp>
            <p:nvSpPr>
              <p:cNvPr id="20502" name="AutoShape 66"/>
              <p:cNvSpPr>
                <a:spLocks/>
              </p:cNvSpPr>
              <p:nvPr/>
            </p:nvSpPr>
            <p:spPr bwMode="auto">
              <a:xfrm>
                <a:off x="2950" y="1375"/>
                <a:ext cx="1001" cy="262"/>
              </a:xfrm>
              <a:prstGeom prst="borderCallout2">
                <a:avLst>
                  <a:gd name="adj1" fmla="val 27481"/>
                  <a:gd name="adj2" fmla="val -4796"/>
                  <a:gd name="adj3" fmla="val 27481"/>
                  <a:gd name="adj4" fmla="val -23676"/>
                  <a:gd name="adj5" fmla="val 134731"/>
                  <a:gd name="adj6" fmla="val -35065"/>
                </a:avLst>
              </a:prstGeom>
              <a:solidFill>
                <a:schemeClr val="accent5">
                  <a:lumMod val="50000"/>
                </a:schemeClr>
              </a:solidFill>
              <a:ln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i="1"/>
                  <a:t>dummy</a:t>
                </a:r>
                <a:r>
                  <a:rPr lang="en-US" altLang="en-US"/>
                  <a:t> node</a:t>
                </a:r>
              </a:p>
            </p:txBody>
          </p:sp>
        </p:grpSp>
      </p:grpSp>
      <p:grpSp>
        <p:nvGrpSpPr>
          <p:cNvPr id="19" name="Group 78"/>
          <p:cNvGrpSpPr>
            <a:grpSpLocks/>
          </p:cNvGrpSpPr>
          <p:nvPr/>
        </p:nvGrpSpPr>
        <p:grpSpPr bwMode="auto">
          <a:xfrm>
            <a:off x="5532437" y="2765425"/>
            <a:ext cx="2462213" cy="655637"/>
            <a:chOff x="3272" y="1814"/>
            <a:chExt cx="1551" cy="413"/>
          </a:xfrm>
          <a:solidFill>
            <a:schemeClr val="accent5">
              <a:lumMod val="75000"/>
            </a:schemeClr>
          </a:solidFill>
        </p:grpSpPr>
        <p:sp>
          <p:nvSpPr>
            <p:cNvPr id="20497" name="Text Box 52"/>
            <p:cNvSpPr txBox="1">
              <a:spLocks noChangeArrowheads="1"/>
            </p:cNvSpPr>
            <p:nvPr/>
          </p:nvSpPr>
          <p:spPr bwMode="auto">
            <a:xfrm>
              <a:off x="4351" y="1941"/>
              <a:ext cx="472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>
                  <a:solidFill>
                    <a:schemeClr val="tx2"/>
                  </a:solidFill>
                </a:rPr>
                <a:t>x = 0</a:t>
              </a:r>
            </a:p>
          </p:txBody>
        </p:sp>
        <p:sp>
          <p:nvSpPr>
            <p:cNvPr id="20498" name="AutoShape 72"/>
            <p:cNvSpPr>
              <a:spLocks/>
            </p:cNvSpPr>
            <p:nvPr/>
          </p:nvSpPr>
          <p:spPr bwMode="auto">
            <a:xfrm>
              <a:off x="3272" y="1814"/>
              <a:ext cx="1116" cy="413"/>
            </a:xfrm>
            <a:prstGeom prst="borderCallout2">
              <a:avLst>
                <a:gd name="adj1" fmla="val 17435"/>
                <a:gd name="adj2" fmla="val 104301"/>
                <a:gd name="adj3" fmla="val 17435"/>
                <a:gd name="adj4" fmla="val 123926"/>
                <a:gd name="adj5" fmla="val 47218"/>
                <a:gd name="adj6" fmla="val 144264"/>
              </a:avLst>
            </a:prstGeom>
            <a:solidFill>
              <a:schemeClr val="accent5">
                <a:lumMod val="50000"/>
              </a:schemeClr>
            </a:solidFill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dirty="0"/>
                <a:t>implicitly initializes loop</a:t>
              </a:r>
            </a:p>
          </p:txBody>
        </p:sp>
      </p:grpSp>
      <p:sp>
        <p:nvSpPr>
          <p:cNvPr id="195660" name="AutoShape 76"/>
          <p:cNvSpPr>
            <a:spLocks/>
          </p:cNvSpPr>
          <p:nvPr/>
        </p:nvSpPr>
        <p:spPr bwMode="auto">
          <a:xfrm>
            <a:off x="4957762" y="6153150"/>
            <a:ext cx="1931988" cy="655637"/>
          </a:xfrm>
          <a:prstGeom prst="borderCallout2">
            <a:avLst>
              <a:gd name="adj1" fmla="val 17435"/>
              <a:gd name="adj2" fmla="val 103944"/>
              <a:gd name="adj3" fmla="val 17435"/>
              <a:gd name="adj4" fmla="val 126954"/>
              <a:gd name="adj5" fmla="val -53755"/>
              <a:gd name="adj6" fmla="val 142319"/>
            </a:avLst>
          </a:prstGeom>
          <a:solidFill>
            <a:schemeClr val="accent5">
              <a:lumMod val="50000"/>
            </a:schemeClr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/>
              <a:t>implicitly increments loop</a:t>
            </a:r>
          </a:p>
        </p:txBody>
      </p:sp>
    </p:spTree>
    <p:extLst>
      <p:ext uri="{BB962C8B-B14F-4D97-AF65-F5344CB8AC3E}">
        <p14:creationId xmlns:p14="http://schemas.microsoft.com/office/powerpoint/2010/main" val="8756682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6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1956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6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38" presetID="22" presetClass="entr" presetSubtype="2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6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40" dur="500"/>
                                        <p:tgtEl>
                                          <p:spTgt spid="1956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 nodeType="clickPar">
                      <p:stCondLst>
                        <p:cond delay="indefinite"/>
                      </p:stCondLst>
                      <p:childTnLst>
                        <p:par>
                          <p:cTn id="4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3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5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47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4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5616" grpId="0" animBg="1"/>
      <p:bldP spid="195639" grpId="0"/>
      <p:bldP spid="195660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CFG: The case (switch) Structure</a:t>
            </a:r>
          </a:p>
        </p:txBody>
      </p:sp>
      <p:sp>
        <p:nvSpPr>
          <p:cNvPr id="21510" name="Text Box 4"/>
          <p:cNvSpPr txBox="1">
            <a:spLocks noChangeArrowheads="1"/>
          </p:cNvSpPr>
          <p:nvPr/>
        </p:nvSpPr>
        <p:spPr bwMode="auto">
          <a:xfrm>
            <a:off x="1247775" y="1571625"/>
            <a:ext cx="1841500" cy="4371975"/>
          </a:xfrm>
          <a:prstGeom prst="rect">
            <a:avLst/>
          </a:prstGeom>
          <a:solidFill>
            <a:schemeClr val="accent5">
              <a:lumMod val="75000"/>
            </a:schemeClr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read ( c) 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switch ( c )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{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case ‘N’: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   y = 25;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   break;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case ‘Y’: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   y = 50;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   break;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default: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   y = 0;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      break;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}</a:t>
            </a:r>
          </a:p>
          <a:p>
            <a:r>
              <a:rPr lang="en-US" altLang="en-US">
                <a:solidFill>
                  <a:schemeClr val="tx1"/>
                </a:solidFill>
                <a:latin typeface="Helvetica" charset="0"/>
              </a:rPr>
              <a:t>print (y);</a:t>
            </a:r>
          </a:p>
        </p:txBody>
      </p:sp>
      <p:grpSp>
        <p:nvGrpSpPr>
          <p:cNvPr id="2" name="Group 46"/>
          <p:cNvGrpSpPr>
            <a:grpSpLocks/>
          </p:cNvGrpSpPr>
          <p:nvPr/>
        </p:nvGrpSpPr>
        <p:grpSpPr bwMode="auto">
          <a:xfrm>
            <a:off x="4340225" y="2195513"/>
            <a:ext cx="3659188" cy="3124200"/>
            <a:chOff x="2734" y="1383"/>
            <a:chExt cx="2305" cy="1968"/>
          </a:xfrm>
          <a:solidFill>
            <a:schemeClr val="accent5">
              <a:lumMod val="75000"/>
            </a:schemeClr>
          </a:solidFill>
        </p:grpSpPr>
        <p:grpSp>
          <p:nvGrpSpPr>
            <p:cNvPr id="21512" name="Group 7"/>
            <p:cNvGrpSpPr>
              <a:grpSpLocks/>
            </p:cNvGrpSpPr>
            <p:nvPr/>
          </p:nvGrpSpPr>
          <p:grpSpPr bwMode="auto">
            <a:xfrm>
              <a:off x="3679" y="2950"/>
              <a:ext cx="350" cy="296"/>
              <a:chOff x="4738" y="2684"/>
              <a:chExt cx="350" cy="296"/>
            </a:xfrm>
            <a:grpFill/>
          </p:grpSpPr>
          <p:sp>
            <p:nvSpPr>
              <p:cNvPr id="21541" name="Oval 8"/>
              <p:cNvSpPr>
                <a:spLocks noChangeArrowheads="1"/>
              </p:cNvSpPr>
              <p:nvPr/>
            </p:nvSpPr>
            <p:spPr bwMode="auto">
              <a:xfrm>
                <a:off x="4738" y="2684"/>
                <a:ext cx="350" cy="296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1542" name="Text Box 9"/>
              <p:cNvSpPr txBox="1">
                <a:spLocks noChangeArrowheads="1"/>
              </p:cNvSpPr>
              <p:nvPr/>
            </p:nvSpPr>
            <p:spPr bwMode="auto">
              <a:xfrm>
                <a:off x="48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5</a:t>
                </a:r>
              </a:p>
            </p:txBody>
          </p:sp>
        </p:grpSp>
        <p:grpSp>
          <p:nvGrpSpPr>
            <p:cNvPr id="21513" name="Group 10"/>
            <p:cNvGrpSpPr>
              <a:grpSpLocks/>
            </p:cNvGrpSpPr>
            <p:nvPr/>
          </p:nvGrpSpPr>
          <p:grpSpPr bwMode="auto">
            <a:xfrm>
              <a:off x="3679" y="1577"/>
              <a:ext cx="350" cy="296"/>
              <a:chOff x="3838" y="2684"/>
              <a:chExt cx="350" cy="296"/>
            </a:xfrm>
            <a:grpFill/>
          </p:grpSpPr>
          <p:sp>
            <p:nvSpPr>
              <p:cNvPr id="21539" name="Oval 11"/>
              <p:cNvSpPr>
                <a:spLocks noChangeArrowheads="1"/>
              </p:cNvSpPr>
              <p:nvPr/>
            </p:nvSpPr>
            <p:spPr bwMode="auto">
              <a:xfrm>
                <a:off x="3838" y="2684"/>
                <a:ext cx="350" cy="29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21540" name="Text Box 12"/>
              <p:cNvSpPr txBox="1">
                <a:spLocks noChangeArrowheads="1"/>
              </p:cNvSpPr>
              <p:nvPr/>
            </p:nvSpPr>
            <p:spPr bwMode="auto">
              <a:xfrm>
                <a:off x="3915" y="2707"/>
                <a:ext cx="196" cy="2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/>
                <a:r>
                  <a:rPr lang="en-US" altLang="en-US">
                    <a:solidFill>
                      <a:schemeClr val="tx1"/>
                    </a:solidFill>
                  </a:rPr>
                  <a:t>1</a:t>
                </a:r>
              </a:p>
            </p:txBody>
          </p:sp>
        </p:grpSp>
        <p:sp>
          <p:nvSpPr>
            <p:cNvPr id="21514" name="Line 13"/>
            <p:cNvSpPr>
              <a:spLocks noChangeShapeType="1"/>
            </p:cNvSpPr>
            <p:nvPr/>
          </p:nvSpPr>
          <p:spPr bwMode="auto">
            <a:xfrm flipV="1">
              <a:off x="3438" y="1827"/>
              <a:ext cx="292" cy="500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arrow" w="med" len="med"/>
              <a:tailEnd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1515" name="Line 14"/>
            <p:cNvSpPr>
              <a:spLocks noChangeShapeType="1"/>
            </p:cNvSpPr>
            <p:nvPr/>
          </p:nvSpPr>
          <p:spPr bwMode="auto">
            <a:xfrm>
              <a:off x="3428" y="2485"/>
              <a:ext cx="301" cy="493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1516" name="Line 15"/>
            <p:cNvSpPr>
              <a:spLocks noChangeShapeType="1"/>
            </p:cNvSpPr>
            <p:nvPr/>
          </p:nvSpPr>
          <p:spPr bwMode="auto">
            <a:xfrm>
              <a:off x="3964" y="1836"/>
              <a:ext cx="293" cy="514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1517" name="Line 16"/>
            <p:cNvSpPr>
              <a:spLocks noChangeShapeType="1"/>
            </p:cNvSpPr>
            <p:nvPr/>
          </p:nvSpPr>
          <p:spPr bwMode="auto">
            <a:xfrm>
              <a:off x="3854" y="1383"/>
              <a:ext cx="0" cy="186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1518" name="Line 24"/>
            <p:cNvSpPr>
              <a:spLocks noChangeShapeType="1"/>
            </p:cNvSpPr>
            <p:nvPr/>
          </p:nvSpPr>
          <p:spPr bwMode="auto">
            <a:xfrm flipH="1">
              <a:off x="3960" y="2484"/>
              <a:ext cx="311" cy="485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1519" name="Text Box 25"/>
            <p:cNvSpPr txBox="1">
              <a:spLocks noChangeArrowheads="1"/>
            </p:cNvSpPr>
            <p:nvPr/>
          </p:nvSpPr>
          <p:spPr bwMode="auto">
            <a:xfrm>
              <a:off x="3964" y="1598"/>
              <a:ext cx="688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read ( c );</a:t>
              </a:r>
            </a:p>
          </p:txBody>
        </p:sp>
        <p:sp>
          <p:nvSpPr>
            <p:cNvPr id="21520" name="Text Box 26"/>
            <p:cNvSpPr txBox="1">
              <a:spLocks noChangeArrowheads="1"/>
            </p:cNvSpPr>
            <p:nvPr/>
          </p:nvSpPr>
          <p:spPr bwMode="auto">
            <a:xfrm>
              <a:off x="3057" y="1811"/>
              <a:ext cx="564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chemeClr val="tx1"/>
                  </a:solidFill>
                </a:rPr>
                <a:t>c == ‘N’</a:t>
              </a:r>
            </a:p>
          </p:txBody>
        </p:sp>
        <p:sp>
          <p:nvSpPr>
            <p:cNvPr id="21521" name="Text Box 27"/>
            <p:cNvSpPr txBox="1">
              <a:spLocks noChangeArrowheads="1"/>
            </p:cNvSpPr>
            <p:nvPr/>
          </p:nvSpPr>
          <p:spPr bwMode="auto">
            <a:xfrm>
              <a:off x="4502" y="2489"/>
              <a:ext cx="537" cy="289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y = 0;</a:t>
              </a:r>
            </a:p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break;</a:t>
              </a:r>
            </a:p>
          </p:txBody>
        </p:sp>
        <p:grpSp>
          <p:nvGrpSpPr>
            <p:cNvPr id="21522" name="Group 32"/>
            <p:cNvGrpSpPr>
              <a:grpSpLocks/>
            </p:cNvGrpSpPr>
            <p:nvPr/>
          </p:nvGrpSpPr>
          <p:grpSpPr bwMode="auto">
            <a:xfrm>
              <a:off x="3111" y="2263"/>
              <a:ext cx="1486" cy="296"/>
              <a:chOff x="3329" y="1774"/>
              <a:chExt cx="1486" cy="296"/>
            </a:xfrm>
            <a:grpFill/>
          </p:grpSpPr>
          <p:grpSp>
            <p:nvGrpSpPr>
              <p:cNvPr id="21530" name="Group 18"/>
              <p:cNvGrpSpPr>
                <a:grpSpLocks/>
              </p:cNvGrpSpPr>
              <p:nvPr/>
            </p:nvGrpSpPr>
            <p:grpSpPr bwMode="auto">
              <a:xfrm>
                <a:off x="3329" y="1774"/>
                <a:ext cx="350" cy="296"/>
                <a:chOff x="4288" y="1746"/>
                <a:chExt cx="350" cy="296"/>
              </a:xfrm>
              <a:grpFill/>
            </p:grpSpPr>
            <p:sp>
              <p:nvSpPr>
                <p:cNvPr id="21537" name="Oval 19"/>
                <p:cNvSpPr>
                  <a:spLocks noChangeArrowheads="1"/>
                </p:cNvSpPr>
                <p:nvPr/>
              </p:nvSpPr>
              <p:spPr bwMode="auto">
                <a:xfrm>
                  <a:off x="4288" y="1746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21538" name="Text Box 20"/>
                <p:cNvSpPr txBox="1">
                  <a:spLocks noChangeArrowheads="1"/>
                </p:cNvSpPr>
                <p:nvPr/>
              </p:nvSpPr>
              <p:spPr bwMode="auto">
                <a:xfrm>
                  <a:off x="4365" y="1769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r"/>
                  <a:r>
                    <a:rPr lang="en-US" altLang="en-US">
                      <a:solidFill>
                        <a:schemeClr val="tx1"/>
                      </a:solidFill>
                    </a:rPr>
                    <a:t>2</a:t>
                  </a:r>
                </a:p>
              </p:txBody>
            </p:sp>
          </p:grpSp>
          <p:grpSp>
            <p:nvGrpSpPr>
              <p:cNvPr id="21531" name="Group 21"/>
              <p:cNvGrpSpPr>
                <a:grpSpLocks/>
              </p:cNvGrpSpPr>
              <p:nvPr/>
            </p:nvGrpSpPr>
            <p:grpSpPr bwMode="auto">
              <a:xfrm>
                <a:off x="4465" y="1774"/>
                <a:ext cx="350" cy="296"/>
                <a:chOff x="4288" y="1746"/>
                <a:chExt cx="350" cy="296"/>
              </a:xfrm>
              <a:grpFill/>
            </p:grpSpPr>
            <p:sp>
              <p:nvSpPr>
                <p:cNvPr id="21535" name="Oval 22"/>
                <p:cNvSpPr>
                  <a:spLocks noChangeArrowheads="1"/>
                </p:cNvSpPr>
                <p:nvPr/>
              </p:nvSpPr>
              <p:spPr bwMode="auto">
                <a:xfrm>
                  <a:off x="4288" y="1746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21536" name="Text Box 23"/>
                <p:cNvSpPr txBox="1">
                  <a:spLocks noChangeArrowheads="1"/>
                </p:cNvSpPr>
                <p:nvPr/>
              </p:nvSpPr>
              <p:spPr bwMode="auto">
                <a:xfrm>
                  <a:off x="4365" y="1769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r"/>
                  <a:r>
                    <a:rPr lang="en-US" altLang="en-US">
                      <a:solidFill>
                        <a:schemeClr val="tx1"/>
                      </a:solidFill>
                    </a:rPr>
                    <a:t>4</a:t>
                  </a:r>
                </a:p>
              </p:txBody>
            </p:sp>
          </p:grpSp>
          <p:grpSp>
            <p:nvGrpSpPr>
              <p:cNvPr id="21532" name="Group 29"/>
              <p:cNvGrpSpPr>
                <a:grpSpLocks/>
              </p:cNvGrpSpPr>
              <p:nvPr/>
            </p:nvGrpSpPr>
            <p:grpSpPr bwMode="auto">
              <a:xfrm>
                <a:off x="3897" y="1774"/>
                <a:ext cx="350" cy="296"/>
                <a:chOff x="4288" y="1746"/>
                <a:chExt cx="350" cy="296"/>
              </a:xfrm>
              <a:grpFill/>
            </p:grpSpPr>
            <p:sp>
              <p:nvSpPr>
                <p:cNvPr id="21533" name="Oval 30"/>
                <p:cNvSpPr>
                  <a:spLocks noChangeArrowheads="1"/>
                </p:cNvSpPr>
                <p:nvPr/>
              </p:nvSpPr>
              <p:spPr bwMode="auto">
                <a:xfrm>
                  <a:off x="4288" y="1746"/>
                  <a:ext cx="350" cy="296"/>
                </a:xfrm>
                <a:prstGeom prst="ellipse">
                  <a:avLst/>
                </a:prstGeom>
                <a:grpFill/>
                <a:ln w="1905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21534" name="Text Box 31"/>
                <p:cNvSpPr txBox="1">
                  <a:spLocks noChangeArrowheads="1"/>
                </p:cNvSpPr>
                <p:nvPr/>
              </p:nvSpPr>
              <p:spPr bwMode="auto">
                <a:xfrm>
                  <a:off x="4365" y="1769"/>
                  <a:ext cx="196" cy="2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r"/>
                  <a:r>
                    <a:rPr lang="en-US" altLang="en-US">
                      <a:solidFill>
                        <a:schemeClr val="tx1"/>
                      </a:solidFill>
                    </a:rPr>
                    <a:t>3</a:t>
                  </a:r>
                </a:p>
              </p:txBody>
            </p:sp>
          </p:grpSp>
        </p:grpSp>
        <p:sp>
          <p:nvSpPr>
            <p:cNvPr id="21523" name="Line 33"/>
            <p:cNvSpPr>
              <a:spLocks noChangeShapeType="1"/>
            </p:cNvSpPr>
            <p:nvPr/>
          </p:nvSpPr>
          <p:spPr bwMode="auto">
            <a:xfrm flipH="1">
              <a:off x="3852" y="1873"/>
              <a:ext cx="4" cy="388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1524" name="Line 34"/>
            <p:cNvSpPr>
              <a:spLocks noChangeShapeType="1"/>
            </p:cNvSpPr>
            <p:nvPr/>
          </p:nvSpPr>
          <p:spPr bwMode="auto">
            <a:xfrm flipH="1">
              <a:off x="3856" y="2563"/>
              <a:ext cx="0" cy="380"/>
            </a:xfrm>
            <a:prstGeom prst="lin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1525" name="Text Box 39"/>
            <p:cNvSpPr txBox="1">
              <a:spLocks noChangeArrowheads="1"/>
            </p:cNvSpPr>
            <p:nvPr/>
          </p:nvSpPr>
          <p:spPr bwMode="auto">
            <a:xfrm>
              <a:off x="3557" y="1953"/>
              <a:ext cx="564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c == ‘Y’</a:t>
              </a:r>
            </a:p>
          </p:txBody>
        </p:sp>
        <p:sp>
          <p:nvSpPr>
            <p:cNvPr id="21526" name="Text Box 40"/>
            <p:cNvSpPr txBox="1">
              <a:spLocks noChangeArrowheads="1"/>
            </p:cNvSpPr>
            <p:nvPr/>
          </p:nvSpPr>
          <p:spPr bwMode="auto">
            <a:xfrm>
              <a:off x="4048" y="1936"/>
              <a:ext cx="564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default</a:t>
              </a:r>
            </a:p>
          </p:txBody>
        </p:sp>
        <p:sp>
          <p:nvSpPr>
            <p:cNvPr id="21527" name="Text Box 41"/>
            <p:cNvSpPr txBox="1">
              <a:spLocks noChangeArrowheads="1"/>
            </p:cNvSpPr>
            <p:nvPr/>
          </p:nvSpPr>
          <p:spPr bwMode="auto">
            <a:xfrm>
              <a:off x="3594" y="2583"/>
              <a:ext cx="508" cy="289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y = 50;</a:t>
              </a:r>
            </a:p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break;</a:t>
              </a:r>
            </a:p>
          </p:txBody>
        </p:sp>
        <p:sp>
          <p:nvSpPr>
            <p:cNvPr id="21528" name="Text Box 42"/>
            <p:cNvSpPr txBox="1">
              <a:spLocks noChangeArrowheads="1"/>
            </p:cNvSpPr>
            <p:nvPr/>
          </p:nvSpPr>
          <p:spPr bwMode="auto">
            <a:xfrm>
              <a:off x="2734" y="2489"/>
              <a:ext cx="496" cy="289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y = 25;</a:t>
              </a:r>
            </a:p>
            <a:p>
              <a:pPr algn="ctr">
                <a:lnSpc>
                  <a:spcPct val="50000"/>
                </a:lnSpc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break;</a:t>
              </a:r>
            </a:p>
          </p:txBody>
        </p:sp>
        <p:sp>
          <p:nvSpPr>
            <p:cNvPr id="21529" name="Text Box 43"/>
            <p:cNvSpPr txBox="1">
              <a:spLocks noChangeArrowheads="1"/>
            </p:cNvSpPr>
            <p:nvPr/>
          </p:nvSpPr>
          <p:spPr bwMode="auto">
            <a:xfrm>
              <a:off x="3886" y="3139"/>
              <a:ext cx="664" cy="212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>
                  <a:solidFill>
                    <a:schemeClr val="tx1"/>
                  </a:solidFill>
                </a:rPr>
                <a:t>print (y);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46274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3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altLang="en-US" smtClean="0"/>
              <a:t>Example Control Flow – Stats</a:t>
            </a:r>
          </a:p>
        </p:txBody>
      </p:sp>
      <p:sp>
        <p:nvSpPr>
          <p:cNvPr id="22534" name="Text Box 4"/>
          <p:cNvSpPr txBox="1">
            <a:spLocks noChangeArrowheads="1"/>
          </p:cNvSpPr>
          <p:nvPr/>
        </p:nvSpPr>
        <p:spPr bwMode="auto">
          <a:xfrm>
            <a:off x="1017588" y="1520825"/>
            <a:ext cx="6365875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endParaRPr lang="en-US" altLang="en-US"/>
          </a:p>
        </p:txBody>
      </p:sp>
      <p:sp>
        <p:nvSpPr>
          <p:cNvPr id="22535" name="Text Box 6"/>
          <p:cNvSpPr txBox="1">
            <a:spLocks noChangeArrowheads="1"/>
          </p:cNvSpPr>
          <p:nvPr/>
        </p:nvSpPr>
        <p:spPr bwMode="auto">
          <a:xfrm>
            <a:off x="914400" y="1668837"/>
            <a:ext cx="6959600" cy="5036763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public static void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computeStats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(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int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[ ] numbers)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{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int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length =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numbers.length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double med,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,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sd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, mean, sum,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varsum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;</a:t>
            </a:r>
          </a:p>
          <a:p>
            <a:pPr>
              <a:lnSpc>
                <a:spcPct val="85000"/>
              </a:lnSpc>
            </a:pPr>
            <a:endParaRPr lang="en-US" altLang="en-US" sz="1400" b="0" dirty="0">
              <a:solidFill>
                <a:schemeClr val="tx1"/>
              </a:solidFill>
              <a:latin typeface="Helvetica" charset="0"/>
            </a:endParaRP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sum = 0;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400" b="0" dirty="0">
                <a:solidFill>
                  <a:srgbClr val="FF5935"/>
                </a:solidFill>
                <a:latin typeface="Helvetica" charset="0"/>
              </a:rPr>
              <a:t>for (</a:t>
            </a:r>
            <a:r>
              <a:rPr lang="en-US" altLang="en-US" sz="1400" b="0" dirty="0" err="1">
                <a:solidFill>
                  <a:srgbClr val="FF5935"/>
                </a:solidFill>
                <a:latin typeface="Helvetica" charset="0"/>
              </a:rPr>
              <a:t>int</a:t>
            </a:r>
            <a:r>
              <a:rPr lang="en-US" altLang="en-US" sz="1400" b="0" dirty="0">
                <a:solidFill>
                  <a:srgbClr val="FF5935"/>
                </a:solidFill>
                <a:latin typeface="Helvetica" charset="0"/>
              </a:rPr>
              <a:t> i = 0; i &lt; length; i++)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{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     sum += numbers [ i ];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} 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med   = numbers [ length / 2 ];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mean = sum / (double) length;</a:t>
            </a:r>
          </a:p>
          <a:p>
            <a:pPr>
              <a:lnSpc>
                <a:spcPct val="85000"/>
              </a:lnSpc>
            </a:pPr>
            <a:endParaRPr lang="en-US" altLang="en-US" sz="1400" b="0" dirty="0">
              <a:solidFill>
                <a:schemeClr val="tx1"/>
              </a:solidFill>
              <a:latin typeface="Helvetica" charset="0"/>
            </a:endParaRP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varsum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= 0;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400" b="0" dirty="0">
                <a:solidFill>
                  <a:srgbClr val="FF5935"/>
                </a:solidFill>
                <a:latin typeface="Helvetica" charset="0"/>
              </a:rPr>
              <a:t>for (</a:t>
            </a:r>
            <a:r>
              <a:rPr lang="en-US" altLang="en-US" sz="1400" b="0" dirty="0" err="1">
                <a:solidFill>
                  <a:srgbClr val="FF5935"/>
                </a:solidFill>
                <a:latin typeface="Helvetica" charset="0"/>
              </a:rPr>
              <a:t>int</a:t>
            </a:r>
            <a:r>
              <a:rPr lang="en-US" altLang="en-US" sz="1400" b="0" dirty="0">
                <a:solidFill>
                  <a:srgbClr val="FF5935"/>
                </a:solidFill>
                <a:latin typeface="Helvetica" charset="0"/>
              </a:rPr>
              <a:t> i = 0; i &lt; length; i++)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{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varsum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=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varsum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+ ((numbers [ I ] - mean) * (numbers [ I ] - mean));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}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=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varsum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/ ( length - 1.0 );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sd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=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Math.sqrt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(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);</a:t>
            </a:r>
          </a:p>
          <a:p>
            <a:pPr>
              <a:lnSpc>
                <a:spcPct val="85000"/>
              </a:lnSpc>
            </a:pPr>
            <a:endParaRPr lang="en-US" altLang="en-US" sz="1400" b="0" dirty="0">
              <a:solidFill>
                <a:schemeClr val="tx1"/>
              </a:solidFill>
              <a:latin typeface="Helvetica" charset="0"/>
            </a:endParaRP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System.out.println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("length:                   " + length);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System.out.println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("mean:                    " + mean);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System.out.println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("median:                 " + med);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System.out.println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("variance:                " +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var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   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System.out.println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 ("standard deviation: " + </a:t>
            </a:r>
            <a:r>
              <a:rPr lang="en-US" altLang="en-US" sz="1400" b="0" dirty="0" err="1">
                <a:solidFill>
                  <a:schemeClr val="tx1"/>
                </a:solidFill>
                <a:latin typeface="Helvetica" charset="0"/>
              </a:rPr>
              <a:t>sd</a:t>
            </a: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);</a:t>
            </a:r>
          </a:p>
          <a:p>
            <a:pPr>
              <a:lnSpc>
                <a:spcPct val="85000"/>
              </a:lnSpc>
            </a:pPr>
            <a:r>
              <a:rPr lang="en-US" altLang="en-US" sz="1400" b="0" dirty="0">
                <a:solidFill>
                  <a:schemeClr val="tx1"/>
                </a:solidFill>
                <a:latin typeface="Helvetica" charset="0"/>
              </a:rPr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38432520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yers">
  <a:themeElements>
    <a:clrScheme name="Layers 6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E"/>
      </a:accent3>
      <a:accent4>
        <a:srgbClr val="000000"/>
      </a:accent4>
      <a:accent5>
        <a:srgbClr val="E2E2CA"/>
      </a:accent5>
      <a:accent6>
        <a:srgbClr val="E70000"/>
      </a:accent6>
      <a:hlink>
        <a:srgbClr val="990033"/>
      </a:hlink>
      <a:folHlink>
        <a:srgbClr val="B2B2B2"/>
      </a:folHlink>
    </a:clrScheme>
    <a:fontScheme name="Layers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Times New Roman" pitchFamily="18" charset="0"/>
          </a:defRPr>
        </a:defPPr>
      </a:lstStyle>
    </a:lnDef>
  </a:objectDefaults>
  <a:extraClrSchemeLst>
    <a:extraClrScheme>
      <a:clrScheme name="Layers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71273</TotalTime>
  <Words>3563</Words>
  <Application>Microsoft Office PowerPoint</Application>
  <PresentationFormat>On-screen Show (4:3)</PresentationFormat>
  <Paragraphs>606</Paragraphs>
  <Slides>23</Slides>
  <Notes>13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9" baseType="lpstr">
      <vt:lpstr>Arial</vt:lpstr>
      <vt:lpstr>Helvetica</vt:lpstr>
      <vt:lpstr>Times New Roman</vt:lpstr>
      <vt:lpstr>Times New Roman (Arabic)</vt:lpstr>
      <vt:lpstr>Wingdings</vt:lpstr>
      <vt:lpstr>Layers</vt:lpstr>
      <vt:lpstr>Module 4(b)</vt:lpstr>
      <vt:lpstr>Overview</vt:lpstr>
      <vt:lpstr>Control Flow Graphs</vt:lpstr>
      <vt:lpstr>CFG: The if Statement</vt:lpstr>
      <vt:lpstr>CFG: The if-Return Statement</vt:lpstr>
      <vt:lpstr>Loops</vt:lpstr>
      <vt:lpstr>CFG: while and for Loops</vt:lpstr>
      <vt:lpstr>CFG: The case (switch) Structure</vt:lpstr>
      <vt:lpstr>Example Control Flow – Stats</vt:lpstr>
      <vt:lpstr>Control Flow Graph for Stats</vt:lpstr>
      <vt:lpstr>Control Flow TRs and Test Paths – EC</vt:lpstr>
      <vt:lpstr>Control Flow TRs and Test Paths – EPC</vt:lpstr>
      <vt:lpstr>Control Flow TRs and Test Paths – PPC</vt:lpstr>
      <vt:lpstr>Data Flow Coverage for Source</vt:lpstr>
      <vt:lpstr>Example Data Flow – Stats</vt:lpstr>
      <vt:lpstr>Control Flow Graph for Stats </vt:lpstr>
      <vt:lpstr>CFG for Stats – With Defs &amp; Uses</vt:lpstr>
      <vt:lpstr>Defs and Uses Tables for Stats </vt:lpstr>
      <vt:lpstr>DU Pairs for Stats </vt:lpstr>
      <vt:lpstr>DU Paths for Stats</vt:lpstr>
      <vt:lpstr>DU Paths for Stats – No Duplicates</vt:lpstr>
      <vt:lpstr>Test Cases and Test Paths</vt:lpstr>
      <vt:lpstr>Summary</vt:lpstr>
    </vt:vector>
  </TitlesOfParts>
  <Company>Goerge Mason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Graph Coverage for Source Code</dc:title>
  <dc:creator>Moataz Ahmed</dc:creator>
  <cp:lastModifiedBy>Moataz Ahmed</cp:lastModifiedBy>
  <cp:revision>221</cp:revision>
  <cp:lastPrinted>1999-09-12T15:28:30Z</cp:lastPrinted>
  <dcterms:created xsi:type="dcterms:W3CDTF">1996-06-10T05:36:32Z</dcterms:created>
  <dcterms:modified xsi:type="dcterms:W3CDTF">2016-10-17T06:05:51Z</dcterms:modified>
</cp:coreProperties>
</file>

<file path=docProps/thumbnail.jpeg>
</file>