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701" r:id="rId1"/>
  </p:sldMasterIdLst>
  <p:notesMasterIdLst>
    <p:notesMasterId r:id="rId23"/>
  </p:notesMasterIdLst>
  <p:handoutMasterIdLst>
    <p:handoutMasterId r:id="rId24"/>
  </p:handoutMasterIdLst>
  <p:sldIdLst>
    <p:sldId id="352" r:id="rId2"/>
    <p:sldId id="354" r:id="rId3"/>
    <p:sldId id="357" r:id="rId4"/>
    <p:sldId id="358" r:id="rId5"/>
    <p:sldId id="359" r:id="rId6"/>
    <p:sldId id="360" r:id="rId7"/>
    <p:sldId id="361" r:id="rId8"/>
    <p:sldId id="363" r:id="rId9"/>
    <p:sldId id="364" r:id="rId10"/>
    <p:sldId id="365" r:id="rId11"/>
    <p:sldId id="366" r:id="rId12"/>
    <p:sldId id="367" r:id="rId13"/>
    <p:sldId id="368" r:id="rId14"/>
    <p:sldId id="369" r:id="rId15"/>
    <p:sldId id="377" r:id="rId16"/>
    <p:sldId id="370" r:id="rId17"/>
    <p:sldId id="371" r:id="rId18"/>
    <p:sldId id="372" r:id="rId19"/>
    <p:sldId id="373" r:id="rId20"/>
    <p:sldId id="374" r:id="rId21"/>
    <p:sldId id="375" r:id="rId22"/>
  </p:sldIdLst>
  <p:sldSz cx="9144000" cy="6858000" type="screen4x3"/>
  <p:notesSz cx="6858000" cy="923607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1872">
          <p15:clr>
            <a:srgbClr val="A4A3A4"/>
          </p15:clr>
        </p15:guide>
        <p15:guide id="2" pos="576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09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5935"/>
    <a:srgbClr val="FFFEFB"/>
    <a:srgbClr val="FFFCEF"/>
    <a:srgbClr val="FFF8D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59" autoAdjust="0"/>
    <p:restoredTop sz="94689" autoAdjust="0"/>
  </p:normalViewPr>
  <p:slideViewPr>
    <p:cSldViewPr showGuides="1">
      <p:cViewPr varScale="1">
        <p:scale>
          <a:sx n="86" d="100"/>
          <a:sy n="86" d="100"/>
        </p:scale>
        <p:origin x="1170" y="60"/>
      </p:cViewPr>
      <p:guideLst>
        <p:guide orient="horz" pos="1872"/>
        <p:guide pos="576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howGuides="1">
      <p:cViewPr varScale="1">
        <p:scale>
          <a:sx n="68" d="100"/>
          <a:sy n="68" d="100"/>
        </p:scale>
        <p:origin x="-3090" y="-120"/>
      </p:cViewPr>
      <p:guideLst>
        <p:guide orient="horz" pos="2909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3795284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860" tIns="0" rIns="18860" bIns="0" numCol="1" anchor="t" anchorCtr="0" compatLnSpc="1">
            <a:prstTxWarp prst="textNoShape">
              <a:avLst/>
            </a:prstTxWarp>
          </a:bodyPr>
          <a:lstStyle>
            <a:lvl1pPr defTabSz="747713" eaLnBrk="0" hangingPunct="0"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860" tIns="0" rIns="18860" bIns="0" numCol="1" anchor="t" anchorCtr="0" compatLnSpc="1">
            <a:prstTxWarp prst="textNoShape">
              <a:avLst/>
            </a:prstTxWarp>
          </a:bodyPr>
          <a:lstStyle>
            <a:lvl1pPr algn="r" defTabSz="747713" eaLnBrk="0" hangingPunct="0"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741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27125" y="698500"/>
            <a:ext cx="4602163" cy="3451225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2813" y="4387850"/>
            <a:ext cx="5032375" cy="4156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54" tIns="45578" rIns="91154" bIns="4557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774113"/>
            <a:ext cx="2971800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860" tIns="0" rIns="18860" bIns="0" numCol="1" anchor="b" anchorCtr="0" compatLnSpc="1">
            <a:prstTxWarp prst="textNoShape">
              <a:avLst/>
            </a:prstTxWarp>
          </a:bodyPr>
          <a:lstStyle>
            <a:lvl1pPr defTabSz="747713" eaLnBrk="0" hangingPunct="0"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774113"/>
            <a:ext cx="2971800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860" tIns="0" rIns="18860" bIns="0" numCol="1" anchor="b" anchorCtr="0" compatLnSpc="1">
            <a:prstTxWarp prst="textNoShape">
              <a:avLst/>
            </a:prstTxWarp>
          </a:bodyPr>
          <a:lstStyle>
            <a:lvl1pPr algn="r" defTabSz="747713" eaLnBrk="0" hangingPunct="0"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fld id="{23EF1ECF-5E98-417E-ADE6-8CA3ABFC337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528924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1pPr>
    <a:lvl2pPr marL="4572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2pPr>
    <a:lvl3pPr marL="9144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3pPr>
    <a:lvl4pPr marL="13716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4pPr>
    <a:lvl5pPr marL="18288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7651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27652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5C9CB3C2-6C0D-4952-9508-AB7D10CB0829}" type="slidenum">
              <a:rPr lang="zh-CN" altLang="en-US" sz="1000" b="0">
                <a:solidFill>
                  <a:schemeClr val="tx1"/>
                </a:solidFill>
              </a:rPr>
              <a:pPr/>
              <a:t>3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77567918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6867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36868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B8E78CDC-2F07-4714-A1F6-4873AC211310}" type="slidenum">
              <a:rPr lang="zh-CN" altLang="en-US" sz="1000" b="0">
                <a:solidFill>
                  <a:schemeClr val="tx1"/>
                </a:solidFill>
              </a:rPr>
              <a:pPr/>
              <a:t>17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24155705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7891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37892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A5524D22-CC39-4DEC-AAD1-70C05BC4C1B9}" type="slidenum">
              <a:rPr lang="zh-CN" altLang="en-US" sz="1000" b="0">
                <a:solidFill>
                  <a:schemeClr val="tx1"/>
                </a:solidFill>
              </a:rPr>
              <a:pPr/>
              <a:t>18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00658147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8915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38916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D3C5F640-8630-449E-B837-5396A92E335D}" type="slidenum">
              <a:rPr lang="zh-CN" altLang="en-US" sz="1000" b="0">
                <a:solidFill>
                  <a:schemeClr val="tx1"/>
                </a:solidFill>
              </a:rPr>
              <a:pPr/>
              <a:t>20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066994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8675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28676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ECE202C4-0FE1-496E-A37A-D91C210C9702}" type="slidenum">
              <a:rPr lang="zh-CN" altLang="en-US" sz="1000" b="0">
                <a:solidFill>
                  <a:schemeClr val="tx1"/>
                </a:solidFill>
              </a:rPr>
              <a:pPr/>
              <a:t>7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5128974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9699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2970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0C82CBF4-33C5-4C3B-AD05-B11718D8E34B}" type="slidenum">
              <a:rPr lang="zh-CN" altLang="en-US" sz="1000" b="0">
                <a:solidFill>
                  <a:schemeClr val="tx1"/>
                </a:solidFill>
              </a:rPr>
              <a:pPr/>
              <a:t>8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8100403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0723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3072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D10637FF-FCA1-454B-8ABB-4F53A3B00910}" type="slidenum">
              <a:rPr lang="zh-CN" altLang="en-US" sz="1000" b="0">
                <a:solidFill>
                  <a:schemeClr val="tx1"/>
                </a:solidFill>
              </a:rPr>
              <a:pPr/>
              <a:t>9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1108194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1747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31748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E4FE6D3E-94C2-452C-BB08-FE475787E595}" type="slidenum">
              <a:rPr lang="zh-CN" altLang="en-US" sz="1000" b="0">
                <a:solidFill>
                  <a:schemeClr val="tx1"/>
                </a:solidFill>
              </a:rPr>
              <a:pPr/>
              <a:t>10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3916831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2771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32772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DEB01608-E5CC-421E-A007-D88B536C95D5}" type="slidenum">
              <a:rPr lang="zh-CN" altLang="en-US" sz="1000" b="0">
                <a:solidFill>
                  <a:schemeClr val="tx1"/>
                </a:solidFill>
              </a:rPr>
              <a:pPr/>
              <a:t>12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2387712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3795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33796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FFCB3E66-E3F6-4C69-9F80-9B3DC8D4609D}" type="slidenum">
              <a:rPr lang="zh-CN" altLang="en-US" sz="1000" b="0">
                <a:solidFill>
                  <a:schemeClr val="tx1"/>
                </a:solidFill>
              </a:rPr>
              <a:pPr/>
              <a:t>13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5763774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4819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3482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488BB77B-79F5-401B-AE52-81CC21DC03AD}" type="slidenum">
              <a:rPr lang="zh-CN" altLang="en-US" sz="1000" b="0">
                <a:solidFill>
                  <a:schemeClr val="tx1"/>
                </a:solidFill>
              </a:rPr>
              <a:pPr/>
              <a:t>14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7519109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5843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3584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25C72398-704B-499E-9FA4-1215728764DE}" type="slidenum">
              <a:rPr lang="zh-CN" altLang="en-US" sz="1000" b="0">
                <a:solidFill>
                  <a:schemeClr val="tx1"/>
                </a:solidFill>
              </a:rPr>
              <a:pPr/>
              <a:t>16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717099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8763000" cy="5943600"/>
            <a:chOff x="0" y="0"/>
            <a:chExt cx="5520" cy="3744"/>
          </a:xfrm>
        </p:grpSpPr>
        <p:sp>
          <p:nvSpPr>
            <p:cNvPr id="5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1104" cy="30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9pPr>
            </a:lstStyle>
            <a:p>
              <a:pPr algn="ctr" eaLnBrk="1" hangingPunct="1">
                <a:defRPr/>
              </a:pPr>
              <a:endParaRPr lang="en-US" altLang="en-US" sz="2400" smtClean="0">
                <a:latin typeface="Times New Roman" pitchFamily="18" charset="0"/>
              </a:endParaRPr>
            </a:p>
          </p:txBody>
        </p:sp>
        <p:grpSp>
          <p:nvGrpSpPr>
            <p:cNvPr id="6" name="Group 4"/>
            <p:cNvGrpSpPr>
              <a:grpSpLocks/>
            </p:cNvGrpSpPr>
            <p:nvPr userDrawn="1"/>
          </p:nvGrpSpPr>
          <p:grpSpPr bwMode="auto">
            <a:xfrm>
              <a:off x="0" y="2208"/>
              <a:ext cx="5520" cy="1536"/>
              <a:chOff x="0" y="2208"/>
              <a:chExt cx="5520" cy="1536"/>
            </a:xfrm>
          </p:grpSpPr>
          <p:sp>
            <p:nvSpPr>
              <p:cNvPr id="10" name="Rectangle 5"/>
              <p:cNvSpPr>
                <a:spLocks noChangeArrowheads="1"/>
              </p:cNvSpPr>
              <p:nvPr/>
            </p:nvSpPr>
            <p:spPr bwMode="ltGray">
              <a:xfrm>
                <a:off x="624" y="2208"/>
                <a:ext cx="4896" cy="1536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9pPr>
              </a:lstStyle>
              <a:p>
                <a:pPr algn="ctr" eaLnBrk="1" hangingPunct="1">
                  <a:defRPr/>
                </a:pPr>
                <a:endParaRPr lang="en-US" altLang="en-US" sz="2400" smtClean="0">
                  <a:latin typeface="Times New Roman" pitchFamily="18" charset="0"/>
                </a:endParaRPr>
              </a:p>
            </p:txBody>
          </p:sp>
          <p:sp>
            <p:nvSpPr>
              <p:cNvPr id="11" name="Rectangle 6"/>
              <p:cNvSpPr>
                <a:spLocks noChangeArrowheads="1"/>
              </p:cNvSpPr>
              <p:nvPr/>
            </p:nvSpPr>
            <p:spPr bwMode="white">
              <a:xfrm>
                <a:off x="654" y="2352"/>
                <a:ext cx="4818" cy="1347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9pPr>
              </a:lstStyle>
              <a:p>
                <a:pPr algn="ctr" eaLnBrk="1" hangingPunct="1">
                  <a:defRPr/>
                </a:pPr>
                <a:endParaRPr lang="en-US" altLang="en-US" sz="2400" smtClean="0">
                  <a:latin typeface="Times New Roman" pitchFamily="18" charset="0"/>
                </a:endParaRPr>
              </a:p>
            </p:txBody>
          </p:sp>
          <p:sp>
            <p:nvSpPr>
              <p:cNvPr id="12" name="Line 7"/>
              <p:cNvSpPr>
                <a:spLocks noChangeShapeType="1"/>
              </p:cNvSpPr>
              <p:nvPr/>
            </p:nvSpPr>
            <p:spPr bwMode="auto">
              <a:xfrm>
                <a:off x="0" y="3072"/>
                <a:ext cx="624" cy="0"/>
              </a:xfrm>
              <a:prstGeom prst="line">
                <a:avLst/>
              </a:prstGeom>
              <a:noFill/>
              <a:ln w="5080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7" name="Group 8"/>
            <p:cNvGrpSpPr>
              <a:grpSpLocks/>
            </p:cNvGrpSpPr>
            <p:nvPr userDrawn="1"/>
          </p:nvGrpSpPr>
          <p:grpSpPr bwMode="auto">
            <a:xfrm>
              <a:off x="400" y="336"/>
              <a:ext cx="5088" cy="192"/>
              <a:chOff x="400" y="336"/>
              <a:chExt cx="5088" cy="192"/>
            </a:xfrm>
          </p:grpSpPr>
          <p:sp>
            <p:nvSpPr>
              <p:cNvPr id="8" name="Rectangle 9"/>
              <p:cNvSpPr>
                <a:spLocks noChangeArrowheads="1"/>
              </p:cNvSpPr>
              <p:nvPr/>
            </p:nvSpPr>
            <p:spPr bwMode="auto">
              <a:xfrm>
                <a:off x="3952" y="336"/>
                <a:ext cx="1536" cy="192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9pPr>
              </a:lstStyle>
              <a:p>
                <a:pPr algn="ctr" eaLnBrk="1" hangingPunct="1">
                  <a:defRPr/>
                </a:pPr>
                <a:endParaRPr lang="en-US" altLang="en-US" sz="2400" smtClean="0">
                  <a:latin typeface="Times New Roman" pitchFamily="18" charset="0"/>
                </a:endParaRPr>
              </a:p>
            </p:txBody>
          </p:sp>
          <p:sp>
            <p:nvSpPr>
              <p:cNvPr id="9" name="Line 10"/>
              <p:cNvSpPr>
                <a:spLocks noChangeShapeType="1"/>
              </p:cNvSpPr>
              <p:nvPr/>
            </p:nvSpPr>
            <p:spPr bwMode="auto">
              <a:xfrm>
                <a:off x="400" y="432"/>
                <a:ext cx="5088" cy="0"/>
              </a:xfrm>
              <a:prstGeom prst="line">
                <a:avLst/>
              </a:prstGeom>
              <a:noFill/>
              <a:ln w="4445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13" name="Text Box 17"/>
          <p:cNvSpPr txBox="1">
            <a:spLocks noChangeArrowheads="1"/>
          </p:cNvSpPr>
          <p:nvPr userDrawn="1"/>
        </p:nvSpPr>
        <p:spPr bwMode="auto">
          <a:xfrm>
            <a:off x="5415610" y="5486400"/>
            <a:ext cx="3347390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9pPr>
          </a:lstStyle>
          <a:p>
            <a:pPr algn="r">
              <a:defRPr/>
            </a:pPr>
            <a:r>
              <a:rPr lang="en-US" sz="1000" dirty="0" smtClean="0"/>
              <a:t>Adapted from: </a:t>
            </a:r>
          </a:p>
          <a:p>
            <a:pPr algn="r">
              <a:defRPr/>
            </a:pPr>
            <a:r>
              <a:rPr lang="en-US" sz="1000" dirty="0" smtClean="0"/>
              <a:t>P. </a:t>
            </a:r>
            <a:r>
              <a:rPr lang="en-US" sz="1000" dirty="0" err="1" smtClean="0"/>
              <a:t>Ammann</a:t>
            </a:r>
            <a:r>
              <a:rPr lang="en-US" sz="1000" dirty="0" smtClean="0"/>
              <a:t> and J. Offutt, </a:t>
            </a:r>
            <a:r>
              <a:rPr lang="en-US" altLang="en-US" sz="1000" dirty="0" smtClean="0"/>
              <a:t>www.introsoftwaretesting.com</a:t>
            </a:r>
          </a:p>
        </p:txBody>
      </p:sp>
      <p:sp>
        <p:nvSpPr>
          <p:cNvPr id="101387" name="Rectangle 11"/>
          <p:cNvSpPr>
            <a:spLocks noGrp="1" noChangeArrowheads="1"/>
          </p:cNvSpPr>
          <p:nvPr>
            <p:ph type="ctrTitle"/>
          </p:nvPr>
        </p:nvSpPr>
        <p:spPr>
          <a:xfrm>
            <a:off x="2057400" y="1143000"/>
            <a:ext cx="6629400" cy="2209800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01388" name="Rectangle 12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962400"/>
            <a:ext cx="6858000" cy="1600200"/>
          </a:xfrm>
        </p:spPr>
        <p:txBody>
          <a:bodyPr anchor="ctr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14" name="Date Placeholder 13"/>
          <p:cNvSpPr>
            <a:spLocks noGrp="1" noChangeArrowheads="1"/>
          </p:cNvSpPr>
          <p:nvPr>
            <p:ph type="dt" sz="half" idx="10"/>
          </p:nvPr>
        </p:nvSpPr>
        <p:spPr>
          <a:xfrm>
            <a:off x="912813" y="6251575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5" name="Footer Placeholder 14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4388" y="6248400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6" name="Slide Number Placeholder 15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3CF5F5F-8F27-4C32-98C4-064326CD678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9028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854CBC-117C-416B-B677-E51347B7203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41281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43700" y="277813"/>
            <a:ext cx="1943100" cy="585311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277813"/>
            <a:ext cx="5676900" cy="58531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86E843-533C-4D18-81DB-8963F74121D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56019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EEC52D0-116E-49B4-B302-07B2A6E829B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68613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FD83033-A9CB-4979-9214-EDF45843FC6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87694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600200"/>
            <a:ext cx="38100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76800" y="1600200"/>
            <a:ext cx="38100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CFCE87-0D03-4EF9-9962-0812ED377C4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27787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257DD8-C5A8-476B-822E-4898263A478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92077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4045498-30DD-4E48-8E71-2C2DDA0553D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11674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AF4FF22-CD4D-4C53-A8FC-495C09E21BE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18979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7B8125E-38AC-42DC-9034-9EFDA7DDFB1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55040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45A8A3-C185-4F31-8426-84EB0BCD1C3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23642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0" y="0"/>
            <a:ext cx="8686800" cy="4876800"/>
            <a:chOff x="0" y="0"/>
            <a:chExt cx="5472" cy="3072"/>
          </a:xfrm>
        </p:grpSpPr>
        <p:sp>
          <p:nvSpPr>
            <p:cNvPr id="1035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384" cy="30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9pPr>
            </a:lstStyle>
            <a:p>
              <a:pPr algn="ctr" eaLnBrk="1" hangingPunct="1">
                <a:defRPr/>
              </a:pPr>
              <a:endParaRPr lang="en-US" altLang="en-US" sz="2400" smtClean="0">
                <a:latin typeface="Times New Roman" pitchFamily="18" charset="0"/>
              </a:endParaRPr>
            </a:p>
          </p:txBody>
        </p:sp>
        <p:grpSp>
          <p:nvGrpSpPr>
            <p:cNvPr id="1036" name="Group 4"/>
            <p:cNvGrpSpPr>
              <a:grpSpLocks/>
            </p:cNvGrpSpPr>
            <p:nvPr/>
          </p:nvGrpSpPr>
          <p:grpSpPr bwMode="auto">
            <a:xfrm>
              <a:off x="240" y="893"/>
              <a:ext cx="5232" cy="115"/>
              <a:chOff x="240" y="893"/>
              <a:chExt cx="5232" cy="115"/>
            </a:xfrm>
          </p:grpSpPr>
          <p:sp>
            <p:nvSpPr>
              <p:cNvPr id="1037" name="Rectangle 5"/>
              <p:cNvSpPr>
                <a:spLocks noChangeArrowheads="1"/>
              </p:cNvSpPr>
              <p:nvPr/>
            </p:nvSpPr>
            <p:spPr bwMode="auto">
              <a:xfrm>
                <a:off x="4320" y="893"/>
                <a:ext cx="1152" cy="115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9pPr>
              </a:lstStyle>
              <a:p>
                <a:pPr algn="ctr" eaLnBrk="1" hangingPunct="1">
                  <a:defRPr/>
                </a:pPr>
                <a:endParaRPr lang="en-US" altLang="en-US" sz="2400" smtClean="0">
                  <a:latin typeface="Times New Roman" pitchFamily="18" charset="0"/>
                </a:endParaRPr>
              </a:p>
            </p:txBody>
          </p:sp>
          <p:sp>
            <p:nvSpPr>
              <p:cNvPr id="1038" name="Line 6"/>
              <p:cNvSpPr>
                <a:spLocks noChangeShapeType="1"/>
              </p:cNvSpPr>
              <p:nvPr/>
            </p:nvSpPr>
            <p:spPr bwMode="auto">
              <a:xfrm>
                <a:off x="240" y="941"/>
                <a:ext cx="5232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1027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277813"/>
            <a:ext cx="77724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1028" name="Rectangle 8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600200"/>
            <a:ext cx="7772400" cy="4530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1032" name="Line 12"/>
          <p:cNvSpPr>
            <a:spLocks noChangeShapeType="1"/>
          </p:cNvSpPr>
          <p:nvPr/>
        </p:nvSpPr>
        <p:spPr bwMode="auto">
          <a:xfrm>
            <a:off x="0" y="4876800"/>
            <a:ext cx="609600" cy="0"/>
          </a:xfrm>
          <a:prstGeom prst="line">
            <a:avLst/>
          </a:prstGeom>
          <a:noFill/>
          <a:ln w="444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34" name="TextBox 13"/>
          <p:cNvSpPr txBox="1">
            <a:spLocks noChangeArrowheads="1"/>
          </p:cNvSpPr>
          <p:nvPr userDrawn="1"/>
        </p:nvSpPr>
        <p:spPr bwMode="auto">
          <a:xfrm>
            <a:off x="7924800" y="6581775"/>
            <a:ext cx="1219200" cy="276225"/>
          </a:xfrm>
          <a:prstGeom prst="rect">
            <a:avLst/>
          </a:prstGeom>
          <a:solidFill>
            <a:srgbClr val="FFFCE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9pPr>
          </a:lstStyle>
          <a:p>
            <a:pPr eaLnBrk="1" hangingPunct="1">
              <a:defRPr/>
            </a:pPr>
            <a:r>
              <a:rPr lang="en-US" sz="1200" dirty="0" smtClean="0"/>
              <a:t>SWE-05a-</a:t>
            </a:r>
            <a:fld id="{E91A4046-93E1-494B-9899-59C247D9CB6A}" type="slidenum">
              <a:rPr lang="en-US" sz="1200" smtClean="0"/>
              <a:pPr eaLnBrk="1" hangingPunct="1">
                <a:defRPr/>
              </a:pPr>
              <a:t>‹#›</a:t>
            </a:fld>
            <a:endParaRPr lang="en-US" sz="1200" dirty="0" smtClean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20" r:id="rId1"/>
    <p:sldLayoutId id="2147483810" r:id="rId2"/>
    <p:sldLayoutId id="2147483811" r:id="rId3"/>
    <p:sldLayoutId id="2147483812" r:id="rId4"/>
    <p:sldLayoutId id="2147483813" r:id="rId5"/>
    <p:sldLayoutId id="2147483814" r:id="rId6"/>
    <p:sldLayoutId id="2147483815" r:id="rId7"/>
    <p:sldLayoutId id="2147483816" r:id="rId8"/>
    <p:sldLayoutId id="2147483817" r:id="rId9"/>
    <p:sldLayoutId id="2147483818" r:id="rId10"/>
    <p:sldLayoutId id="2147483819" r:id="rId11"/>
  </p:sldLayoutIdLst>
  <p:timing>
    <p:tnLst>
      <p:par>
        <p:cTn id="1" dur="indefinite" restart="never" nodeType="tmRoot"/>
      </p:par>
    </p:tnLst>
  </p:timing>
  <p:txStyles>
    <p:titleStyle>
      <a:lvl1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90000"/>
        <a:buFont typeface="Wingdings" pitchFamily="2" charset="2"/>
        <a:buChar char="n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 sz="26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55000"/>
        <a:buFont typeface="Wingdings" pitchFamily="2" charset="2"/>
        <a:buChar char="n"/>
        <a:defRPr sz="23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altLang="en-US" dirty="0" smtClean="0"/>
              <a:t>Module 5(a)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US" altLang="zh-CN" dirty="0">
                <a:ea typeface="SimSun" pitchFamily="2" charset="-122"/>
              </a:rPr>
              <a:t>Syntax-based Testing</a:t>
            </a:r>
            <a:endParaRPr lang="en-US" altLang="en-US" dirty="0" smtClean="0"/>
          </a:p>
        </p:txBody>
      </p:sp>
    </p:spTree>
  </p:cSld>
  <p:clrMapOvr>
    <a:masterClrMapping/>
  </p:clrMapOvr>
  <p:transition spd="med">
    <p:fade thruBlk="1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>
                <a:ea typeface="SimSun" pitchFamily="2" charset="-122"/>
              </a:rPr>
              <a:t>Mutation Testing</a:t>
            </a:r>
            <a:r>
              <a:rPr lang="en-US" altLang="zh-CN" sz="2800" dirty="0" smtClean="0">
                <a:ea typeface="SimSun" pitchFamily="2" charset="-122"/>
              </a:rPr>
              <a:t> (1/3)</a:t>
            </a:r>
            <a:endParaRPr lang="en-US" altLang="en-US" sz="2800" dirty="0" smtClean="0">
              <a:ea typeface="SimSun" pitchFamily="2" charset="-122"/>
            </a:endParaRPr>
          </a:p>
        </p:txBody>
      </p:sp>
      <p:sp>
        <p:nvSpPr>
          <p:cNvPr id="13318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smtClean="0"/>
              <a:t>Grammars describe both </a:t>
            </a:r>
            <a:r>
              <a:rPr lang="en-US" altLang="en-US" i="1" dirty="0" smtClean="0">
                <a:solidFill>
                  <a:srgbClr val="FF5935"/>
                </a:solidFill>
              </a:rPr>
              <a:t>valid</a:t>
            </a:r>
            <a:r>
              <a:rPr lang="en-US" altLang="en-US" dirty="0" smtClean="0">
                <a:solidFill>
                  <a:srgbClr val="FF5935"/>
                </a:solidFill>
              </a:rPr>
              <a:t> </a:t>
            </a:r>
            <a:r>
              <a:rPr lang="en-US" altLang="en-US" dirty="0" smtClean="0"/>
              <a:t>and </a:t>
            </a:r>
            <a:r>
              <a:rPr lang="en-US" altLang="en-US" i="1" dirty="0">
                <a:solidFill>
                  <a:srgbClr val="FF5935"/>
                </a:solidFill>
              </a:rPr>
              <a:t>invalid</a:t>
            </a:r>
            <a:r>
              <a:rPr lang="en-US" altLang="en-US" dirty="0" smtClean="0"/>
              <a:t> strings</a:t>
            </a:r>
          </a:p>
          <a:p>
            <a:pPr lvl="1"/>
            <a:endParaRPr lang="en-US" altLang="en-US" dirty="0" smtClean="0"/>
          </a:p>
          <a:p>
            <a:r>
              <a:rPr lang="en-US" altLang="en-US" dirty="0" smtClean="0"/>
              <a:t>Both types can be produced as </a:t>
            </a:r>
            <a:r>
              <a:rPr lang="en-US" altLang="en-US" i="1" dirty="0">
                <a:solidFill>
                  <a:srgbClr val="FF5935"/>
                </a:solidFill>
              </a:rPr>
              <a:t>mutants</a:t>
            </a:r>
          </a:p>
          <a:p>
            <a:pPr lvl="1"/>
            <a:endParaRPr lang="en-US" altLang="en-US" dirty="0" smtClean="0"/>
          </a:p>
          <a:p>
            <a:r>
              <a:rPr lang="en-US" altLang="en-US" dirty="0" smtClean="0"/>
              <a:t>A mutant is a </a:t>
            </a:r>
            <a:r>
              <a:rPr lang="en-US" altLang="en-US" i="1" dirty="0">
                <a:solidFill>
                  <a:srgbClr val="FF5935"/>
                </a:solidFill>
              </a:rPr>
              <a:t>variation</a:t>
            </a:r>
            <a:r>
              <a:rPr lang="en-US" altLang="en-US" dirty="0" smtClean="0"/>
              <a:t> of a valid string</a:t>
            </a:r>
          </a:p>
          <a:p>
            <a:pPr lvl="1"/>
            <a:r>
              <a:rPr lang="en-US" altLang="en-US" dirty="0" smtClean="0"/>
              <a:t>Mutants may be valid or invalid strings</a:t>
            </a:r>
          </a:p>
          <a:p>
            <a:pPr lvl="1"/>
            <a:endParaRPr lang="en-US" altLang="en-US" dirty="0" smtClean="0"/>
          </a:p>
          <a:p>
            <a:r>
              <a:rPr lang="en-US" altLang="en-US" dirty="0" smtClean="0"/>
              <a:t>Mutation is based on:</a:t>
            </a:r>
            <a:br>
              <a:rPr lang="en-US" altLang="en-US" dirty="0" smtClean="0"/>
            </a:br>
            <a:r>
              <a:rPr lang="en-US" altLang="en-US" dirty="0" smtClean="0"/>
              <a:t> “</a:t>
            </a:r>
            <a:r>
              <a:rPr lang="en-US" altLang="en-US" i="1" dirty="0">
                <a:solidFill>
                  <a:srgbClr val="FF5935"/>
                </a:solidFill>
              </a:rPr>
              <a:t>mutation operators</a:t>
            </a:r>
            <a:r>
              <a:rPr lang="en-US" altLang="en-US" dirty="0" smtClean="0"/>
              <a:t>” and “</a:t>
            </a:r>
            <a:r>
              <a:rPr lang="en-US" altLang="en-US" i="1" dirty="0">
                <a:solidFill>
                  <a:srgbClr val="FF5935"/>
                </a:solidFill>
              </a:rPr>
              <a:t>ground strings</a:t>
            </a:r>
            <a:r>
              <a:rPr lang="en-US" altLang="en-US" dirty="0" smtClean="0"/>
              <a:t>”</a:t>
            </a:r>
            <a:endParaRPr lang="en-US" altLang="en-US" u="sng" dirty="0" smtClean="0"/>
          </a:p>
        </p:txBody>
      </p:sp>
    </p:spTree>
    <p:extLst>
      <p:ext uri="{BB962C8B-B14F-4D97-AF65-F5344CB8AC3E}">
        <p14:creationId xmlns:p14="http://schemas.microsoft.com/office/powerpoint/2010/main" val="15896356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1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>
                <a:ea typeface="SimSun" pitchFamily="2" charset="-122"/>
              </a:rPr>
              <a:t>Mutation Testing</a:t>
            </a:r>
            <a:r>
              <a:rPr lang="en-US" altLang="zh-CN" sz="2800" dirty="0">
                <a:ea typeface="SimSun" pitchFamily="2" charset="-122"/>
              </a:rPr>
              <a:t> </a:t>
            </a:r>
            <a:r>
              <a:rPr lang="en-US" altLang="zh-CN" sz="2800" dirty="0" smtClean="0">
                <a:ea typeface="SimSun" pitchFamily="2" charset="-122"/>
              </a:rPr>
              <a:t>(2/3</a:t>
            </a:r>
            <a:r>
              <a:rPr lang="en-US" altLang="zh-CN" sz="2800" dirty="0">
                <a:ea typeface="SimSun" pitchFamily="2" charset="-122"/>
              </a:rPr>
              <a:t>)</a:t>
            </a:r>
            <a:endParaRPr lang="en-US" altLang="en-US" dirty="0" smtClean="0"/>
          </a:p>
        </p:txBody>
      </p:sp>
      <p:sp>
        <p:nvSpPr>
          <p:cNvPr id="281607" name="Text Box 7"/>
          <p:cNvSpPr txBox="1">
            <a:spLocks noChangeArrowheads="1"/>
          </p:cNvSpPr>
          <p:nvPr/>
        </p:nvSpPr>
        <p:spPr bwMode="auto">
          <a:xfrm>
            <a:off x="762000" y="1936750"/>
            <a:ext cx="8191500" cy="3539430"/>
          </a:xfrm>
          <a:prstGeom prst="rect">
            <a:avLst/>
          </a:prstGeom>
          <a:solidFill>
            <a:schemeClr val="accent5"/>
          </a:solidFill>
          <a:ln w="28575">
            <a:noFill/>
            <a:miter lim="800000"/>
            <a:headEnd type="none" w="sm" len="sm"/>
            <a:tailEnd type="none" w="sm" len="sm"/>
          </a:ln>
          <a:effectLst/>
        </p:spPr>
        <p:txBody>
          <a:bodyPr wrap="square">
            <a:spAutoFit/>
          </a:bodyPr>
          <a:lstStyle/>
          <a:p>
            <a:pPr algn="ctr">
              <a:spcBef>
                <a:spcPct val="20000"/>
              </a:spcBef>
              <a:defRPr/>
            </a:pPr>
            <a:r>
              <a:rPr lang="en-US" altLang="zh-CN" sz="2800" dirty="0" smtClean="0">
                <a:solidFill>
                  <a:schemeClr val="tx1"/>
                </a:solidFill>
                <a:ea typeface="SimSun" pitchFamily="2" charset="-122"/>
              </a:rPr>
              <a:t>We </a:t>
            </a:r>
            <a:r>
              <a:rPr lang="en-US" altLang="zh-CN" sz="2800" dirty="0">
                <a:solidFill>
                  <a:schemeClr val="tx1"/>
                </a:solidFill>
                <a:ea typeface="SimSun" pitchFamily="2" charset="-122"/>
              </a:rPr>
              <a:t>are performing mutation analysis whenever </a:t>
            </a:r>
            <a:r>
              <a:rPr lang="en-US" altLang="zh-CN" sz="2800" dirty="0" smtClean="0">
                <a:solidFill>
                  <a:schemeClr val="tx1"/>
                </a:solidFill>
                <a:ea typeface="SimSun" pitchFamily="2" charset="-122"/>
              </a:rPr>
              <a:t>we</a:t>
            </a:r>
          </a:p>
          <a:p>
            <a:pPr algn="ctr">
              <a:spcBef>
                <a:spcPct val="20000"/>
              </a:spcBef>
              <a:defRPr/>
            </a:pPr>
            <a:endParaRPr lang="en-US" altLang="zh-CN" sz="2800" dirty="0">
              <a:solidFill>
                <a:schemeClr val="tx1"/>
              </a:solidFill>
              <a:ea typeface="SimSun" pitchFamily="2" charset="-122"/>
            </a:endParaRPr>
          </a:p>
          <a:p>
            <a:pPr marL="228600" indent="-228600">
              <a:spcBef>
                <a:spcPct val="20000"/>
              </a:spcBef>
              <a:buFontTx/>
              <a:buChar char="•"/>
              <a:defRPr/>
            </a:pPr>
            <a:r>
              <a:rPr lang="en-US" altLang="zh-CN" sz="2800" dirty="0" smtClean="0">
                <a:solidFill>
                  <a:schemeClr val="tx1"/>
                </a:solidFill>
                <a:ea typeface="SimSun" pitchFamily="2" charset="-122"/>
              </a:rPr>
              <a:t>use </a:t>
            </a:r>
            <a:r>
              <a:rPr lang="en-US" altLang="zh-CN" sz="2800" dirty="0">
                <a:solidFill>
                  <a:schemeClr val="tx1"/>
                </a:solidFill>
                <a:ea typeface="SimSun" pitchFamily="2" charset="-122"/>
              </a:rPr>
              <a:t>well defined </a:t>
            </a:r>
            <a:r>
              <a:rPr lang="en-US" altLang="zh-CN" sz="2800" u="sng" dirty="0">
                <a:solidFill>
                  <a:schemeClr val="tx2"/>
                </a:solidFill>
                <a:ea typeface="SimSun" pitchFamily="2" charset="-122"/>
              </a:rPr>
              <a:t>rules</a:t>
            </a:r>
          </a:p>
          <a:p>
            <a:pPr marL="228600" indent="-228600">
              <a:spcBef>
                <a:spcPct val="20000"/>
              </a:spcBef>
              <a:buFontTx/>
              <a:buChar char="•"/>
              <a:defRPr/>
            </a:pPr>
            <a:r>
              <a:rPr lang="en-US" altLang="zh-CN" sz="2800" dirty="0" smtClean="0">
                <a:solidFill>
                  <a:schemeClr val="tx1"/>
                </a:solidFill>
                <a:ea typeface="SimSun" pitchFamily="2" charset="-122"/>
              </a:rPr>
              <a:t>defined </a:t>
            </a:r>
            <a:r>
              <a:rPr lang="en-US" altLang="zh-CN" sz="2800" dirty="0">
                <a:solidFill>
                  <a:schemeClr val="tx1"/>
                </a:solidFill>
                <a:ea typeface="SimSun" pitchFamily="2" charset="-122"/>
              </a:rPr>
              <a:t>on </a:t>
            </a:r>
            <a:r>
              <a:rPr lang="en-US" altLang="zh-CN" sz="2800" u="sng" dirty="0">
                <a:solidFill>
                  <a:schemeClr val="tx2"/>
                </a:solidFill>
                <a:ea typeface="SimSun" pitchFamily="2" charset="-122"/>
              </a:rPr>
              <a:t>syntactic descriptions</a:t>
            </a:r>
          </a:p>
          <a:p>
            <a:pPr marL="228600" indent="-228600">
              <a:spcBef>
                <a:spcPct val="20000"/>
              </a:spcBef>
              <a:buFontTx/>
              <a:buChar char="•"/>
              <a:defRPr/>
            </a:pPr>
            <a:r>
              <a:rPr lang="en-US" altLang="zh-CN" sz="2800" dirty="0" smtClean="0">
                <a:solidFill>
                  <a:schemeClr val="tx1"/>
                </a:solidFill>
                <a:ea typeface="SimSun" pitchFamily="2" charset="-122"/>
              </a:rPr>
              <a:t>to </a:t>
            </a:r>
            <a:r>
              <a:rPr lang="en-US" altLang="zh-CN" sz="2800" dirty="0">
                <a:solidFill>
                  <a:schemeClr val="tx1"/>
                </a:solidFill>
                <a:ea typeface="SimSun" pitchFamily="2" charset="-122"/>
              </a:rPr>
              <a:t>make </a:t>
            </a:r>
            <a:r>
              <a:rPr lang="en-US" altLang="zh-CN" sz="2800" u="sng" dirty="0">
                <a:solidFill>
                  <a:schemeClr val="tx2"/>
                </a:solidFill>
                <a:ea typeface="SimSun" pitchFamily="2" charset="-122"/>
              </a:rPr>
              <a:t>systematic changes</a:t>
            </a:r>
          </a:p>
          <a:p>
            <a:pPr marL="228600" indent="-228600">
              <a:spcBef>
                <a:spcPct val="20000"/>
              </a:spcBef>
              <a:buFontTx/>
              <a:buChar char="•"/>
              <a:defRPr/>
            </a:pPr>
            <a:r>
              <a:rPr lang="en-US" altLang="zh-CN" sz="2800" dirty="0" smtClean="0">
                <a:solidFill>
                  <a:schemeClr val="tx1"/>
                </a:solidFill>
                <a:ea typeface="SimSun" pitchFamily="2" charset="-122"/>
              </a:rPr>
              <a:t>to </a:t>
            </a:r>
            <a:r>
              <a:rPr lang="en-US" altLang="zh-CN" sz="2800" dirty="0">
                <a:solidFill>
                  <a:schemeClr val="tx1"/>
                </a:solidFill>
                <a:ea typeface="SimSun" pitchFamily="2" charset="-122"/>
              </a:rPr>
              <a:t>the </a:t>
            </a:r>
            <a:r>
              <a:rPr lang="en-US" altLang="zh-CN" sz="2800" u="sng" dirty="0">
                <a:solidFill>
                  <a:schemeClr val="tx2"/>
                </a:solidFill>
                <a:ea typeface="SimSun" pitchFamily="2" charset="-122"/>
              </a:rPr>
              <a:t>syntax</a:t>
            </a:r>
            <a:r>
              <a:rPr lang="en-US" altLang="zh-CN" sz="2800" dirty="0">
                <a:solidFill>
                  <a:schemeClr val="tx1"/>
                </a:solidFill>
                <a:ea typeface="SimSun" pitchFamily="2" charset="-122"/>
              </a:rPr>
              <a:t> or to </a:t>
            </a:r>
            <a:r>
              <a:rPr lang="en-US" altLang="zh-CN" sz="2800" u="sng" dirty="0">
                <a:solidFill>
                  <a:schemeClr val="tx2"/>
                </a:solidFill>
                <a:ea typeface="SimSun" pitchFamily="2" charset="-122"/>
              </a:rPr>
              <a:t>objects</a:t>
            </a:r>
            <a:r>
              <a:rPr lang="en-US" altLang="zh-CN" sz="2800" dirty="0">
                <a:solidFill>
                  <a:schemeClr val="tx1"/>
                </a:solidFill>
                <a:ea typeface="SimSun" pitchFamily="2" charset="-122"/>
              </a:rPr>
              <a:t> developed from the syntax</a:t>
            </a:r>
            <a:endParaRPr lang="en-US" sz="2800" dirty="0">
              <a:solidFill>
                <a:schemeClr val="tx1"/>
              </a:solidFill>
              <a:ea typeface="SimSun" pitchFamily="2" charset="-122"/>
            </a:endParaRPr>
          </a:p>
        </p:txBody>
      </p:sp>
      <p:grpSp>
        <p:nvGrpSpPr>
          <p:cNvPr id="2" name="Group 8"/>
          <p:cNvGrpSpPr>
            <a:grpSpLocks/>
          </p:cNvGrpSpPr>
          <p:nvPr/>
        </p:nvGrpSpPr>
        <p:grpSpPr bwMode="auto">
          <a:xfrm>
            <a:off x="3619500" y="1752600"/>
            <a:ext cx="4572000" cy="1752600"/>
            <a:chOff x="1872" y="1680"/>
            <a:chExt cx="2880" cy="1104"/>
          </a:xfrm>
        </p:grpSpPr>
        <p:sp>
          <p:nvSpPr>
            <p:cNvPr id="14361" name="Oval 9"/>
            <p:cNvSpPr>
              <a:spLocks noChangeArrowheads="1"/>
            </p:cNvSpPr>
            <p:nvPr/>
          </p:nvSpPr>
          <p:spPr bwMode="auto">
            <a:xfrm>
              <a:off x="1872" y="2400"/>
              <a:ext cx="672" cy="384"/>
            </a:xfrm>
            <a:prstGeom prst="ellipse">
              <a:avLst/>
            </a:prstGeom>
            <a:noFill/>
            <a:ln w="28575">
              <a:solidFill>
                <a:srgbClr val="FF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4362" name="Text Box 10"/>
            <p:cNvSpPr txBox="1">
              <a:spLocks noChangeArrowheads="1"/>
            </p:cNvSpPr>
            <p:nvPr/>
          </p:nvSpPr>
          <p:spPr bwMode="auto">
            <a:xfrm>
              <a:off x="3744" y="1680"/>
              <a:ext cx="1008" cy="446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 w="9525">
              <a:solidFill>
                <a:schemeClr val="bg2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n-US" altLang="en-US" dirty="0">
                  <a:solidFill>
                    <a:srgbClr val="FF0000"/>
                  </a:solidFill>
                  <a:latin typeface="Comic Sans MS" pitchFamily="66" charset="0"/>
                </a:rPr>
                <a:t>mutation operators</a:t>
              </a:r>
            </a:p>
          </p:txBody>
        </p:sp>
        <p:sp>
          <p:nvSpPr>
            <p:cNvPr id="14363" name="Line 11"/>
            <p:cNvSpPr>
              <a:spLocks noChangeShapeType="1"/>
            </p:cNvSpPr>
            <p:nvPr/>
          </p:nvSpPr>
          <p:spPr bwMode="auto">
            <a:xfrm flipV="1">
              <a:off x="2544" y="2016"/>
              <a:ext cx="1200" cy="576"/>
            </a:xfrm>
            <a:prstGeom prst="line">
              <a:avLst/>
            </a:prstGeom>
            <a:noFill/>
            <a:ln w="28575">
              <a:solidFill>
                <a:srgbClr val="FF0000"/>
              </a:solidFill>
              <a:round/>
              <a:headEnd/>
              <a:tailEnd type="arrow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3" name="Group 12"/>
          <p:cNvGrpSpPr>
            <a:grpSpLocks/>
          </p:cNvGrpSpPr>
          <p:nvPr/>
        </p:nvGrpSpPr>
        <p:grpSpPr bwMode="auto">
          <a:xfrm>
            <a:off x="2857500" y="2819400"/>
            <a:ext cx="5791200" cy="1295400"/>
            <a:chOff x="1392" y="2352"/>
            <a:chExt cx="3648" cy="816"/>
          </a:xfrm>
        </p:grpSpPr>
        <p:sp>
          <p:nvSpPr>
            <p:cNvPr id="14358" name="Oval 13"/>
            <p:cNvSpPr>
              <a:spLocks noChangeArrowheads="1"/>
            </p:cNvSpPr>
            <p:nvPr/>
          </p:nvSpPr>
          <p:spPr bwMode="auto">
            <a:xfrm>
              <a:off x="1392" y="2736"/>
              <a:ext cx="2304" cy="432"/>
            </a:xfrm>
            <a:prstGeom prst="ellipse">
              <a:avLst/>
            </a:prstGeom>
            <a:noFill/>
            <a:ln w="28575">
              <a:solidFill>
                <a:srgbClr val="FF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4359" name="Text Box 14"/>
            <p:cNvSpPr txBox="1">
              <a:spLocks noChangeArrowheads="1"/>
            </p:cNvSpPr>
            <p:nvPr/>
          </p:nvSpPr>
          <p:spPr bwMode="auto">
            <a:xfrm>
              <a:off x="3888" y="2352"/>
              <a:ext cx="1152" cy="252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 w="9525">
              <a:solidFill>
                <a:schemeClr val="bg2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n-US" altLang="en-US" dirty="0">
                  <a:solidFill>
                    <a:srgbClr val="FF0000"/>
                  </a:solidFill>
                  <a:latin typeface="Comic Sans MS" pitchFamily="66" charset="0"/>
                </a:rPr>
                <a:t>grammars</a:t>
              </a:r>
            </a:p>
          </p:txBody>
        </p:sp>
        <p:sp>
          <p:nvSpPr>
            <p:cNvPr id="14360" name="Line 15"/>
            <p:cNvSpPr>
              <a:spLocks noChangeShapeType="1"/>
            </p:cNvSpPr>
            <p:nvPr/>
          </p:nvSpPr>
          <p:spPr bwMode="auto">
            <a:xfrm flipV="1">
              <a:off x="3264" y="2592"/>
              <a:ext cx="624" cy="192"/>
            </a:xfrm>
            <a:prstGeom prst="line">
              <a:avLst/>
            </a:prstGeom>
            <a:noFill/>
            <a:ln w="28575">
              <a:solidFill>
                <a:srgbClr val="FF0000"/>
              </a:solidFill>
              <a:round/>
              <a:headEnd/>
              <a:tailEnd type="arrow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4" name="Group 16"/>
          <p:cNvGrpSpPr>
            <a:grpSpLocks/>
          </p:cNvGrpSpPr>
          <p:nvPr/>
        </p:nvGrpSpPr>
        <p:grpSpPr bwMode="auto">
          <a:xfrm>
            <a:off x="2095500" y="4495800"/>
            <a:ext cx="2743200" cy="1152525"/>
            <a:chOff x="912" y="3408"/>
            <a:chExt cx="1728" cy="726"/>
          </a:xfrm>
        </p:grpSpPr>
        <p:sp>
          <p:nvSpPr>
            <p:cNvPr id="14355" name="Oval 17"/>
            <p:cNvSpPr>
              <a:spLocks noChangeArrowheads="1"/>
            </p:cNvSpPr>
            <p:nvPr/>
          </p:nvSpPr>
          <p:spPr bwMode="auto">
            <a:xfrm>
              <a:off x="912" y="3408"/>
              <a:ext cx="768" cy="384"/>
            </a:xfrm>
            <a:prstGeom prst="ellipse">
              <a:avLst/>
            </a:prstGeom>
            <a:noFill/>
            <a:ln w="28575">
              <a:solidFill>
                <a:srgbClr val="FF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4356" name="Text Box 18"/>
            <p:cNvSpPr txBox="1">
              <a:spLocks noChangeArrowheads="1"/>
            </p:cNvSpPr>
            <p:nvPr/>
          </p:nvSpPr>
          <p:spPr bwMode="auto">
            <a:xfrm>
              <a:off x="1488" y="3882"/>
              <a:ext cx="1152" cy="252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 w="9525">
              <a:solidFill>
                <a:schemeClr val="bg2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n-US" altLang="en-US">
                  <a:solidFill>
                    <a:srgbClr val="FF0000"/>
                  </a:solidFill>
                  <a:latin typeface="Comic Sans MS" pitchFamily="66" charset="0"/>
                </a:rPr>
                <a:t>grammar</a:t>
              </a:r>
            </a:p>
          </p:txBody>
        </p:sp>
        <p:sp>
          <p:nvSpPr>
            <p:cNvPr id="14357" name="Line 19"/>
            <p:cNvSpPr>
              <a:spLocks noChangeShapeType="1"/>
            </p:cNvSpPr>
            <p:nvPr/>
          </p:nvSpPr>
          <p:spPr bwMode="auto">
            <a:xfrm>
              <a:off x="1248" y="3792"/>
              <a:ext cx="240" cy="192"/>
            </a:xfrm>
            <a:prstGeom prst="line">
              <a:avLst/>
            </a:prstGeom>
            <a:noFill/>
            <a:ln w="28575">
              <a:solidFill>
                <a:srgbClr val="FF0000"/>
              </a:solidFill>
              <a:round/>
              <a:headEnd/>
              <a:tailEnd type="arrow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5" name="Group 20"/>
          <p:cNvGrpSpPr>
            <a:grpSpLocks/>
          </p:cNvGrpSpPr>
          <p:nvPr/>
        </p:nvGrpSpPr>
        <p:grpSpPr bwMode="auto">
          <a:xfrm>
            <a:off x="4000500" y="4495800"/>
            <a:ext cx="4343400" cy="1317625"/>
            <a:chOff x="2112" y="3360"/>
            <a:chExt cx="2736" cy="830"/>
          </a:xfrm>
        </p:grpSpPr>
        <p:sp>
          <p:nvSpPr>
            <p:cNvPr id="14352" name="Oval 21"/>
            <p:cNvSpPr>
              <a:spLocks noChangeArrowheads="1"/>
            </p:cNvSpPr>
            <p:nvPr/>
          </p:nvSpPr>
          <p:spPr bwMode="auto">
            <a:xfrm>
              <a:off x="2112" y="3360"/>
              <a:ext cx="816" cy="384"/>
            </a:xfrm>
            <a:prstGeom prst="ellipse">
              <a:avLst/>
            </a:prstGeom>
            <a:noFill/>
            <a:ln w="28575">
              <a:solidFill>
                <a:srgbClr val="FF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4353" name="Text Box 22"/>
            <p:cNvSpPr txBox="1">
              <a:spLocks noChangeArrowheads="1"/>
            </p:cNvSpPr>
            <p:nvPr/>
          </p:nvSpPr>
          <p:spPr bwMode="auto">
            <a:xfrm>
              <a:off x="3888" y="3744"/>
              <a:ext cx="960" cy="446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 w="9525">
              <a:solidFill>
                <a:schemeClr val="bg2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n-US" altLang="en-US" dirty="0">
                  <a:solidFill>
                    <a:srgbClr val="FF0000"/>
                  </a:solidFill>
                  <a:latin typeface="Comic Sans MS" pitchFamily="66" charset="0"/>
                </a:rPr>
                <a:t>ground strings</a:t>
              </a:r>
            </a:p>
          </p:txBody>
        </p:sp>
        <p:sp>
          <p:nvSpPr>
            <p:cNvPr id="14354" name="Line 23"/>
            <p:cNvSpPr>
              <a:spLocks noChangeShapeType="1"/>
            </p:cNvSpPr>
            <p:nvPr/>
          </p:nvSpPr>
          <p:spPr bwMode="auto">
            <a:xfrm>
              <a:off x="2880" y="3648"/>
              <a:ext cx="1008" cy="336"/>
            </a:xfrm>
            <a:prstGeom prst="line">
              <a:avLst/>
            </a:prstGeom>
            <a:noFill/>
            <a:ln w="28575">
              <a:solidFill>
                <a:srgbClr val="FF0000"/>
              </a:solidFill>
              <a:round/>
              <a:headEnd/>
              <a:tailEnd type="arrow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" name="Group 24"/>
          <p:cNvGrpSpPr>
            <a:grpSpLocks/>
          </p:cNvGrpSpPr>
          <p:nvPr/>
        </p:nvGrpSpPr>
        <p:grpSpPr bwMode="auto">
          <a:xfrm>
            <a:off x="2476500" y="3429000"/>
            <a:ext cx="6400800" cy="1200150"/>
            <a:chOff x="1152" y="2688"/>
            <a:chExt cx="4032" cy="756"/>
          </a:xfrm>
        </p:grpSpPr>
        <p:sp>
          <p:nvSpPr>
            <p:cNvPr id="14349" name="Oval 25"/>
            <p:cNvSpPr>
              <a:spLocks noChangeArrowheads="1"/>
            </p:cNvSpPr>
            <p:nvPr/>
          </p:nvSpPr>
          <p:spPr bwMode="auto">
            <a:xfrm>
              <a:off x="1152" y="3024"/>
              <a:ext cx="2064" cy="384"/>
            </a:xfrm>
            <a:prstGeom prst="ellipse">
              <a:avLst/>
            </a:prstGeom>
            <a:noFill/>
            <a:ln w="28575">
              <a:solidFill>
                <a:srgbClr val="FF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4350" name="Text Box 26"/>
            <p:cNvSpPr txBox="1">
              <a:spLocks noChangeArrowheads="1"/>
            </p:cNvSpPr>
            <p:nvPr/>
          </p:nvSpPr>
          <p:spPr bwMode="auto">
            <a:xfrm>
              <a:off x="3696" y="2688"/>
              <a:ext cx="1488" cy="756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 w="9525">
              <a:solidFill>
                <a:schemeClr val="bg2"/>
              </a:solidFill>
              <a:miter lim="800000"/>
              <a:headEnd/>
              <a:tailEnd/>
            </a:ln>
          </p:spPr>
          <p:txBody>
            <a:bodyPr wrap="squar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n-US" altLang="en-US" sz="1800" dirty="0">
                  <a:solidFill>
                    <a:srgbClr val="FF0000"/>
                  </a:solidFill>
                  <a:latin typeface="Comic Sans MS" pitchFamily="66" charset="0"/>
                </a:rPr>
                <a:t>Applied universally or according to empirically verified distributions</a:t>
              </a:r>
            </a:p>
          </p:txBody>
        </p:sp>
        <p:sp>
          <p:nvSpPr>
            <p:cNvPr id="14351" name="Line 27"/>
            <p:cNvSpPr>
              <a:spLocks noChangeShapeType="1"/>
            </p:cNvSpPr>
            <p:nvPr/>
          </p:nvSpPr>
          <p:spPr bwMode="auto">
            <a:xfrm flipV="1">
              <a:off x="3216" y="3120"/>
              <a:ext cx="480" cy="96"/>
            </a:xfrm>
            <a:prstGeom prst="line">
              <a:avLst/>
            </a:prstGeom>
            <a:noFill/>
            <a:ln w="28575">
              <a:solidFill>
                <a:srgbClr val="FF0000"/>
              </a:solidFill>
              <a:round/>
              <a:headEnd/>
              <a:tailEnd type="arrow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4584770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16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816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16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2816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16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2816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160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28160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160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28160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 nodeType="clickPar">
                      <p:stCondLst>
                        <p:cond delay="indefinite"/>
                      </p:stCondLst>
                      <p:childTnLst>
                        <p:par>
                          <p:cTn id="2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 nodeType="clickPar">
                      <p:stCondLst>
                        <p:cond delay="indefinite"/>
                      </p:stCondLst>
                      <p:childTnLst>
                        <p:par>
                          <p:cTn id="3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 nodeType="clickPar">
                      <p:stCondLst>
                        <p:cond delay="indefinite"/>
                      </p:stCondLst>
                      <p:childTnLst>
                        <p:par>
                          <p:cTn id="4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 nodeType="clickPar">
                      <p:stCondLst>
                        <p:cond delay="indefinite"/>
                      </p:stCondLst>
                      <p:childTnLst>
                        <p:par>
                          <p:cTn id="4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1607" grpId="0" build="p" autoUpdateAnimBg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>
                <a:ea typeface="SimSun" pitchFamily="2" charset="-122"/>
              </a:rPr>
              <a:t>Mutation Testing</a:t>
            </a:r>
            <a:r>
              <a:rPr lang="en-US" altLang="zh-CN" sz="2800" dirty="0">
                <a:ea typeface="SimSun" pitchFamily="2" charset="-122"/>
              </a:rPr>
              <a:t> </a:t>
            </a:r>
            <a:r>
              <a:rPr lang="en-US" altLang="zh-CN" sz="2800" dirty="0" smtClean="0">
                <a:ea typeface="SimSun" pitchFamily="2" charset="-122"/>
              </a:rPr>
              <a:t>(3/3</a:t>
            </a:r>
            <a:r>
              <a:rPr lang="en-US" altLang="zh-CN" sz="2800" dirty="0">
                <a:ea typeface="SimSun" pitchFamily="2" charset="-122"/>
              </a:rPr>
              <a:t>)</a:t>
            </a:r>
            <a:endParaRPr lang="en-US" altLang="zh-CN" dirty="0" smtClean="0">
              <a:ea typeface="SimSun" pitchFamily="2" charset="-122"/>
            </a:endParaRPr>
          </a:p>
        </p:txBody>
      </p:sp>
      <p:sp>
        <p:nvSpPr>
          <p:cNvPr id="15366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u="sng" dirty="0" smtClean="0">
                <a:solidFill>
                  <a:srgbClr val="FF5935"/>
                </a:solidFill>
                <a:ea typeface="SimSun" pitchFamily="2" charset="-122"/>
              </a:rPr>
              <a:t>Ground string</a:t>
            </a:r>
            <a:r>
              <a:rPr lang="en-US" altLang="zh-CN" dirty="0" smtClean="0">
                <a:ea typeface="SimSun" pitchFamily="2" charset="-122"/>
              </a:rPr>
              <a:t>: A </a:t>
            </a:r>
            <a:r>
              <a:rPr lang="en-US" altLang="zh-CN" i="1" dirty="0" smtClean="0">
                <a:solidFill>
                  <a:srgbClr val="FF5935"/>
                </a:solidFill>
                <a:ea typeface="SimSun" pitchFamily="2" charset="-122"/>
              </a:rPr>
              <a:t>string</a:t>
            </a:r>
            <a:r>
              <a:rPr lang="en-US" altLang="zh-CN" dirty="0" smtClean="0">
                <a:solidFill>
                  <a:srgbClr val="FF5935"/>
                </a:solidFill>
                <a:ea typeface="SimSun" pitchFamily="2" charset="-122"/>
              </a:rPr>
              <a:t> </a:t>
            </a:r>
            <a:r>
              <a:rPr lang="en-US" altLang="zh-CN" dirty="0" smtClean="0">
                <a:ea typeface="SimSun" pitchFamily="2" charset="-122"/>
              </a:rPr>
              <a:t>in the grammar</a:t>
            </a:r>
          </a:p>
          <a:p>
            <a:pPr lvl="1"/>
            <a:r>
              <a:rPr lang="en-US" altLang="zh-CN" sz="2800" dirty="0" smtClean="0">
                <a:ea typeface="SimSun" pitchFamily="2" charset="-122"/>
              </a:rPr>
              <a:t>The term “</a:t>
            </a:r>
            <a:r>
              <a:rPr lang="en-US" altLang="zh-CN" sz="2800" i="1" dirty="0" smtClean="0">
                <a:solidFill>
                  <a:srgbClr val="FF5935"/>
                </a:solidFill>
                <a:ea typeface="SimSun" pitchFamily="2" charset="-122"/>
              </a:rPr>
              <a:t>ground</a:t>
            </a:r>
            <a:r>
              <a:rPr lang="en-US" altLang="zh-CN" sz="2800" dirty="0" smtClean="0">
                <a:ea typeface="SimSun" pitchFamily="2" charset="-122"/>
              </a:rPr>
              <a:t>” is used as a reference to algebraic ground terms</a:t>
            </a:r>
          </a:p>
          <a:p>
            <a:endParaRPr lang="en-US" altLang="zh-CN" dirty="0" smtClean="0">
              <a:ea typeface="SimSun" pitchFamily="2" charset="-122"/>
            </a:endParaRPr>
          </a:p>
          <a:p>
            <a:r>
              <a:rPr lang="en-US" altLang="zh-CN" u="sng" dirty="0" smtClean="0">
                <a:solidFill>
                  <a:srgbClr val="FF5935"/>
                </a:solidFill>
                <a:ea typeface="SimSun" pitchFamily="2" charset="-122"/>
              </a:rPr>
              <a:t>Mutation Operator</a:t>
            </a:r>
            <a:r>
              <a:rPr lang="en-US" altLang="zh-CN" dirty="0" smtClean="0">
                <a:ea typeface="SimSun" pitchFamily="2" charset="-122"/>
              </a:rPr>
              <a:t>: A rule that specifies </a:t>
            </a:r>
            <a:r>
              <a:rPr lang="en-US" altLang="zh-CN" i="1" dirty="0" smtClean="0">
                <a:solidFill>
                  <a:srgbClr val="FF5935"/>
                </a:solidFill>
                <a:ea typeface="SimSun" pitchFamily="2" charset="-122"/>
              </a:rPr>
              <a:t>syntactic variations</a:t>
            </a:r>
            <a:r>
              <a:rPr lang="en-US" altLang="zh-CN" dirty="0" smtClean="0">
                <a:ea typeface="SimSun" pitchFamily="2" charset="-122"/>
              </a:rPr>
              <a:t> of strings generated from a grammar</a:t>
            </a:r>
          </a:p>
          <a:p>
            <a:endParaRPr lang="en-US" altLang="zh-CN" dirty="0" smtClean="0">
              <a:ea typeface="SimSun" pitchFamily="2" charset="-122"/>
            </a:endParaRPr>
          </a:p>
          <a:p>
            <a:r>
              <a:rPr lang="en-US" altLang="zh-CN" u="sng" dirty="0" smtClean="0">
                <a:solidFill>
                  <a:srgbClr val="FF5935"/>
                </a:solidFill>
                <a:ea typeface="SimSun" pitchFamily="2" charset="-122"/>
              </a:rPr>
              <a:t>Mutant</a:t>
            </a:r>
            <a:r>
              <a:rPr lang="en-US" altLang="zh-CN" dirty="0" smtClean="0">
                <a:ea typeface="SimSun" pitchFamily="2" charset="-122"/>
              </a:rPr>
              <a:t>: The result of </a:t>
            </a:r>
            <a:r>
              <a:rPr lang="en-US" altLang="zh-CN" i="1" u="sng" dirty="0" smtClean="0">
                <a:solidFill>
                  <a:srgbClr val="FF5935"/>
                </a:solidFill>
                <a:ea typeface="SimSun" pitchFamily="2" charset="-122"/>
              </a:rPr>
              <a:t>one application</a:t>
            </a:r>
            <a:r>
              <a:rPr lang="en-US" altLang="zh-CN" i="1" dirty="0" smtClean="0">
                <a:solidFill>
                  <a:srgbClr val="FF5935"/>
                </a:solidFill>
                <a:ea typeface="SimSun" pitchFamily="2" charset="-122"/>
              </a:rPr>
              <a:t> </a:t>
            </a:r>
            <a:r>
              <a:rPr lang="en-US" altLang="zh-CN" dirty="0" smtClean="0">
                <a:ea typeface="SimSun" pitchFamily="2" charset="-122"/>
              </a:rPr>
              <a:t>of a mutation operator</a:t>
            </a:r>
          </a:p>
          <a:p>
            <a:pPr lvl="1"/>
            <a:r>
              <a:rPr lang="en-US" altLang="zh-CN" sz="2800" dirty="0" smtClean="0">
                <a:ea typeface="SimSun" pitchFamily="2" charset="-122"/>
              </a:rPr>
              <a:t>A mutant is a string</a:t>
            </a:r>
          </a:p>
        </p:txBody>
      </p:sp>
    </p:spTree>
    <p:extLst>
      <p:ext uri="{BB962C8B-B14F-4D97-AF65-F5344CB8AC3E}">
        <p14:creationId xmlns:p14="http://schemas.microsoft.com/office/powerpoint/2010/main" val="42898487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Mutants and Ground Strings</a:t>
            </a:r>
          </a:p>
        </p:txBody>
      </p:sp>
      <p:sp>
        <p:nvSpPr>
          <p:cNvPr id="16390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z="2200" dirty="0" smtClean="0"/>
              <a:t>The key to mutation testing is the </a:t>
            </a:r>
            <a:r>
              <a:rPr lang="en-US" altLang="en-US" sz="2200" dirty="0" smtClean="0">
                <a:solidFill>
                  <a:schemeClr val="tx2"/>
                </a:solidFill>
              </a:rPr>
              <a:t>design</a:t>
            </a:r>
            <a:r>
              <a:rPr lang="en-US" altLang="en-US" sz="2200" dirty="0" smtClean="0"/>
              <a:t> of the mutation operators</a:t>
            </a:r>
          </a:p>
          <a:p>
            <a:pPr lvl="1"/>
            <a:r>
              <a:rPr lang="en-US" altLang="en-US" sz="2200" dirty="0" smtClean="0"/>
              <a:t>Well designed </a:t>
            </a:r>
            <a:r>
              <a:rPr lang="en-US" altLang="en-US" sz="2200" i="1" dirty="0" smtClean="0">
                <a:solidFill>
                  <a:srgbClr val="FF5935"/>
                </a:solidFill>
              </a:rPr>
              <a:t>operators</a:t>
            </a:r>
            <a:r>
              <a:rPr lang="en-US" altLang="en-US" sz="2200" dirty="0" smtClean="0">
                <a:solidFill>
                  <a:srgbClr val="FF5935"/>
                </a:solidFill>
              </a:rPr>
              <a:t> </a:t>
            </a:r>
            <a:r>
              <a:rPr lang="en-US" altLang="en-US" sz="2200" dirty="0" smtClean="0"/>
              <a:t>lead to powerful testing</a:t>
            </a:r>
          </a:p>
          <a:p>
            <a:r>
              <a:rPr lang="en-US" altLang="en-US" sz="2200" dirty="0" smtClean="0"/>
              <a:t>Sometimes </a:t>
            </a:r>
            <a:r>
              <a:rPr lang="en-US" altLang="en-US" sz="2200" i="1" dirty="0" smtClean="0">
                <a:solidFill>
                  <a:srgbClr val="FF5935"/>
                </a:solidFill>
              </a:rPr>
              <a:t>mutant strings </a:t>
            </a:r>
            <a:r>
              <a:rPr lang="en-US" altLang="en-US" sz="2200" dirty="0" smtClean="0"/>
              <a:t>are based on </a:t>
            </a:r>
            <a:r>
              <a:rPr lang="en-US" altLang="en-US" sz="2200" i="1" dirty="0">
                <a:solidFill>
                  <a:srgbClr val="FF5935"/>
                </a:solidFill>
              </a:rPr>
              <a:t>ground strings</a:t>
            </a:r>
          </a:p>
          <a:p>
            <a:r>
              <a:rPr lang="en-US" altLang="en-US" sz="2200" dirty="0" smtClean="0"/>
              <a:t>Sometimes they are derived directly </a:t>
            </a:r>
            <a:r>
              <a:rPr lang="en-US" altLang="en-US" sz="2200" i="1" dirty="0" smtClean="0">
                <a:solidFill>
                  <a:srgbClr val="FF5935"/>
                </a:solidFill>
              </a:rPr>
              <a:t>from the grammar</a:t>
            </a:r>
          </a:p>
          <a:p>
            <a:pPr lvl="1"/>
            <a:r>
              <a:rPr lang="en-US" altLang="en-US" sz="2200" u="sng" dirty="0" smtClean="0">
                <a:solidFill>
                  <a:srgbClr val="FF5935"/>
                </a:solidFill>
              </a:rPr>
              <a:t>Ground</a:t>
            </a:r>
            <a:r>
              <a:rPr lang="en-US" altLang="en-US" sz="2200" dirty="0" smtClean="0">
                <a:solidFill>
                  <a:srgbClr val="FF5935"/>
                </a:solidFill>
              </a:rPr>
              <a:t> </a:t>
            </a:r>
            <a:r>
              <a:rPr lang="en-US" altLang="en-US" sz="2200" dirty="0" smtClean="0"/>
              <a:t>strings are used for </a:t>
            </a:r>
            <a:r>
              <a:rPr lang="en-US" altLang="en-US" sz="2200" i="1" dirty="0" smtClean="0">
                <a:solidFill>
                  <a:srgbClr val="FF5935"/>
                </a:solidFill>
              </a:rPr>
              <a:t>valid</a:t>
            </a:r>
            <a:r>
              <a:rPr lang="en-US" altLang="en-US" sz="2200" dirty="0" smtClean="0">
                <a:solidFill>
                  <a:srgbClr val="FF5935"/>
                </a:solidFill>
              </a:rPr>
              <a:t> </a:t>
            </a:r>
            <a:r>
              <a:rPr lang="en-US" altLang="en-US" sz="2200" dirty="0" smtClean="0"/>
              <a:t>tests</a:t>
            </a:r>
          </a:p>
          <a:p>
            <a:pPr lvl="1"/>
            <a:r>
              <a:rPr lang="en-US" altLang="en-US" sz="2200" u="sng" dirty="0" smtClean="0">
                <a:solidFill>
                  <a:srgbClr val="FF5935"/>
                </a:solidFill>
              </a:rPr>
              <a:t>Invalid</a:t>
            </a:r>
            <a:r>
              <a:rPr lang="en-US" altLang="en-US" sz="2200" dirty="0" smtClean="0">
                <a:solidFill>
                  <a:srgbClr val="FF5935"/>
                </a:solidFill>
              </a:rPr>
              <a:t> </a:t>
            </a:r>
            <a:r>
              <a:rPr lang="en-US" altLang="en-US" sz="2200" dirty="0" smtClean="0"/>
              <a:t>tests do not need ground strings</a:t>
            </a:r>
          </a:p>
        </p:txBody>
      </p:sp>
      <p:sp>
        <p:nvSpPr>
          <p:cNvPr id="274436" name="Text Box 4"/>
          <p:cNvSpPr txBox="1">
            <a:spLocks noChangeArrowheads="1"/>
          </p:cNvSpPr>
          <p:nvPr/>
        </p:nvSpPr>
        <p:spPr bwMode="auto">
          <a:xfrm>
            <a:off x="927100" y="4473575"/>
            <a:ext cx="4578350" cy="1751013"/>
          </a:xfrm>
          <a:prstGeom prst="rect">
            <a:avLst/>
          </a:prstGeom>
          <a:solidFill>
            <a:schemeClr val="accent5">
              <a:lumMod val="50000"/>
            </a:schemeClr>
          </a:solidFill>
          <a:ln w="12700">
            <a:solidFill>
              <a:schemeClr val="tx2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75000"/>
              </a:lnSpc>
              <a:spcBef>
                <a:spcPct val="50000"/>
              </a:spcBef>
            </a:pPr>
            <a:r>
              <a:rPr lang="en-US" altLang="zh-CN" sz="2400" u="sng">
                <a:ea typeface="SimSun" pitchFamily="2" charset="-122"/>
              </a:rPr>
              <a:t>Valid Mutants</a:t>
            </a:r>
          </a:p>
          <a:p>
            <a:pPr algn="ctr">
              <a:lnSpc>
                <a:spcPct val="75000"/>
              </a:lnSpc>
              <a:spcBef>
                <a:spcPct val="50000"/>
              </a:spcBef>
            </a:pPr>
            <a:r>
              <a:rPr lang="en-US" altLang="zh-CN" sz="2400" u="sng">
                <a:ea typeface="SimSun" pitchFamily="2" charset="-122"/>
              </a:rPr>
              <a:t>Ground Strings</a:t>
            </a:r>
            <a:r>
              <a:rPr lang="en-US" altLang="zh-CN" sz="2400">
                <a:ea typeface="SimSun" pitchFamily="2" charset="-122"/>
              </a:rPr>
              <a:t>         </a:t>
            </a:r>
            <a:r>
              <a:rPr lang="en-US" altLang="zh-CN" sz="2400" u="sng">
                <a:ea typeface="SimSun" pitchFamily="2" charset="-122"/>
              </a:rPr>
              <a:t>Mutants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altLang="zh-CN" sz="2400" i="1">
                <a:ea typeface="SimSun" pitchFamily="2" charset="-122"/>
              </a:rPr>
              <a:t>    G 18 08.01.90     </a:t>
            </a:r>
            <a:r>
              <a:rPr lang="en-US" altLang="zh-CN" sz="2400" i="1">
                <a:solidFill>
                  <a:schemeClr val="hlink"/>
                </a:solidFill>
                <a:ea typeface="SimSun" pitchFamily="2" charset="-122"/>
              </a:rPr>
              <a:t>B</a:t>
            </a:r>
            <a:r>
              <a:rPr lang="en-US" altLang="zh-CN" sz="2400" i="1">
                <a:ea typeface="SimSun" pitchFamily="2" charset="-122"/>
              </a:rPr>
              <a:t>  18  08.01.90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altLang="zh-CN" sz="2400" i="1">
                <a:ea typeface="SimSun" pitchFamily="2" charset="-122"/>
              </a:rPr>
              <a:t>    B 14 06.27.94     B  </a:t>
            </a:r>
            <a:r>
              <a:rPr lang="en-US" altLang="zh-CN" sz="2400" i="1">
                <a:solidFill>
                  <a:schemeClr val="hlink"/>
                </a:solidFill>
                <a:ea typeface="SimSun" pitchFamily="2" charset="-122"/>
              </a:rPr>
              <a:t>45</a:t>
            </a:r>
            <a:r>
              <a:rPr lang="en-US" altLang="zh-CN" sz="2400" i="1">
                <a:ea typeface="SimSun" pitchFamily="2" charset="-122"/>
              </a:rPr>
              <a:t>  06.27.94</a:t>
            </a:r>
          </a:p>
        </p:txBody>
      </p:sp>
      <p:sp>
        <p:nvSpPr>
          <p:cNvPr id="274437" name="Text Box 5"/>
          <p:cNvSpPr txBox="1">
            <a:spLocks noChangeArrowheads="1"/>
          </p:cNvSpPr>
          <p:nvPr/>
        </p:nvSpPr>
        <p:spPr bwMode="auto">
          <a:xfrm>
            <a:off x="6238875" y="4473575"/>
            <a:ext cx="2371725" cy="1293813"/>
          </a:xfrm>
          <a:prstGeom prst="rect">
            <a:avLst/>
          </a:prstGeom>
          <a:solidFill>
            <a:schemeClr val="accent5">
              <a:lumMod val="50000"/>
            </a:schemeClr>
          </a:solidFill>
          <a:ln w="12700">
            <a:solidFill>
              <a:schemeClr val="tx2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75000"/>
              </a:lnSpc>
              <a:spcBef>
                <a:spcPct val="50000"/>
              </a:spcBef>
            </a:pPr>
            <a:r>
              <a:rPr lang="en-US" altLang="zh-CN" sz="2400" u="sng">
                <a:ea typeface="SimSun" pitchFamily="2" charset="-122"/>
              </a:rPr>
              <a:t>Invalid Mutants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altLang="zh-CN" sz="2400" i="1">
                <a:solidFill>
                  <a:schemeClr val="hlink"/>
                </a:solidFill>
                <a:ea typeface="SimSun" pitchFamily="2" charset="-122"/>
              </a:rPr>
              <a:t>13</a:t>
            </a:r>
            <a:r>
              <a:rPr lang="en-US" altLang="zh-CN" sz="2400" i="1">
                <a:ea typeface="SimSun" pitchFamily="2" charset="-122"/>
              </a:rPr>
              <a:t>  18  08.01.90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altLang="zh-CN" sz="2400" i="1">
                <a:ea typeface="SimSun" pitchFamily="2" charset="-122"/>
              </a:rPr>
              <a:t>B  134 </a:t>
            </a:r>
            <a:r>
              <a:rPr lang="en-US" altLang="zh-CN" sz="2400" i="1">
                <a:solidFill>
                  <a:schemeClr val="hlink"/>
                </a:solidFill>
                <a:ea typeface="SimSun" pitchFamily="2" charset="-122"/>
              </a:rPr>
              <a:t>06.27</a:t>
            </a:r>
          </a:p>
        </p:txBody>
      </p:sp>
    </p:spTree>
    <p:extLst>
      <p:ext uri="{BB962C8B-B14F-4D97-AF65-F5344CB8AC3E}">
        <p14:creationId xmlns:p14="http://schemas.microsoft.com/office/powerpoint/2010/main" val="18573976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44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744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44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2744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4436" grpId="0" animBg="1"/>
      <p:bldP spid="274437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Questions About Mutation</a:t>
            </a:r>
          </a:p>
        </p:txBody>
      </p:sp>
      <p:sp>
        <p:nvSpPr>
          <p:cNvPr id="17414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1600200"/>
            <a:ext cx="8001000" cy="4530725"/>
          </a:xfrm>
        </p:spPr>
        <p:txBody>
          <a:bodyPr/>
          <a:lstStyle/>
          <a:p>
            <a:r>
              <a:rPr lang="en-US" altLang="en-US" sz="2000" u="sng" dirty="0" smtClean="0">
                <a:solidFill>
                  <a:srgbClr val="FF5935"/>
                </a:solidFill>
              </a:rPr>
              <a:t>Should more than one operator be applied at the same time</a:t>
            </a:r>
            <a:r>
              <a:rPr lang="en-US" altLang="en-US" sz="2000" dirty="0" smtClean="0">
                <a:solidFill>
                  <a:srgbClr val="FF5935"/>
                </a:solidFill>
              </a:rPr>
              <a:t>?</a:t>
            </a:r>
          </a:p>
          <a:p>
            <a:pPr lvl="1"/>
            <a:r>
              <a:rPr lang="en-US" altLang="en-US" sz="1800" dirty="0" smtClean="0"/>
              <a:t>Should a mutated string contain one mutated element or several?</a:t>
            </a:r>
          </a:p>
          <a:p>
            <a:pPr lvl="1"/>
            <a:r>
              <a:rPr lang="en-US" altLang="en-US" sz="1800" dirty="0" smtClean="0"/>
              <a:t>Almost certainly </a:t>
            </a:r>
            <a:r>
              <a:rPr lang="en-US" altLang="en-US" sz="1800" i="1" u="sng" dirty="0" smtClean="0">
                <a:solidFill>
                  <a:srgbClr val="FF5935"/>
                </a:solidFill>
              </a:rPr>
              <a:t>not</a:t>
            </a:r>
            <a:r>
              <a:rPr lang="en-US" altLang="en-US" sz="1800" dirty="0" smtClean="0"/>
              <a:t> – multiple mutations can interfere with each other</a:t>
            </a:r>
          </a:p>
          <a:p>
            <a:pPr lvl="1"/>
            <a:r>
              <a:rPr lang="en-US" altLang="en-US" sz="1800" dirty="0" smtClean="0"/>
              <a:t>Extensive experience with program-based mutation indicates not</a:t>
            </a:r>
          </a:p>
          <a:p>
            <a:pPr lvl="1"/>
            <a:endParaRPr lang="en-US" altLang="en-US" sz="1800" dirty="0" smtClean="0"/>
          </a:p>
          <a:p>
            <a:r>
              <a:rPr lang="en-US" altLang="en-US" sz="2000" u="sng" dirty="0" smtClean="0">
                <a:solidFill>
                  <a:srgbClr val="FF5935"/>
                </a:solidFill>
              </a:rPr>
              <a:t>Should every possible application of a mutation operator be considered</a:t>
            </a:r>
            <a:r>
              <a:rPr lang="en-US" altLang="en-US" sz="2000" dirty="0" smtClean="0">
                <a:solidFill>
                  <a:srgbClr val="FF5935"/>
                </a:solidFill>
              </a:rPr>
              <a:t>?</a:t>
            </a:r>
          </a:p>
          <a:p>
            <a:pPr lvl="1"/>
            <a:r>
              <a:rPr lang="en-US" altLang="en-US" sz="1800" dirty="0" smtClean="0"/>
              <a:t>Necessary with program-based mutation</a:t>
            </a:r>
          </a:p>
          <a:p>
            <a:pPr lvl="1"/>
            <a:endParaRPr lang="en-US" altLang="en-US" sz="1800" dirty="0" smtClean="0"/>
          </a:p>
          <a:p>
            <a:r>
              <a:rPr lang="en-US" altLang="en-US" sz="2000" dirty="0" smtClean="0"/>
              <a:t>Mutation operators exist for several </a:t>
            </a:r>
            <a:r>
              <a:rPr lang="en-US" altLang="en-US" sz="2000" i="1" dirty="0" smtClean="0">
                <a:solidFill>
                  <a:srgbClr val="FF5935"/>
                </a:solidFill>
              </a:rPr>
              <a:t>languages</a:t>
            </a:r>
          </a:p>
          <a:p>
            <a:pPr lvl="1"/>
            <a:r>
              <a:rPr lang="en-US" altLang="en-US" sz="1800" dirty="0" smtClean="0"/>
              <a:t>Several programming languages (</a:t>
            </a:r>
            <a:r>
              <a:rPr lang="en-US" altLang="en-US" sz="1800" i="1" dirty="0" smtClean="0"/>
              <a:t>Fortran, Lisp, Ada, C, C++, Java</a:t>
            </a:r>
            <a:r>
              <a:rPr lang="en-US" altLang="en-US" sz="1800" dirty="0" smtClean="0"/>
              <a:t>)</a:t>
            </a:r>
          </a:p>
          <a:p>
            <a:pPr lvl="1"/>
            <a:r>
              <a:rPr lang="en-US" altLang="en-US" sz="1800" dirty="0" smtClean="0"/>
              <a:t>Specification languages (</a:t>
            </a:r>
            <a:r>
              <a:rPr lang="en-US" altLang="en-US" sz="1800" i="1" dirty="0" smtClean="0"/>
              <a:t>SMV, Z, Object-Z, algebraic specs</a:t>
            </a:r>
            <a:r>
              <a:rPr lang="en-US" altLang="en-US" sz="1800" dirty="0" smtClean="0"/>
              <a:t>)</a:t>
            </a:r>
          </a:p>
          <a:p>
            <a:pPr lvl="1"/>
            <a:r>
              <a:rPr lang="en-US" altLang="en-US" sz="1800" dirty="0" smtClean="0"/>
              <a:t>Modeling languages (</a:t>
            </a:r>
            <a:r>
              <a:rPr lang="en-US" altLang="en-US" sz="1800" i="1" dirty="0" err="1" smtClean="0"/>
              <a:t>Statecharts</a:t>
            </a:r>
            <a:r>
              <a:rPr lang="en-US" altLang="en-US" sz="1800" i="1" dirty="0" smtClean="0"/>
              <a:t>, activity diagrams</a:t>
            </a:r>
            <a:r>
              <a:rPr lang="en-US" altLang="en-US" sz="1800" dirty="0" smtClean="0"/>
              <a:t>)</a:t>
            </a:r>
          </a:p>
          <a:p>
            <a:pPr lvl="1"/>
            <a:r>
              <a:rPr lang="en-US" altLang="en-US" sz="1800" dirty="0" smtClean="0"/>
              <a:t>Input grammars (</a:t>
            </a:r>
            <a:r>
              <a:rPr lang="en-US" altLang="en-US" sz="1800" i="1" dirty="0" smtClean="0"/>
              <a:t>XML, SQL, HTML</a:t>
            </a:r>
            <a:r>
              <a:rPr lang="en-US" altLang="en-US" sz="1800" dirty="0" smtClean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33428958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>
                <a:ea typeface="SimSun" pitchFamily="2" charset="-122"/>
              </a:rPr>
              <a:t>Program-based Grammars</a:t>
            </a:r>
          </a:p>
        </p:txBody>
      </p:sp>
      <p:sp>
        <p:nvSpPr>
          <p:cNvPr id="8198" name="Rectangle 3"/>
          <p:cNvSpPr>
            <a:spLocks noChangeArrowheads="1"/>
          </p:cNvSpPr>
          <p:nvPr/>
        </p:nvSpPr>
        <p:spPr bwMode="auto">
          <a:xfrm>
            <a:off x="646113" y="1295400"/>
            <a:ext cx="2744787" cy="382270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zh-CN" sz="2400" u="sng" dirty="0">
                <a:solidFill>
                  <a:schemeClr val="accent5">
                    <a:lumMod val="25000"/>
                  </a:schemeClr>
                </a:solidFill>
                <a:ea typeface="SimSun" pitchFamily="2" charset="-122"/>
              </a:rPr>
              <a:t>Original Method</a:t>
            </a:r>
          </a:p>
          <a:p>
            <a:endParaRPr lang="en-US" altLang="zh-CN" dirty="0">
              <a:ea typeface="SimSun" pitchFamily="2" charset="-122"/>
            </a:endParaRPr>
          </a:p>
          <a:p>
            <a:r>
              <a:rPr lang="en-US" altLang="zh-CN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int</a:t>
            </a:r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Min (</a:t>
            </a:r>
            <a:r>
              <a:rPr lang="en-US" altLang="zh-CN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int</a:t>
            </a:r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A, </a:t>
            </a:r>
            <a:r>
              <a:rPr lang="en-US" altLang="zh-CN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int</a:t>
            </a:r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B)</a:t>
            </a:r>
          </a:p>
          <a:p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{</a:t>
            </a:r>
          </a:p>
          <a:p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</a:t>
            </a:r>
            <a:r>
              <a:rPr lang="en-US" altLang="zh-CN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int</a:t>
            </a:r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</a:t>
            </a:r>
            <a:r>
              <a:rPr lang="en-US" altLang="zh-CN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;</a:t>
            </a:r>
          </a:p>
          <a:p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</a:t>
            </a:r>
            <a:r>
              <a:rPr lang="en-US" altLang="zh-CN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= A;</a:t>
            </a:r>
          </a:p>
          <a:p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if (B &lt; A)</a:t>
            </a:r>
          </a:p>
          <a:p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{</a:t>
            </a:r>
          </a:p>
          <a:p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     </a:t>
            </a:r>
            <a:r>
              <a:rPr lang="en-US" altLang="zh-CN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= B; </a:t>
            </a:r>
          </a:p>
          <a:p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 }</a:t>
            </a:r>
          </a:p>
          <a:p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 return (</a:t>
            </a:r>
            <a:r>
              <a:rPr lang="en-US" altLang="zh-CN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);</a:t>
            </a:r>
          </a:p>
          <a:p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} // end Min</a:t>
            </a:r>
          </a:p>
        </p:txBody>
      </p:sp>
      <p:sp>
        <p:nvSpPr>
          <p:cNvPr id="273412" name="Rectangle 4"/>
          <p:cNvSpPr>
            <a:spLocks noChangeArrowheads="1"/>
          </p:cNvSpPr>
          <p:nvPr/>
        </p:nvSpPr>
        <p:spPr bwMode="auto">
          <a:xfrm>
            <a:off x="4038600" y="1295400"/>
            <a:ext cx="4459288" cy="5349875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zh-CN" sz="2400" u="sng" dirty="0">
                <a:solidFill>
                  <a:schemeClr val="accent5">
                    <a:lumMod val="25000"/>
                  </a:schemeClr>
                </a:solidFill>
                <a:ea typeface="SimSun" pitchFamily="2" charset="-122"/>
              </a:rPr>
              <a:t>With Embedded Mutants</a:t>
            </a:r>
          </a:p>
          <a:p>
            <a:endParaRPr lang="en-US" altLang="zh-CN" dirty="0">
              <a:ea typeface="SimSun" pitchFamily="2" charset="-122"/>
            </a:endParaRPr>
          </a:p>
          <a:p>
            <a:r>
              <a:rPr lang="en-US" altLang="zh-CN" sz="1800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int</a:t>
            </a:r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Min (</a:t>
            </a:r>
            <a:r>
              <a:rPr lang="en-US" altLang="zh-CN" sz="1800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int</a:t>
            </a:r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A, </a:t>
            </a:r>
            <a:r>
              <a:rPr lang="en-US" altLang="zh-CN" sz="1800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int</a:t>
            </a:r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B)</a:t>
            </a:r>
          </a:p>
          <a:p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{</a:t>
            </a:r>
          </a:p>
          <a:p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</a:t>
            </a:r>
            <a:r>
              <a:rPr lang="en-US" altLang="zh-CN" sz="1800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int</a:t>
            </a:r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</a:t>
            </a:r>
            <a:r>
              <a:rPr lang="en-US" altLang="zh-CN" sz="1800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;</a:t>
            </a:r>
          </a:p>
          <a:p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</a:t>
            </a:r>
            <a:r>
              <a:rPr lang="en-US" altLang="zh-CN" sz="1800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= A;</a:t>
            </a:r>
          </a:p>
          <a:p>
            <a:r>
              <a:rPr lang="en-US" altLang="zh-CN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∆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1  </a:t>
            </a:r>
            <a:r>
              <a:rPr lang="en-US" altLang="zh-CN" sz="1800" dirty="0" err="1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= B;</a:t>
            </a:r>
          </a:p>
          <a:p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if (B &lt; A)</a:t>
            </a:r>
          </a:p>
          <a:p>
            <a:r>
              <a:rPr lang="en-US" altLang="zh-CN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∆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2  if (B </a:t>
            </a:r>
            <a:r>
              <a:rPr lang="en-US" altLang="zh-CN" sz="1800" i="1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&gt; 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A</a:t>
            </a:r>
            <a:r>
              <a:rPr lang="en-US" altLang="zh-CN" sz="1800" dirty="0">
                <a:solidFill>
                  <a:schemeClr val="tx2"/>
                </a:solidFill>
                <a:latin typeface="Helvetica" pitchFamily="34" charset="0"/>
                <a:ea typeface="SimSun" pitchFamily="2" charset="-122"/>
              </a:rPr>
              <a:t>)</a:t>
            </a:r>
          </a:p>
          <a:p>
            <a:r>
              <a:rPr lang="en-US" altLang="zh-CN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∆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3  if (B &lt; </a:t>
            </a:r>
            <a:r>
              <a:rPr lang="en-US" altLang="zh-CN" sz="1800" dirty="0" err="1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)</a:t>
            </a:r>
          </a:p>
          <a:p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{</a:t>
            </a:r>
          </a:p>
          <a:p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        </a:t>
            </a:r>
            <a:r>
              <a:rPr lang="en-US" altLang="zh-CN" sz="1800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= B;</a:t>
            </a:r>
          </a:p>
          <a:p>
            <a:r>
              <a:rPr lang="en-US" altLang="zh-CN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∆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4          Bomb ();</a:t>
            </a:r>
          </a:p>
          <a:p>
            <a:r>
              <a:rPr lang="en-US" altLang="zh-CN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∆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5          </a:t>
            </a:r>
            <a:r>
              <a:rPr lang="en-US" altLang="zh-CN" sz="1800" dirty="0" err="1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= A</a:t>
            </a:r>
            <a:r>
              <a:rPr lang="en-US" altLang="zh-CN" sz="1800" dirty="0">
                <a:solidFill>
                  <a:schemeClr val="tx2"/>
                </a:solidFill>
                <a:latin typeface="Helvetica" pitchFamily="34" charset="0"/>
                <a:ea typeface="SimSun" pitchFamily="2" charset="-122"/>
              </a:rPr>
              <a:t>;</a:t>
            </a:r>
          </a:p>
          <a:p>
            <a:r>
              <a:rPr lang="en-US" altLang="zh-CN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∆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6          </a:t>
            </a:r>
            <a:r>
              <a:rPr lang="en-US" altLang="zh-CN" sz="1800" dirty="0" err="1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= </a:t>
            </a:r>
            <a:r>
              <a:rPr lang="en-US" altLang="zh-CN" sz="1800" dirty="0" err="1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failOnZero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(B);</a:t>
            </a:r>
          </a:p>
          <a:p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}</a:t>
            </a:r>
          </a:p>
          <a:p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return (</a:t>
            </a:r>
            <a:r>
              <a:rPr lang="en-US" altLang="zh-CN" sz="1800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);</a:t>
            </a:r>
          </a:p>
          <a:p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} // end Min</a:t>
            </a:r>
            <a:endParaRPr lang="en-US" altLang="zh-CN" dirty="0">
              <a:solidFill>
                <a:schemeClr val="tx1"/>
              </a:solidFill>
              <a:latin typeface="Helvetica" pitchFamily="34" charset="0"/>
              <a:ea typeface="SimSun" pitchFamily="2" charset="-122"/>
            </a:endParaRPr>
          </a:p>
        </p:txBody>
      </p:sp>
      <p:grpSp>
        <p:nvGrpSpPr>
          <p:cNvPr id="2" name="Group 7"/>
          <p:cNvGrpSpPr>
            <a:grpSpLocks/>
          </p:cNvGrpSpPr>
          <p:nvPr/>
        </p:nvGrpSpPr>
        <p:grpSpPr bwMode="auto">
          <a:xfrm>
            <a:off x="1727200" y="4338638"/>
            <a:ext cx="2182813" cy="2336800"/>
            <a:chOff x="1088" y="2513"/>
            <a:chExt cx="1375" cy="1472"/>
          </a:xfrm>
        </p:grpSpPr>
        <p:sp>
          <p:nvSpPr>
            <p:cNvPr id="8215" name="Text Box 5"/>
            <p:cNvSpPr txBox="1">
              <a:spLocks noChangeArrowheads="1"/>
            </p:cNvSpPr>
            <p:nvPr/>
          </p:nvSpPr>
          <p:spPr bwMode="auto">
            <a:xfrm>
              <a:off x="1088" y="3247"/>
              <a:ext cx="1375" cy="738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50000"/>
                </a:spcBef>
              </a:pPr>
              <a:r>
                <a:rPr lang="en-US" altLang="en-US">
                  <a:solidFill>
                    <a:schemeClr val="accent5">
                      <a:lumMod val="25000"/>
                    </a:schemeClr>
                  </a:solidFill>
                </a:rPr>
                <a:t>6 mutants</a:t>
              </a:r>
            </a:p>
            <a:p>
              <a:pPr>
                <a:spcBef>
                  <a:spcPct val="50000"/>
                </a:spcBef>
              </a:pPr>
              <a:r>
                <a:rPr lang="en-US" altLang="en-US">
                  <a:solidFill>
                    <a:schemeClr val="accent5">
                      <a:lumMod val="25000"/>
                    </a:schemeClr>
                  </a:solidFill>
                </a:rPr>
                <a:t>Each represents a separate program</a:t>
              </a:r>
            </a:p>
          </p:txBody>
        </p:sp>
        <p:sp>
          <p:nvSpPr>
            <p:cNvPr id="8216" name="Line 6"/>
            <p:cNvSpPr>
              <a:spLocks noChangeShapeType="1"/>
            </p:cNvSpPr>
            <p:nvPr/>
          </p:nvSpPr>
          <p:spPr bwMode="auto">
            <a:xfrm flipV="1">
              <a:off x="1822" y="2513"/>
              <a:ext cx="619" cy="727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</p:grpSp>
      <p:grpSp>
        <p:nvGrpSpPr>
          <p:cNvPr id="3" name="Group 19"/>
          <p:cNvGrpSpPr>
            <a:grpSpLocks/>
          </p:cNvGrpSpPr>
          <p:nvPr/>
        </p:nvGrpSpPr>
        <p:grpSpPr bwMode="auto">
          <a:xfrm>
            <a:off x="5440363" y="2063750"/>
            <a:ext cx="3394075" cy="3086100"/>
            <a:chOff x="3427" y="1080"/>
            <a:chExt cx="2138" cy="1944"/>
          </a:xfrm>
        </p:grpSpPr>
        <p:sp>
          <p:nvSpPr>
            <p:cNvPr id="273417" name="Text Box 9"/>
            <p:cNvSpPr txBox="1">
              <a:spLocks noChangeArrowheads="1"/>
            </p:cNvSpPr>
            <p:nvPr/>
          </p:nvSpPr>
          <p:spPr bwMode="auto">
            <a:xfrm>
              <a:off x="4154" y="1080"/>
              <a:ext cx="1411" cy="368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12700">
              <a:solidFill>
                <a:srgbClr val="000000"/>
              </a:solidFill>
              <a:miter lim="800000"/>
              <a:headEnd type="none" w="sm" len="sm"/>
              <a:tailEnd type="none" w="sm" len="sm"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  <a:defRPr/>
              </a:pPr>
              <a:r>
                <a:rPr lang="en-US" sz="1600" i="1"/>
                <a:t>Replace one variable with another</a:t>
              </a:r>
            </a:p>
          </p:txBody>
        </p:sp>
        <p:sp>
          <p:nvSpPr>
            <p:cNvPr id="8212" name="Line 13"/>
            <p:cNvSpPr>
              <a:spLocks noChangeShapeType="1"/>
            </p:cNvSpPr>
            <p:nvPr/>
          </p:nvSpPr>
          <p:spPr bwMode="auto">
            <a:xfrm flipH="1">
              <a:off x="3427" y="1217"/>
              <a:ext cx="727" cy="518"/>
            </a:xfrm>
            <a:prstGeom prst="line">
              <a:avLst/>
            </a:prstGeom>
            <a:noFill/>
            <a:ln w="28575">
              <a:solidFill>
                <a:srgbClr val="000000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213" name="Line 14"/>
            <p:cNvSpPr>
              <a:spLocks noChangeShapeType="1"/>
            </p:cNvSpPr>
            <p:nvPr/>
          </p:nvSpPr>
          <p:spPr bwMode="auto">
            <a:xfrm flipH="1">
              <a:off x="3622" y="1332"/>
              <a:ext cx="525" cy="958"/>
            </a:xfrm>
            <a:prstGeom prst="line">
              <a:avLst/>
            </a:prstGeom>
            <a:noFill/>
            <a:ln w="28575">
              <a:solidFill>
                <a:srgbClr val="000000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214" name="Line 15"/>
            <p:cNvSpPr>
              <a:spLocks noChangeShapeType="1"/>
            </p:cNvSpPr>
            <p:nvPr/>
          </p:nvSpPr>
          <p:spPr bwMode="auto">
            <a:xfrm flipH="1">
              <a:off x="3895" y="1426"/>
              <a:ext cx="259" cy="1598"/>
            </a:xfrm>
            <a:prstGeom prst="line">
              <a:avLst/>
            </a:prstGeom>
            <a:noFill/>
            <a:ln w="28575">
              <a:solidFill>
                <a:srgbClr val="000000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4" name="Group 20"/>
          <p:cNvGrpSpPr>
            <a:grpSpLocks/>
          </p:cNvGrpSpPr>
          <p:nvPr/>
        </p:nvGrpSpPr>
        <p:grpSpPr bwMode="auto">
          <a:xfrm>
            <a:off x="5235575" y="2959100"/>
            <a:ext cx="3698875" cy="819150"/>
            <a:chOff x="3298" y="1644"/>
            <a:chExt cx="2330" cy="516"/>
          </a:xfrm>
        </p:grpSpPr>
        <p:sp>
          <p:nvSpPr>
            <p:cNvPr id="273418" name="Text Box 10"/>
            <p:cNvSpPr txBox="1">
              <a:spLocks noChangeArrowheads="1"/>
            </p:cNvSpPr>
            <p:nvPr/>
          </p:nvSpPr>
          <p:spPr bwMode="auto">
            <a:xfrm>
              <a:off x="4217" y="1644"/>
              <a:ext cx="1411" cy="213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12700">
              <a:solidFill>
                <a:srgbClr val="000000"/>
              </a:solidFill>
              <a:miter lim="800000"/>
              <a:headEnd type="none" w="sm" len="sm"/>
              <a:tailEnd type="none" w="sm" len="sm"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  <a:defRPr/>
              </a:pPr>
              <a:r>
                <a:rPr lang="en-US" sz="1600" i="1"/>
                <a:t>Changes operator</a:t>
              </a:r>
            </a:p>
          </p:txBody>
        </p:sp>
        <p:sp>
          <p:nvSpPr>
            <p:cNvPr id="8210" name="Line 16"/>
            <p:cNvSpPr>
              <a:spLocks noChangeShapeType="1"/>
            </p:cNvSpPr>
            <p:nvPr/>
          </p:nvSpPr>
          <p:spPr bwMode="auto">
            <a:xfrm flipH="1">
              <a:off x="3298" y="1757"/>
              <a:ext cx="914" cy="403"/>
            </a:xfrm>
            <a:prstGeom prst="line">
              <a:avLst/>
            </a:prstGeom>
            <a:noFill/>
            <a:ln w="28575">
              <a:solidFill>
                <a:srgbClr val="000000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5" name="Group 21"/>
          <p:cNvGrpSpPr>
            <a:grpSpLocks/>
          </p:cNvGrpSpPr>
          <p:nvPr/>
        </p:nvGrpSpPr>
        <p:grpSpPr bwMode="auto">
          <a:xfrm>
            <a:off x="5783263" y="3579813"/>
            <a:ext cx="3262312" cy="1319212"/>
            <a:chOff x="3643" y="2035"/>
            <a:chExt cx="2055" cy="831"/>
          </a:xfrm>
        </p:grpSpPr>
        <p:sp>
          <p:nvSpPr>
            <p:cNvPr id="273419" name="Text Box 11"/>
            <p:cNvSpPr txBox="1">
              <a:spLocks noChangeArrowheads="1"/>
            </p:cNvSpPr>
            <p:nvPr/>
          </p:nvSpPr>
          <p:spPr bwMode="auto">
            <a:xfrm>
              <a:off x="4287" y="2035"/>
              <a:ext cx="1411" cy="368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12700">
              <a:solidFill>
                <a:srgbClr val="000000"/>
              </a:solidFill>
              <a:miter lim="800000"/>
              <a:headEnd type="none" w="sm" len="sm"/>
              <a:tailEnd type="none" w="sm" len="sm"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  <a:defRPr/>
              </a:pPr>
              <a:r>
                <a:rPr lang="en-US" sz="1600" i="1" dirty="0"/>
                <a:t>Immediate runtime failure … if reached</a:t>
              </a:r>
            </a:p>
          </p:txBody>
        </p:sp>
        <p:sp>
          <p:nvSpPr>
            <p:cNvPr id="8208" name="Line 17"/>
            <p:cNvSpPr>
              <a:spLocks noChangeShapeType="1"/>
            </p:cNvSpPr>
            <p:nvPr/>
          </p:nvSpPr>
          <p:spPr bwMode="auto">
            <a:xfrm flipH="1">
              <a:off x="3643" y="2232"/>
              <a:ext cx="648" cy="634"/>
            </a:xfrm>
            <a:prstGeom prst="line">
              <a:avLst/>
            </a:prstGeom>
            <a:noFill/>
            <a:ln w="28575">
              <a:solidFill>
                <a:srgbClr val="000000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" name="Group 22"/>
          <p:cNvGrpSpPr>
            <a:grpSpLocks/>
          </p:cNvGrpSpPr>
          <p:nvPr/>
        </p:nvGrpSpPr>
        <p:grpSpPr bwMode="auto">
          <a:xfrm>
            <a:off x="6367463" y="4476750"/>
            <a:ext cx="2733675" cy="1016000"/>
            <a:chOff x="4011" y="2600"/>
            <a:chExt cx="1722" cy="640"/>
          </a:xfrm>
        </p:grpSpPr>
        <p:sp>
          <p:nvSpPr>
            <p:cNvPr id="273420" name="Text Box 12"/>
            <p:cNvSpPr txBox="1">
              <a:spLocks noChangeArrowheads="1"/>
            </p:cNvSpPr>
            <p:nvPr/>
          </p:nvSpPr>
          <p:spPr bwMode="auto">
            <a:xfrm>
              <a:off x="4322" y="2600"/>
              <a:ext cx="1411" cy="523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12700">
              <a:solidFill>
                <a:srgbClr val="000000"/>
              </a:solidFill>
              <a:miter lim="800000"/>
              <a:headEnd type="none" w="sm" len="sm"/>
              <a:tailEnd type="none" w="sm" len="sm"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  <a:defRPr/>
              </a:pPr>
              <a:r>
                <a:rPr lang="en-US" sz="1600" i="1" dirty="0"/>
                <a:t>Immediate runtime failure if B==0 else does nothing</a:t>
              </a:r>
            </a:p>
          </p:txBody>
        </p:sp>
        <p:sp>
          <p:nvSpPr>
            <p:cNvPr id="8206" name="Line 18"/>
            <p:cNvSpPr>
              <a:spLocks noChangeShapeType="1"/>
            </p:cNvSpPr>
            <p:nvPr/>
          </p:nvSpPr>
          <p:spPr bwMode="auto">
            <a:xfrm flipH="1">
              <a:off x="4011" y="2816"/>
              <a:ext cx="316" cy="424"/>
            </a:xfrm>
            <a:prstGeom prst="line">
              <a:avLst/>
            </a:prstGeom>
            <a:noFill/>
            <a:ln w="28575">
              <a:solidFill>
                <a:srgbClr val="000000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7539508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34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1000"/>
                                        <p:tgtEl>
                                          <p:spTgt spid="2734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 nodeType="clickPar">
                      <p:stCondLst>
                        <p:cond delay="indefinite"/>
                      </p:stCondLst>
                      <p:childTnLst>
                        <p:par>
                          <p:cTn id="2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3412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>
                <a:ea typeface="SimSun" pitchFamily="2" charset="-122"/>
              </a:rPr>
              <a:t>Killing Mutants</a:t>
            </a:r>
          </a:p>
        </p:txBody>
      </p:sp>
      <p:sp>
        <p:nvSpPr>
          <p:cNvPr id="276483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1600200"/>
            <a:ext cx="8001000" cy="4530725"/>
          </a:xfrm>
        </p:spPr>
        <p:txBody>
          <a:bodyPr/>
          <a:lstStyle/>
          <a:p>
            <a:r>
              <a:rPr lang="en-US" altLang="zh-CN" sz="2200" dirty="0" smtClean="0">
                <a:ea typeface="SimSun" pitchFamily="2" charset="-122"/>
              </a:rPr>
              <a:t>When ground strings are mutated to create valid strings, the hope is to exhibit </a:t>
            </a:r>
            <a:r>
              <a:rPr lang="en-US" altLang="zh-CN" sz="2200" i="1" dirty="0" smtClean="0">
                <a:solidFill>
                  <a:srgbClr val="FF5935"/>
                </a:solidFill>
                <a:ea typeface="SimSun" pitchFamily="2" charset="-122"/>
              </a:rPr>
              <a:t>different behavior </a:t>
            </a:r>
            <a:r>
              <a:rPr lang="en-US" altLang="zh-CN" sz="2200" dirty="0" smtClean="0">
                <a:ea typeface="SimSun" pitchFamily="2" charset="-122"/>
              </a:rPr>
              <a:t>from the ground string</a:t>
            </a:r>
          </a:p>
          <a:p>
            <a:endParaRPr lang="en-US" altLang="zh-CN" sz="2200" dirty="0" smtClean="0">
              <a:ea typeface="SimSun" pitchFamily="2" charset="-122"/>
            </a:endParaRPr>
          </a:p>
          <a:p>
            <a:r>
              <a:rPr lang="en-US" altLang="zh-CN" sz="2200" dirty="0" smtClean="0">
                <a:ea typeface="SimSun" pitchFamily="2" charset="-122"/>
              </a:rPr>
              <a:t>This is normally used when the grammars are </a:t>
            </a:r>
            <a:r>
              <a:rPr lang="en-US" altLang="zh-CN" sz="2200" i="1" dirty="0" smtClean="0">
                <a:solidFill>
                  <a:srgbClr val="FF5935"/>
                </a:solidFill>
                <a:ea typeface="SimSun" pitchFamily="2" charset="-122"/>
              </a:rPr>
              <a:t>programming</a:t>
            </a:r>
            <a:r>
              <a:rPr lang="en-US" altLang="zh-CN" sz="2200" dirty="0" smtClean="0">
                <a:solidFill>
                  <a:schemeClr val="tx2"/>
                </a:solidFill>
                <a:ea typeface="SimSun" pitchFamily="2" charset="-122"/>
              </a:rPr>
              <a:t> </a:t>
            </a:r>
            <a:r>
              <a:rPr lang="en-US" altLang="zh-CN" sz="2200" i="1" dirty="0" smtClean="0">
                <a:solidFill>
                  <a:srgbClr val="FF5935"/>
                </a:solidFill>
                <a:ea typeface="SimSun" pitchFamily="2" charset="-122"/>
              </a:rPr>
              <a:t>languages</a:t>
            </a:r>
            <a:r>
              <a:rPr lang="en-US" altLang="zh-CN" sz="2200" dirty="0" smtClean="0">
                <a:ea typeface="SimSun" pitchFamily="2" charset="-122"/>
              </a:rPr>
              <a:t>, the strings are </a:t>
            </a:r>
            <a:r>
              <a:rPr lang="en-US" altLang="zh-CN" sz="2200" i="1" dirty="0" smtClean="0">
                <a:solidFill>
                  <a:srgbClr val="FF5935"/>
                </a:solidFill>
                <a:ea typeface="SimSun" pitchFamily="2" charset="-122"/>
              </a:rPr>
              <a:t>programs</a:t>
            </a:r>
            <a:r>
              <a:rPr lang="en-US" altLang="zh-CN" sz="2200" dirty="0" smtClean="0">
                <a:ea typeface="SimSun" pitchFamily="2" charset="-122"/>
              </a:rPr>
              <a:t>, and the ground strings are </a:t>
            </a:r>
            <a:r>
              <a:rPr lang="en-US" altLang="zh-CN" sz="2200" i="1" dirty="0" smtClean="0">
                <a:solidFill>
                  <a:srgbClr val="FF5935"/>
                </a:solidFill>
                <a:ea typeface="SimSun" pitchFamily="2" charset="-122"/>
              </a:rPr>
              <a:t>pre-existing</a:t>
            </a:r>
            <a:r>
              <a:rPr lang="en-US" altLang="zh-CN" sz="2200" dirty="0" smtClean="0">
                <a:ea typeface="SimSun" pitchFamily="2" charset="-122"/>
              </a:rPr>
              <a:t> programs</a:t>
            </a:r>
          </a:p>
          <a:p>
            <a:endParaRPr lang="en-US" altLang="zh-CN" sz="2200" dirty="0" smtClean="0">
              <a:ea typeface="SimSun" pitchFamily="2" charset="-122"/>
            </a:endParaRPr>
          </a:p>
          <a:p>
            <a:r>
              <a:rPr lang="en-US" altLang="zh-CN" sz="2200" u="sng" dirty="0" smtClean="0">
                <a:solidFill>
                  <a:srgbClr val="FF5935"/>
                </a:solidFill>
                <a:ea typeface="SimSun" pitchFamily="2" charset="-122"/>
              </a:rPr>
              <a:t>Killing Mutants</a:t>
            </a:r>
            <a:r>
              <a:rPr lang="en-US" altLang="zh-CN" sz="2200" dirty="0" smtClean="0">
                <a:ea typeface="SimSun" pitchFamily="2" charset="-122"/>
              </a:rPr>
              <a:t>: Given a mutant </a:t>
            </a:r>
            <a:r>
              <a:rPr lang="en-US" altLang="zh-CN" sz="2200" i="1" dirty="0" smtClean="0">
                <a:solidFill>
                  <a:schemeClr val="tx2"/>
                </a:solidFill>
                <a:ea typeface="SimSun" pitchFamily="2" charset="-122"/>
              </a:rPr>
              <a:t>m</a:t>
            </a:r>
            <a:r>
              <a:rPr lang="en-US" altLang="zh-CN" sz="2200" dirty="0" smtClean="0">
                <a:ea typeface="SimSun" pitchFamily="2" charset="-122"/>
              </a:rPr>
              <a:t> </a:t>
            </a:r>
            <a:r>
              <a:rPr lang="en-US" altLang="zh-CN" sz="2200" dirty="0" smtClean="0">
                <a:solidFill>
                  <a:schemeClr val="tx2"/>
                </a:solidFill>
                <a:ea typeface="SimSun" pitchFamily="2" charset="-122"/>
                <a:sym typeface="Symbol" pitchFamily="18" charset="2"/>
              </a:rPr>
              <a:t></a:t>
            </a:r>
            <a:r>
              <a:rPr lang="en-US" altLang="zh-CN" sz="2200" dirty="0" smtClean="0">
                <a:ea typeface="SimSun" pitchFamily="2" charset="-122"/>
              </a:rPr>
              <a:t> </a:t>
            </a:r>
            <a:r>
              <a:rPr lang="en-US" altLang="zh-CN" sz="2200" i="1" dirty="0" smtClean="0">
                <a:solidFill>
                  <a:schemeClr val="tx2"/>
                </a:solidFill>
                <a:ea typeface="SimSun" pitchFamily="2" charset="-122"/>
              </a:rPr>
              <a:t>M</a:t>
            </a:r>
            <a:r>
              <a:rPr lang="en-US" altLang="zh-CN" sz="2200" dirty="0" smtClean="0">
                <a:ea typeface="SimSun" pitchFamily="2" charset="-122"/>
              </a:rPr>
              <a:t> for a derivation </a:t>
            </a:r>
            <a:r>
              <a:rPr lang="en-US" altLang="zh-CN" sz="2200" dirty="0" smtClean="0">
                <a:solidFill>
                  <a:schemeClr val="tx2"/>
                </a:solidFill>
                <a:ea typeface="SimSun" pitchFamily="2" charset="-122"/>
              </a:rPr>
              <a:t>D</a:t>
            </a:r>
            <a:r>
              <a:rPr lang="en-US" altLang="zh-CN" sz="2200" dirty="0" smtClean="0">
                <a:ea typeface="SimSun" pitchFamily="2" charset="-122"/>
              </a:rPr>
              <a:t> and a test </a:t>
            </a:r>
            <a:r>
              <a:rPr lang="en-US" altLang="zh-CN" sz="2200" i="1" dirty="0" smtClean="0">
                <a:solidFill>
                  <a:schemeClr val="tx2"/>
                </a:solidFill>
                <a:ea typeface="SimSun" pitchFamily="2" charset="-122"/>
              </a:rPr>
              <a:t>t</a:t>
            </a:r>
            <a:r>
              <a:rPr lang="en-US" altLang="zh-CN" sz="2200" dirty="0" smtClean="0">
                <a:ea typeface="SimSun" pitchFamily="2" charset="-122"/>
              </a:rPr>
              <a:t>, </a:t>
            </a:r>
            <a:r>
              <a:rPr lang="en-US" altLang="zh-CN" sz="2200" i="1" dirty="0" smtClean="0">
                <a:solidFill>
                  <a:srgbClr val="FF5935"/>
                </a:solidFill>
                <a:ea typeface="SimSun" pitchFamily="2" charset="-122"/>
              </a:rPr>
              <a:t>t</a:t>
            </a:r>
            <a:r>
              <a:rPr lang="en-US" altLang="zh-CN" sz="2200" dirty="0" smtClean="0">
                <a:solidFill>
                  <a:srgbClr val="FF5935"/>
                </a:solidFill>
                <a:ea typeface="SimSun" pitchFamily="2" charset="-122"/>
              </a:rPr>
              <a:t> is said to kill </a:t>
            </a:r>
            <a:r>
              <a:rPr lang="en-US" altLang="zh-CN" sz="2200" i="1" dirty="0" smtClean="0">
                <a:solidFill>
                  <a:srgbClr val="FF5935"/>
                </a:solidFill>
                <a:ea typeface="SimSun" pitchFamily="2" charset="-122"/>
              </a:rPr>
              <a:t>m</a:t>
            </a:r>
            <a:r>
              <a:rPr lang="en-US" altLang="zh-CN" sz="2200" dirty="0" smtClean="0">
                <a:solidFill>
                  <a:srgbClr val="FF5935"/>
                </a:solidFill>
                <a:ea typeface="SimSun" pitchFamily="2" charset="-122"/>
              </a:rPr>
              <a:t> </a:t>
            </a:r>
            <a:r>
              <a:rPr lang="en-US" altLang="zh-CN" sz="2200" dirty="0" smtClean="0">
                <a:ea typeface="SimSun" pitchFamily="2" charset="-122"/>
              </a:rPr>
              <a:t>if and only if the output of </a:t>
            </a:r>
            <a:r>
              <a:rPr lang="en-US" altLang="zh-CN" sz="2200" i="1" dirty="0" smtClean="0">
                <a:solidFill>
                  <a:schemeClr val="tx2"/>
                </a:solidFill>
                <a:ea typeface="SimSun" pitchFamily="2" charset="-122"/>
              </a:rPr>
              <a:t>t</a:t>
            </a:r>
            <a:r>
              <a:rPr lang="en-US" altLang="zh-CN" sz="2200" dirty="0" smtClean="0">
                <a:ea typeface="SimSun" pitchFamily="2" charset="-122"/>
              </a:rPr>
              <a:t> on </a:t>
            </a:r>
            <a:r>
              <a:rPr lang="en-US" altLang="zh-CN" sz="2200" i="1" dirty="0" smtClean="0">
                <a:solidFill>
                  <a:schemeClr val="tx2"/>
                </a:solidFill>
                <a:ea typeface="SimSun" pitchFamily="2" charset="-122"/>
              </a:rPr>
              <a:t>D</a:t>
            </a:r>
            <a:r>
              <a:rPr lang="en-US" altLang="zh-CN" sz="2200" dirty="0" smtClean="0">
                <a:ea typeface="SimSun" pitchFamily="2" charset="-122"/>
              </a:rPr>
              <a:t> is different from the output of </a:t>
            </a:r>
            <a:r>
              <a:rPr lang="en-US" altLang="zh-CN" sz="2200" i="1" dirty="0" smtClean="0">
                <a:solidFill>
                  <a:schemeClr val="tx2"/>
                </a:solidFill>
                <a:ea typeface="SimSun" pitchFamily="2" charset="-122"/>
              </a:rPr>
              <a:t>t</a:t>
            </a:r>
            <a:r>
              <a:rPr lang="en-US" altLang="zh-CN" sz="2200" dirty="0" smtClean="0">
                <a:ea typeface="SimSun" pitchFamily="2" charset="-122"/>
              </a:rPr>
              <a:t> on </a:t>
            </a:r>
            <a:r>
              <a:rPr lang="en-US" altLang="zh-CN" sz="2200" i="1" dirty="0" smtClean="0">
                <a:solidFill>
                  <a:schemeClr val="tx2"/>
                </a:solidFill>
                <a:ea typeface="SimSun" pitchFamily="2" charset="-122"/>
              </a:rPr>
              <a:t>m</a:t>
            </a:r>
            <a:endParaRPr lang="en-US" altLang="zh-CN" sz="2200" b="0" i="1" dirty="0" smtClean="0">
              <a:solidFill>
                <a:schemeClr val="tx2"/>
              </a:solidFill>
              <a:ea typeface="SimSun" pitchFamily="2" charset="-122"/>
            </a:endParaRPr>
          </a:p>
          <a:p>
            <a:endParaRPr lang="en-US" altLang="zh-CN" sz="2200" b="0" i="1" dirty="0" smtClean="0">
              <a:ea typeface="SimSun" pitchFamily="2" charset="-122"/>
            </a:endParaRPr>
          </a:p>
          <a:p>
            <a:r>
              <a:rPr lang="en-US" altLang="zh-CN" sz="2200" dirty="0" smtClean="0">
                <a:ea typeface="SimSun" pitchFamily="2" charset="-122"/>
              </a:rPr>
              <a:t>The derivation </a:t>
            </a:r>
            <a:r>
              <a:rPr lang="en-US" altLang="zh-CN" sz="2200" i="1" dirty="0" smtClean="0">
                <a:solidFill>
                  <a:schemeClr val="tx2"/>
                </a:solidFill>
                <a:ea typeface="SimSun" pitchFamily="2" charset="-122"/>
              </a:rPr>
              <a:t>D</a:t>
            </a:r>
            <a:r>
              <a:rPr lang="en-US" altLang="zh-CN" sz="2200" dirty="0" smtClean="0">
                <a:ea typeface="SimSun" pitchFamily="2" charset="-122"/>
              </a:rPr>
              <a:t> may be represented by the list of productions or by the final string</a:t>
            </a:r>
          </a:p>
        </p:txBody>
      </p:sp>
    </p:spTree>
    <p:extLst>
      <p:ext uri="{BB962C8B-B14F-4D97-AF65-F5344CB8AC3E}">
        <p14:creationId xmlns:p14="http://schemas.microsoft.com/office/powerpoint/2010/main" val="10488631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4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48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48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6483" grpId="0" build="p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61" name="Rectangle 2"/>
          <p:cNvSpPr>
            <a:spLocks noGrp="1" noChangeArrowheads="1"/>
          </p:cNvSpPr>
          <p:nvPr>
            <p:ph type="title"/>
          </p:nvPr>
        </p:nvSpPr>
        <p:spPr>
          <a:xfrm>
            <a:off x="914400" y="277813"/>
            <a:ext cx="7924800" cy="1143000"/>
          </a:xfrm>
        </p:spPr>
        <p:txBody>
          <a:bodyPr/>
          <a:lstStyle/>
          <a:p>
            <a:r>
              <a:rPr lang="en-US" altLang="zh-CN" dirty="0" smtClean="0">
                <a:ea typeface="SimSun" pitchFamily="2" charset="-122"/>
              </a:rPr>
              <a:t>Syntax-based Coverage Criteria</a:t>
            </a:r>
            <a:r>
              <a:rPr lang="en-US" altLang="zh-CN" sz="2800" dirty="0" smtClean="0">
                <a:ea typeface="SimSun" pitchFamily="2" charset="-122"/>
              </a:rPr>
              <a:t> (1/2)</a:t>
            </a:r>
          </a:p>
        </p:txBody>
      </p:sp>
      <p:sp>
        <p:nvSpPr>
          <p:cNvPr id="19462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1600200"/>
            <a:ext cx="7924800" cy="4530725"/>
          </a:xfrm>
        </p:spPr>
        <p:txBody>
          <a:bodyPr/>
          <a:lstStyle/>
          <a:p>
            <a:r>
              <a:rPr lang="en-US" altLang="zh-CN" dirty="0" smtClean="0">
                <a:ea typeface="SimSun" pitchFamily="2" charset="-122"/>
              </a:rPr>
              <a:t>Coverage is defined in terms of killing mutants.</a:t>
            </a:r>
          </a:p>
          <a:p>
            <a:endParaRPr lang="en-US" altLang="zh-CN" dirty="0" smtClean="0">
              <a:ea typeface="SimSun" pitchFamily="2" charset="-122"/>
            </a:endParaRPr>
          </a:p>
        </p:txBody>
      </p:sp>
      <p:sp>
        <p:nvSpPr>
          <p:cNvPr id="263172" name="Text Box 4"/>
          <p:cNvSpPr txBox="1">
            <a:spLocks noChangeArrowheads="1"/>
          </p:cNvSpPr>
          <p:nvPr/>
        </p:nvSpPr>
        <p:spPr bwMode="auto">
          <a:xfrm>
            <a:off x="946150" y="2743200"/>
            <a:ext cx="7740649" cy="841375"/>
          </a:xfrm>
          <a:prstGeom prst="rect">
            <a:avLst/>
          </a:prstGeom>
          <a:solidFill>
            <a:schemeClr val="accent5"/>
          </a:solidFill>
          <a:ln w="19050" algn="ctr">
            <a:solidFill>
              <a:schemeClr val="tx2"/>
            </a:solidFill>
            <a:miter lim="800000"/>
            <a:headEnd type="none" w="sm" len="sm"/>
            <a:tailEnd type="none" w="sm" len="sm"/>
          </a:ln>
          <a:effectLst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altLang="zh-CN" sz="2400" u="sng" dirty="0">
                <a:solidFill>
                  <a:schemeClr val="tx2"/>
                </a:solidFill>
                <a:ea typeface="SimSun" pitchFamily="2" charset="-122"/>
              </a:rPr>
              <a:t>Mutation Coverage (MC</a:t>
            </a:r>
            <a:r>
              <a:rPr lang="en-US" altLang="zh-CN" sz="2400" u="sng" dirty="0" smtClean="0">
                <a:solidFill>
                  <a:schemeClr val="tx2"/>
                </a:solidFill>
                <a:ea typeface="SimSun" pitchFamily="2" charset="-122"/>
              </a:rPr>
              <a:t>)</a:t>
            </a:r>
            <a:r>
              <a:rPr lang="en-US" altLang="zh-CN" sz="2400" dirty="0" smtClean="0">
                <a:solidFill>
                  <a:schemeClr val="tx2"/>
                </a:solidFill>
                <a:ea typeface="SimSun" pitchFamily="2" charset="-122"/>
              </a:rPr>
              <a:t>: 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For each </a:t>
            </a:r>
            <a:r>
              <a:rPr lang="en-US" altLang="zh-CN" sz="2400" i="1" dirty="0">
                <a:solidFill>
                  <a:schemeClr val="tx2"/>
                </a:solidFill>
                <a:ea typeface="SimSun" pitchFamily="2" charset="-122"/>
              </a:rPr>
              <a:t>m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 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  <a:sym typeface="Symbol" pitchFamily="18" charset="2"/>
              </a:rPr>
              <a:t>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 </a:t>
            </a:r>
            <a:r>
              <a:rPr lang="en-US" altLang="zh-CN" sz="2400" i="1" dirty="0">
                <a:solidFill>
                  <a:schemeClr val="tx2"/>
                </a:solidFill>
                <a:ea typeface="SimSun" pitchFamily="2" charset="-122"/>
              </a:rPr>
              <a:t>M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, TR contains exactly one requirement, to kill </a:t>
            </a:r>
            <a:r>
              <a:rPr lang="en-US" altLang="zh-CN" sz="2400" i="1" dirty="0">
                <a:solidFill>
                  <a:schemeClr val="tx2"/>
                </a:solidFill>
                <a:ea typeface="SimSun" pitchFamily="2" charset="-122"/>
              </a:rPr>
              <a:t>m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.</a:t>
            </a:r>
          </a:p>
        </p:txBody>
      </p:sp>
      <p:sp>
        <p:nvSpPr>
          <p:cNvPr id="263174" name="Rectangle 6"/>
          <p:cNvSpPr>
            <a:spLocks noChangeArrowheads="1"/>
          </p:cNvSpPr>
          <p:nvPr/>
        </p:nvSpPr>
        <p:spPr bwMode="auto">
          <a:xfrm>
            <a:off x="914401" y="3891757"/>
            <a:ext cx="8229599" cy="16708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6858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zh-CN" sz="2400" dirty="0">
                <a:solidFill>
                  <a:schemeClr val="tx1"/>
                </a:solidFill>
                <a:ea typeface="SimSun" pitchFamily="2" charset="-122"/>
              </a:rPr>
              <a:t>Coverage in mutation equates to number of mutants killed</a:t>
            </a:r>
          </a:p>
          <a:p>
            <a:pPr lvl="1">
              <a:lnSpc>
                <a:spcPct val="90000"/>
              </a:lnSpc>
              <a:spcBef>
                <a:spcPct val="30000"/>
              </a:spcBef>
              <a:buSzPct val="100000"/>
              <a:buFontTx/>
              <a:buChar char="–"/>
            </a:pPr>
            <a:endParaRPr lang="en-US" altLang="zh-CN" dirty="0">
              <a:solidFill>
                <a:schemeClr val="tx1"/>
              </a:solidFill>
              <a:ea typeface="SimSun" pitchFamily="2" charset="-122"/>
            </a:endParaRP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zh-CN" sz="2400" dirty="0">
                <a:solidFill>
                  <a:schemeClr val="tx1"/>
                </a:solidFill>
                <a:ea typeface="SimSun" pitchFamily="2" charset="-122"/>
              </a:rPr>
              <a:t>The amount of mutants killed is called the </a:t>
            </a:r>
            <a:r>
              <a:rPr lang="en-US" altLang="zh-CN" sz="2400" i="1" dirty="0">
                <a:solidFill>
                  <a:srgbClr val="FF5935"/>
                </a:solidFill>
                <a:ea typeface="SimSun" pitchFamily="2" charset="-122"/>
              </a:rPr>
              <a:t>mutation score</a:t>
            </a:r>
          </a:p>
        </p:txBody>
      </p:sp>
    </p:spTree>
    <p:extLst>
      <p:ext uri="{BB962C8B-B14F-4D97-AF65-F5344CB8AC3E}">
        <p14:creationId xmlns:p14="http://schemas.microsoft.com/office/powerpoint/2010/main" val="35839853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3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631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317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26317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317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26317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3172" grpId="0" animBg="1" autoUpdateAnimBg="0"/>
      <p:bldP spid="263174" grpId="0" build="p" autoUpdateAnimBg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5" name="Rectangle 2"/>
          <p:cNvSpPr>
            <a:spLocks noGrp="1" noChangeArrowheads="1"/>
          </p:cNvSpPr>
          <p:nvPr>
            <p:ph type="title"/>
          </p:nvPr>
        </p:nvSpPr>
        <p:spPr>
          <a:xfrm>
            <a:off x="914400" y="277813"/>
            <a:ext cx="7848600" cy="1143000"/>
          </a:xfrm>
        </p:spPr>
        <p:txBody>
          <a:bodyPr/>
          <a:lstStyle/>
          <a:p>
            <a:r>
              <a:rPr lang="en-US" altLang="zh-CN" dirty="0">
                <a:solidFill>
                  <a:srgbClr val="330033"/>
                </a:solidFill>
                <a:ea typeface="SimSun" pitchFamily="2" charset="-122"/>
              </a:rPr>
              <a:t>Syntax-based Coverage Criteria</a:t>
            </a:r>
            <a:r>
              <a:rPr lang="en-US" altLang="zh-CN" sz="2800" dirty="0">
                <a:solidFill>
                  <a:srgbClr val="330033"/>
                </a:solidFill>
                <a:ea typeface="SimSun" pitchFamily="2" charset="-122"/>
              </a:rPr>
              <a:t> </a:t>
            </a:r>
            <a:r>
              <a:rPr lang="en-US" altLang="zh-CN" sz="2800" dirty="0" smtClean="0">
                <a:solidFill>
                  <a:srgbClr val="330033"/>
                </a:solidFill>
                <a:ea typeface="SimSun" pitchFamily="2" charset="-122"/>
              </a:rPr>
              <a:t>(2/2</a:t>
            </a:r>
            <a:r>
              <a:rPr lang="en-US" altLang="zh-CN" sz="2800" dirty="0">
                <a:solidFill>
                  <a:srgbClr val="330033"/>
                </a:solidFill>
                <a:ea typeface="SimSun" pitchFamily="2" charset="-122"/>
              </a:rPr>
              <a:t>)</a:t>
            </a:r>
            <a:endParaRPr lang="en-US" altLang="zh-CN" dirty="0" smtClean="0">
              <a:ea typeface="SimSun" pitchFamily="2" charset="-122"/>
            </a:endParaRPr>
          </a:p>
        </p:txBody>
      </p:sp>
      <p:sp>
        <p:nvSpPr>
          <p:cNvPr id="20486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sz="2400" dirty="0" smtClean="0">
                <a:ea typeface="SimSun" pitchFamily="2" charset="-122"/>
              </a:rPr>
              <a:t>When creating invalid strings, we just apply the operators</a:t>
            </a:r>
          </a:p>
          <a:p>
            <a:r>
              <a:rPr lang="en-US" altLang="zh-CN" sz="2400" dirty="0" smtClean="0">
                <a:ea typeface="SimSun" pitchFamily="2" charset="-122"/>
              </a:rPr>
              <a:t>This results in two simple criteria</a:t>
            </a:r>
          </a:p>
          <a:p>
            <a:r>
              <a:rPr lang="en-US" altLang="zh-CN" sz="2400" dirty="0" smtClean="0">
                <a:ea typeface="SimSun" pitchFamily="2" charset="-122"/>
              </a:rPr>
              <a:t>It makes sense to either use every operator once or every production once</a:t>
            </a:r>
          </a:p>
        </p:txBody>
      </p:sp>
      <p:sp>
        <p:nvSpPr>
          <p:cNvPr id="277509" name="Text Box 5"/>
          <p:cNvSpPr txBox="1">
            <a:spLocks noChangeArrowheads="1"/>
          </p:cNvSpPr>
          <p:nvPr/>
        </p:nvSpPr>
        <p:spPr bwMode="auto">
          <a:xfrm>
            <a:off x="914400" y="5106650"/>
            <a:ext cx="7772400" cy="1446550"/>
          </a:xfrm>
          <a:prstGeom prst="rect">
            <a:avLst/>
          </a:prstGeom>
          <a:solidFill>
            <a:schemeClr val="accent5"/>
          </a:solidFill>
          <a:ln w="19050" algn="ctr">
            <a:solidFill>
              <a:schemeClr val="tx2"/>
            </a:solidFill>
            <a:miter lim="800000"/>
            <a:headEnd type="none" w="sm" len="sm"/>
            <a:tailEnd type="none" w="sm" len="sm"/>
          </a:ln>
          <a:effectLst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altLang="zh-CN" sz="2200" u="sng" dirty="0">
                <a:solidFill>
                  <a:schemeClr val="tx2"/>
                </a:solidFill>
                <a:ea typeface="SimSun" pitchFamily="2" charset="-122"/>
              </a:rPr>
              <a:t>Mutation Production Coverage (MPC</a:t>
            </a:r>
            <a:r>
              <a:rPr lang="en-US" altLang="zh-CN" sz="2200" u="sng" dirty="0" smtClean="0">
                <a:solidFill>
                  <a:schemeClr val="tx2"/>
                </a:solidFill>
                <a:ea typeface="SimSun" pitchFamily="2" charset="-122"/>
              </a:rPr>
              <a:t>)</a:t>
            </a:r>
            <a:r>
              <a:rPr lang="en-US" altLang="zh-CN" sz="2200" dirty="0" smtClean="0">
                <a:solidFill>
                  <a:schemeClr val="tx2"/>
                </a:solidFill>
                <a:ea typeface="SimSun" pitchFamily="2" charset="-122"/>
              </a:rPr>
              <a:t>: </a:t>
            </a:r>
            <a:r>
              <a:rPr lang="en-US" altLang="zh-CN" sz="2200" dirty="0">
                <a:solidFill>
                  <a:schemeClr val="tx2"/>
                </a:solidFill>
                <a:ea typeface="SimSun" pitchFamily="2" charset="-122"/>
              </a:rPr>
              <a:t>For each mutation operator, </a:t>
            </a:r>
            <a:r>
              <a:rPr lang="en-US" altLang="zh-CN" sz="2200" dirty="0" smtClean="0">
                <a:solidFill>
                  <a:schemeClr val="tx2"/>
                </a:solidFill>
                <a:ea typeface="SimSun" pitchFamily="2" charset="-122"/>
              </a:rPr>
              <a:t>and each production that the operator can be applied to, TR contains the requirement to </a:t>
            </a:r>
            <a:r>
              <a:rPr lang="en-US" altLang="zh-CN" sz="2200" dirty="0">
                <a:solidFill>
                  <a:schemeClr val="tx2"/>
                </a:solidFill>
                <a:ea typeface="SimSun" pitchFamily="2" charset="-122"/>
              </a:rPr>
              <a:t>create </a:t>
            </a:r>
            <a:r>
              <a:rPr lang="en-US" altLang="zh-CN" sz="2200" dirty="0" smtClean="0">
                <a:solidFill>
                  <a:schemeClr val="tx2"/>
                </a:solidFill>
                <a:ea typeface="SimSun" pitchFamily="2" charset="-122"/>
              </a:rPr>
              <a:t>a </a:t>
            </a:r>
            <a:r>
              <a:rPr lang="en-US" altLang="zh-CN" sz="2200" dirty="0">
                <a:solidFill>
                  <a:schemeClr val="tx2"/>
                </a:solidFill>
                <a:ea typeface="SimSun" pitchFamily="2" charset="-122"/>
              </a:rPr>
              <a:t>mutated string </a:t>
            </a:r>
            <a:r>
              <a:rPr lang="en-US" altLang="zh-CN" sz="2200" i="1" dirty="0">
                <a:solidFill>
                  <a:schemeClr val="tx2"/>
                </a:solidFill>
                <a:ea typeface="SimSun" pitchFamily="2" charset="-122"/>
              </a:rPr>
              <a:t>m</a:t>
            </a:r>
            <a:r>
              <a:rPr lang="en-US" altLang="zh-CN" sz="2200" dirty="0">
                <a:solidFill>
                  <a:schemeClr val="tx2"/>
                </a:solidFill>
                <a:ea typeface="SimSun" pitchFamily="2" charset="-122"/>
              </a:rPr>
              <a:t> </a:t>
            </a:r>
            <a:r>
              <a:rPr lang="en-US" altLang="zh-CN" sz="2200" dirty="0" smtClean="0">
                <a:solidFill>
                  <a:schemeClr val="tx2"/>
                </a:solidFill>
                <a:ea typeface="SimSun" pitchFamily="2" charset="-122"/>
              </a:rPr>
              <a:t>from that production.</a:t>
            </a:r>
            <a:endParaRPr lang="en-US" altLang="zh-CN" sz="2200" dirty="0">
              <a:solidFill>
                <a:schemeClr val="tx2"/>
              </a:solidFill>
              <a:ea typeface="SimSun" pitchFamily="2" charset="-122"/>
            </a:endParaRPr>
          </a:p>
        </p:txBody>
      </p:sp>
      <p:sp>
        <p:nvSpPr>
          <p:cNvPr id="277511" name="Text Box 7"/>
          <p:cNvSpPr txBox="1">
            <a:spLocks noChangeArrowheads="1"/>
          </p:cNvSpPr>
          <p:nvPr/>
        </p:nvSpPr>
        <p:spPr bwMode="auto">
          <a:xfrm>
            <a:off x="914400" y="3768804"/>
            <a:ext cx="7772400" cy="1107996"/>
          </a:xfrm>
          <a:prstGeom prst="rect">
            <a:avLst/>
          </a:prstGeom>
          <a:solidFill>
            <a:schemeClr val="accent5"/>
          </a:solidFill>
          <a:ln w="19050" algn="ctr">
            <a:solidFill>
              <a:schemeClr val="tx2"/>
            </a:solidFill>
            <a:miter lim="800000"/>
            <a:headEnd type="none" w="sm" len="sm"/>
            <a:tailEnd type="none" w="sm" len="sm"/>
          </a:ln>
          <a:effectLst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altLang="zh-CN" sz="2200" u="sng" dirty="0">
                <a:solidFill>
                  <a:schemeClr val="tx2"/>
                </a:solidFill>
                <a:ea typeface="SimSun" pitchFamily="2" charset="-122"/>
              </a:rPr>
              <a:t>Mutation Operator Coverage (MOC</a:t>
            </a:r>
            <a:r>
              <a:rPr lang="en-US" altLang="zh-CN" sz="2200" u="sng" dirty="0" smtClean="0">
                <a:solidFill>
                  <a:schemeClr val="tx2"/>
                </a:solidFill>
                <a:ea typeface="SimSun" pitchFamily="2" charset="-122"/>
              </a:rPr>
              <a:t>)</a:t>
            </a:r>
            <a:r>
              <a:rPr lang="en-US" altLang="zh-CN" sz="2200" dirty="0" smtClean="0">
                <a:solidFill>
                  <a:schemeClr val="tx2"/>
                </a:solidFill>
                <a:ea typeface="SimSun" pitchFamily="2" charset="-122"/>
              </a:rPr>
              <a:t>: </a:t>
            </a:r>
            <a:r>
              <a:rPr lang="en-US" altLang="zh-CN" sz="2200" dirty="0">
                <a:solidFill>
                  <a:schemeClr val="tx2"/>
                </a:solidFill>
                <a:ea typeface="SimSun" pitchFamily="2" charset="-122"/>
              </a:rPr>
              <a:t>For each mutation operator, TR contains exactly one requirement, to create a mutated string </a:t>
            </a:r>
            <a:r>
              <a:rPr lang="en-US" altLang="zh-CN" sz="2200" i="1" dirty="0">
                <a:solidFill>
                  <a:schemeClr val="tx2"/>
                </a:solidFill>
                <a:ea typeface="SimSun" pitchFamily="2" charset="-122"/>
              </a:rPr>
              <a:t>m</a:t>
            </a:r>
            <a:r>
              <a:rPr lang="en-US" altLang="zh-CN" sz="2200" dirty="0">
                <a:solidFill>
                  <a:schemeClr val="tx2"/>
                </a:solidFill>
                <a:ea typeface="SimSun" pitchFamily="2" charset="-122"/>
              </a:rPr>
              <a:t> that is derived using the mutation operator.</a:t>
            </a:r>
          </a:p>
        </p:txBody>
      </p:sp>
    </p:spTree>
    <p:extLst>
      <p:ext uri="{BB962C8B-B14F-4D97-AF65-F5344CB8AC3E}">
        <p14:creationId xmlns:p14="http://schemas.microsoft.com/office/powerpoint/2010/main" val="4393513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5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775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5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2775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7509" grpId="0" animBg="1" autoUpdateAnimBg="0"/>
      <p:bldP spid="277511" grpId="0" animBg="1" autoUpdateAnimBg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Example</a:t>
            </a:r>
          </a:p>
        </p:txBody>
      </p:sp>
      <p:sp>
        <p:nvSpPr>
          <p:cNvPr id="285702" name="Text Box 6"/>
          <p:cNvSpPr txBox="1">
            <a:spLocks noChangeArrowheads="1"/>
          </p:cNvSpPr>
          <p:nvPr/>
        </p:nvSpPr>
        <p:spPr bwMode="auto">
          <a:xfrm>
            <a:off x="1420812" y="4016375"/>
            <a:ext cx="1822450" cy="1065213"/>
          </a:xfrm>
          <a:prstGeom prst="rect">
            <a:avLst/>
          </a:prstGeom>
          <a:solidFill>
            <a:schemeClr val="accent5">
              <a:lumMod val="90000"/>
            </a:schemeClr>
          </a:solidFill>
          <a:ln w="12700">
            <a:solidFill>
              <a:schemeClr val="tx2"/>
            </a:solidFill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25000"/>
              </a:spcBef>
              <a:defRPr/>
            </a:pPr>
            <a:r>
              <a:rPr lang="en-US" altLang="zh-CN" sz="1800" u="sng" dirty="0">
                <a:ea typeface="SimSun" pitchFamily="2" charset="-122"/>
              </a:rPr>
              <a:t>Ground String</a:t>
            </a:r>
          </a:p>
          <a:p>
            <a:pPr>
              <a:spcBef>
                <a:spcPct val="25000"/>
              </a:spcBef>
              <a:defRPr/>
            </a:pPr>
            <a:r>
              <a:rPr lang="en-US" altLang="zh-CN" sz="1800" i="1" dirty="0">
                <a:ea typeface="SimSun" pitchFamily="2" charset="-122"/>
              </a:rPr>
              <a:t>G  18  08.01.90</a:t>
            </a:r>
          </a:p>
          <a:p>
            <a:pPr>
              <a:spcBef>
                <a:spcPct val="25000"/>
              </a:spcBef>
              <a:defRPr/>
            </a:pPr>
            <a:r>
              <a:rPr lang="en-US" altLang="zh-CN" sz="1800" i="1" dirty="0">
                <a:ea typeface="SimSun" pitchFamily="2" charset="-122"/>
              </a:rPr>
              <a:t>B  14  06.27.94</a:t>
            </a:r>
          </a:p>
        </p:txBody>
      </p:sp>
      <p:sp>
        <p:nvSpPr>
          <p:cNvPr id="285703" name="Text Box 7"/>
          <p:cNvSpPr txBox="1">
            <a:spLocks noChangeArrowheads="1"/>
          </p:cNvSpPr>
          <p:nvPr/>
        </p:nvSpPr>
        <p:spPr bwMode="auto">
          <a:xfrm>
            <a:off x="3581400" y="4016375"/>
            <a:ext cx="3559175" cy="1065213"/>
          </a:xfrm>
          <a:prstGeom prst="rect">
            <a:avLst/>
          </a:prstGeom>
          <a:solidFill>
            <a:schemeClr val="accent5">
              <a:lumMod val="90000"/>
            </a:schemeClr>
          </a:solidFill>
          <a:ln w="12700">
            <a:solidFill>
              <a:schemeClr val="tx2"/>
            </a:solidFill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25000"/>
              </a:spcBef>
              <a:defRPr/>
            </a:pPr>
            <a:r>
              <a:rPr lang="en-US" altLang="zh-CN" sz="1800" u="sng">
                <a:ea typeface="SimSun" pitchFamily="2" charset="-122"/>
              </a:rPr>
              <a:t>Mutation Operators</a:t>
            </a:r>
          </a:p>
          <a:p>
            <a:pPr>
              <a:spcBef>
                <a:spcPct val="25000"/>
              </a:spcBef>
              <a:buFontTx/>
              <a:buChar char="•"/>
              <a:defRPr/>
            </a:pPr>
            <a:r>
              <a:rPr lang="en-US" altLang="zh-CN" sz="1800" i="1">
                <a:ea typeface="SimSun" pitchFamily="2" charset="-122"/>
              </a:rPr>
              <a:t> Exchange actG and actB</a:t>
            </a:r>
          </a:p>
          <a:p>
            <a:pPr>
              <a:spcBef>
                <a:spcPct val="25000"/>
              </a:spcBef>
              <a:buFontTx/>
              <a:buChar char="•"/>
              <a:defRPr/>
            </a:pPr>
            <a:r>
              <a:rPr lang="en-US" altLang="zh-CN" sz="1800" i="1">
                <a:ea typeface="SimSun" pitchFamily="2" charset="-122"/>
              </a:rPr>
              <a:t> Replace digits with other digits</a:t>
            </a:r>
          </a:p>
        </p:txBody>
      </p:sp>
      <p:sp>
        <p:nvSpPr>
          <p:cNvPr id="285704" name="Text Box 8"/>
          <p:cNvSpPr txBox="1">
            <a:spLocks noChangeArrowheads="1"/>
          </p:cNvSpPr>
          <p:nvPr/>
        </p:nvSpPr>
        <p:spPr bwMode="auto">
          <a:xfrm>
            <a:off x="1066800" y="5334000"/>
            <a:ext cx="2357437" cy="1065212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solidFill>
              <a:schemeClr val="tx2"/>
            </a:solidFill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25000"/>
              </a:spcBef>
              <a:defRPr/>
            </a:pPr>
            <a:r>
              <a:rPr lang="en-US" altLang="zh-CN" sz="1800" u="sng" dirty="0">
                <a:ea typeface="SimSun" pitchFamily="2" charset="-122"/>
              </a:rPr>
              <a:t>Mutants using MOC</a:t>
            </a:r>
          </a:p>
          <a:p>
            <a:pPr>
              <a:spcBef>
                <a:spcPct val="25000"/>
              </a:spcBef>
              <a:defRPr/>
            </a:pPr>
            <a:r>
              <a:rPr lang="en-US" altLang="zh-CN" sz="1800" i="1" dirty="0">
                <a:solidFill>
                  <a:schemeClr val="hlink"/>
                </a:solidFill>
                <a:ea typeface="SimSun" pitchFamily="2" charset="-122"/>
              </a:rPr>
              <a:t>B</a:t>
            </a:r>
            <a:r>
              <a:rPr lang="en-US" altLang="zh-CN" sz="1800" i="1" dirty="0">
                <a:ea typeface="SimSun" pitchFamily="2" charset="-122"/>
              </a:rPr>
              <a:t>  18  08.01.90</a:t>
            </a:r>
          </a:p>
          <a:p>
            <a:pPr>
              <a:spcBef>
                <a:spcPct val="25000"/>
              </a:spcBef>
              <a:defRPr/>
            </a:pPr>
            <a:r>
              <a:rPr lang="en-US" altLang="zh-CN" sz="1800" i="1" dirty="0">
                <a:ea typeface="SimSun" pitchFamily="2" charset="-122"/>
              </a:rPr>
              <a:t>B  1</a:t>
            </a:r>
            <a:r>
              <a:rPr lang="en-US" altLang="zh-CN" sz="1800" i="1" dirty="0">
                <a:solidFill>
                  <a:schemeClr val="hlink"/>
                </a:solidFill>
                <a:ea typeface="SimSun" pitchFamily="2" charset="-122"/>
              </a:rPr>
              <a:t>9</a:t>
            </a:r>
            <a:r>
              <a:rPr lang="en-US" altLang="zh-CN" sz="1800" i="1" dirty="0">
                <a:ea typeface="SimSun" pitchFamily="2" charset="-122"/>
              </a:rPr>
              <a:t>  06.27.94</a:t>
            </a:r>
          </a:p>
        </p:txBody>
      </p:sp>
      <p:sp>
        <p:nvSpPr>
          <p:cNvPr id="285705" name="Text Box 9"/>
          <p:cNvSpPr txBox="1">
            <a:spLocks noChangeArrowheads="1"/>
          </p:cNvSpPr>
          <p:nvPr/>
        </p:nvSpPr>
        <p:spPr bwMode="auto">
          <a:xfrm>
            <a:off x="4752975" y="4343400"/>
            <a:ext cx="4086225" cy="2436812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solidFill>
              <a:schemeClr val="tx2"/>
            </a:solidFill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25000"/>
              </a:spcBef>
              <a:defRPr/>
            </a:pPr>
            <a:r>
              <a:rPr lang="en-US" altLang="zh-CN" sz="1800" u="sng" dirty="0">
                <a:ea typeface="SimSun" pitchFamily="2" charset="-122"/>
              </a:rPr>
              <a:t>Mutants using MPC</a:t>
            </a:r>
          </a:p>
          <a:p>
            <a:pPr>
              <a:spcBef>
                <a:spcPct val="25000"/>
              </a:spcBef>
              <a:defRPr/>
            </a:pPr>
            <a:r>
              <a:rPr lang="en-US" altLang="zh-CN" sz="1800" i="1" dirty="0">
                <a:solidFill>
                  <a:schemeClr val="hlink"/>
                </a:solidFill>
                <a:ea typeface="SimSun" pitchFamily="2" charset="-122"/>
              </a:rPr>
              <a:t>B</a:t>
            </a:r>
            <a:r>
              <a:rPr lang="en-US" altLang="zh-CN" sz="1800" i="1" dirty="0">
                <a:ea typeface="SimSun" pitchFamily="2" charset="-122"/>
              </a:rPr>
              <a:t>  18  08.01.90     </a:t>
            </a:r>
            <a:r>
              <a:rPr lang="en-US" altLang="zh-CN" sz="1800" i="1" dirty="0">
                <a:solidFill>
                  <a:schemeClr val="hlink"/>
                </a:solidFill>
                <a:ea typeface="SimSun" pitchFamily="2" charset="-122"/>
              </a:rPr>
              <a:t>G</a:t>
            </a:r>
            <a:r>
              <a:rPr lang="en-US" altLang="zh-CN" sz="1800" i="1" dirty="0">
                <a:ea typeface="SimSun" pitchFamily="2" charset="-122"/>
              </a:rPr>
              <a:t>  14  06.27.94</a:t>
            </a:r>
          </a:p>
          <a:p>
            <a:pPr>
              <a:spcBef>
                <a:spcPct val="25000"/>
              </a:spcBef>
              <a:defRPr/>
            </a:pPr>
            <a:r>
              <a:rPr lang="en-US" altLang="zh-CN" sz="1800" i="1" dirty="0">
                <a:ea typeface="SimSun" pitchFamily="2" charset="-122"/>
              </a:rPr>
              <a:t>G  </a:t>
            </a:r>
            <a:r>
              <a:rPr lang="en-US" altLang="zh-CN" sz="1800" i="1" dirty="0">
                <a:solidFill>
                  <a:schemeClr val="hlink"/>
                </a:solidFill>
                <a:ea typeface="SimSun" pitchFamily="2" charset="-122"/>
              </a:rPr>
              <a:t>2</a:t>
            </a:r>
            <a:r>
              <a:rPr lang="en-US" altLang="zh-CN" sz="1800" i="1" dirty="0">
                <a:ea typeface="SimSun" pitchFamily="2" charset="-122"/>
              </a:rPr>
              <a:t>8 08.01.90     </a:t>
            </a:r>
            <a:r>
              <a:rPr lang="en-US" altLang="zh-CN" sz="1800" i="1" dirty="0">
                <a:solidFill>
                  <a:schemeClr val="tx2"/>
                </a:solidFill>
                <a:ea typeface="SimSun" pitchFamily="2" charset="-122"/>
              </a:rPr>
              <a:t>B</a:t>
            </a:r>
            <a:r>
              <a:rPr lang="en-US" altLang="zh-CN" sz="1800" i="1" dirty="0">
                <a:ea typeface="SimSun" pitchFamily="2" charset="-122"/>
              </a:rPr>
              <a:t>  1</a:t>
            </a:r>
            <a:r>
              <a:rPr lang="en-US" altLang="zh-CN" sz="1800" i="1" dirty="0">
                <a:solidFill>
                  <a:schemeClr val="hlink"/>
                </a:solidFill>
                <a:ea typeface="SimSun" pitchFamily="2" charset="-122"/>
              </a:rPr>
              <a:t>1</a:t>
            </a:r>
            <a:r>
              <a:rPr lang="en-US" altLang="zh-CN" sz="1800" i="1" dirty="0">
                <a:ea typeface="SimSun" pitchFamily="2" charset="-122"/>
              </a:rPr>
              <a:t>  06.27.94</a:t>
            </a:r>
          </a:p>
          <a:p>
            <a:pPr>
              <a:spcBef>
                <a:spcPct val="25000"/>
              </a:spcBef>
              <a:defRPr/>
            </a:pPr>
            <a:r>
              <a:rPr lang="en-US" altLang="zh-CN" sz="1800" i="1" dirty="0">
                <a:ea typeface="SimSun" pitchFamily="2" charset="-122"/>
              </a:rPr>
              <a:t>G  </a:t>
            </a:r>
            <a:r>
              <a:rPr lang="en-US" altLang="zh-CN" sz="1800" i="1" dirty="0">
                <a:solidFill>
                  <a:schemeClr val="hlink"/>
                </a:solidFill>
                <a:ea typeface="SimSun" pitchFamily="2" charset="-122"/>
              </a:rPr>
              <a:t>3</a:t>
            </a:r>
            <a:r>
              <a:rPr lang="en-US" altLang="zh-CN" sz="1800" i="1" dirty="0">
                <a:ea typeface="SimSun" pitchFamily="2" charset="-122"/>
              </a:rPr>
              <a:t>8  08.01.90     </a:t>
            </a:r>
            <a:r>
              <a:rPr lang="en-US" altLang="zh-CN" sz="1800" i="1" dirty="0">
                <a:solidFill>
                  <a:schemeClr val="tx2"/>
                </a:solidFill>
                <a:ea typeface="SimSun" pitchFamily="2" charset="-122"/>
              </a:rPr>
              <a:t>B</a:t>
            </a:r>
            <a:r>
              <a:rPr lang="en-US" altLang="zh-CN" sz="1800" i="1" dirty="0">
                <a:ea typeface="SimSun" pitchFamily="2" charset="-122"/>
              </a:rPr>
              <a:t>  1</a:t>
            </a:r>
            <a:r>
              <a:rPr lang="en-US" altLang="zh-CN" sz="1800" i="1" dirty="0">
                <a:solidFill>
                  <a:schemeClr val="hlink"/>
                </a:solidFill>
                <a:ea typeface="SimSun" pitchFamily="2" charset="-122"/>
              </a:rPr>
              <a:t>3</a:t>
            </a:r>
            <a:r>
              <a:rPr lang="en-US" altLang="zh-CN" sz="1800" i="1" dirty="0">
                <a:ea typeface="SimSun" pitchFamily="2" charset="-122"/>
              </a:rPr>
              <a:t>  06.27.94</a:t>
            </a:r>
          </a:p>
          <a:p>
            <a:pPr>
              <a:spcBef>
                <a:spcPct val="25000"/>
              </a:spcBef>
              <a:defRPr/>
            </a:pPr>
            <a:r>
              <a:rPr lang="en-US" altLang="zh-CN" sz="1800" i="1" dirty="0">
                <a:ea typeface="SimSun" pitchFamily="2" charset="-122"/>
              </a:rPr>
              <a:t>G  </a:t>
            </a:r>
            <a:r>
              <a:rPr lang="en-US" altLang="zh-CN" sz="1800" i="1" dirty="0">
                <a:solidFill>
                  <a:schemeClr val="hlink"/>
                </a:solidFill>
                <a:ea typeface="SimSun" pitchFamily="2" charset="-122"/>
              </a:rPr>
              <a:t>4</a:t>
            </a:r>
            <a:r>
              <a:rPr lang="en-US" altLang="zh-CN" sz="1800" i="1" dirty="0">
                <a:ea typeface="SimSun" pitchFamily="2" charset="-122"/>
              </a:rPr>
              <a:t>8  08.01.90     </a:t>
            </a:r>
            <a:r>
              <a:rPr lang="en-US" altLang="zh-CN" sz="1800" i="1" dirty="0">
                <a:solidFill>
                  <a:schemeClr val="tx2"/>
                </a:solidFill>
                <a:ea typeface="SimSun" pitchFamily="2" charset="-122"/>
              </a:rPr>
              <a:t>B</a:t>
            </a:r>
            <a:r>
              <a:rPr lang="en-US" altLang="zh-CN" sz="1800" i="1" dirty="0">
                <a:ea typeface="SimSun" pitchFamily="2" charset="-122"/>
              </a:rPr>
              <a:t>  1</a:t>
            </a:r>
            <a:r>
              <a:rPr lang="en-US" altLang="zh-CN" sz="1800" i="1" dirty="0">
                <a:solidFill>
                  <a:schemeClr val="hlink"/>
                </a:solidFill>
                <a:ea typeface="SimSun" pitchFamily="2" charset="-122"/>
              </a:rPr>
              <a:t>5</a:t>
            </a:r>
            <a:r>
              <a:rPr lang="en-US" altLang="zh-CN" sz="1800" i="1" dirty="0">
                <a:ea typeface="SimSun" pitchFamily="2" charset="-122"/>
              </a:rPr>
              <a:t>  06.27.94</a:t>
            </a:r>
          </a:p>
          <a:p>
            <a:pPr>
              <a:spcBef>
                <a:spcPct val="25000"/>
              </a:spcBef>
              <a:defRPr/>
            </a:pPr>
            <a:r>
              <a:rPr lang="en-US" altLang="zh-CN" sz="1800" i="1" dirty="0">
                <a:ea typeface="SimSun" pitchFamily="2" charset="-122"/>
              </a:rPr>
              <a:t>G  </a:t>
            </a:r>
            <a:r>
              <a:rPr lang="en-US" altLang="zh-CN" sz="1800" i="1" dirty="0">
                <a:solidFill>
                  <a:schemeClr val="hlink"/>
                </a:solidFill>
                <a:ea typeface="SimSun" pitchFamily="2" charset="-122"/>
              </a:rPr>
              <a:t>5</a:t>
            </a:r>
            <a:r>
              <a:rPr lang="en-US" altLang="zh-CN" sz="1800" i="1" dirty="0">
                <a:ea typeface="SimSun" pitchFamily="2" charset="-122"/>
              </a:rPr>
              <a:t>8  08.01.90     </a:t>
            </a:r>
            <a:r>
              <a:rPr lang="en-US" altLang="zh-CN" sz="1800" i="1" dirty="0">
                <a:solidFill>
                  <a:schemeClr val="tx2"/>
                </a:solidFill>
                <a:ea typeface="SimSun" pitchFamily="2" charset="-122"/>
              </a:rPr>
              <a:t>B</a:t>
            </a:r>
            <a:r>
              <a:rPr lang="en-US" altLang="zh-CN" sz="1800" i="1" dirty="0">
                <a:ea typeface="SimSun" pitchFamily="2" charset="-122"/>
              </a:rPr>
              <a:t>  1</a:t>
            </a:r>
            <a:r>
              <a:rPr lang="en-US" altLang="zh-CN" sz="1800" i="1" dirty="0">
                <a:solidFill>
                  <a:schemeClr val="hlink"/>
                </a:solidFill>
                <a:ea typeface="SimSun" pitchFamily="2" charset="-122"/>
              </a:rPr>
              <a:t>6</a:t>
            </a:r>
            <a:r>
              <a:rPr lang="en-US" altLang="zh-CN" sz="1800" i="1" dirty="0">
                <a:ea typeface="SimSun" pitchFamily="2" charset="-122"/>
              </a:rPr>
              <a:t>  06.27.94</a:t>
            </a:r>
          </a:p>
          <a:p>
            <a:pPr>
              <a:spcBef>
                <a:spcPct val="25000"/>
              </a:spcBef>
              <a:defRPr/>
            </a:pPr>
            <a:r>
              <a:rPr lang="en-US" altLang="zh-CN" sz="1800" i="1" dirty="0">
                <a:ea typeface="SimSun" pitchFamily="2" charset="-122"/>
              </a:rPr>
              <a:t>     …                         …</a:t>
            </a:r>
          </a:p>
        </p:txBody>
      </p:sp>
      <p:grpSp>
        <p:nvGrpSpPr>
          <p:cNvPr id="2" name="Group 11"/>
          <p:cNvGrpSpPr>
            <a:grpSpLocks/>
          </p:cNvGrpSpPr>
          <p:nvPr/>
        </p:nvGrpSpPr>
        <p:grpSpPr bwMode="auto">
          <a:xfrm>
            <a:off x="1277937" y="1676400"/>
            <a:ext cx="6921500" cy="2239963"/>
            <a:chOff x="700" y="522"/>
            <a:chExt cx="4360" cy="1411"/>
          </a:xfrm>
          <a:solidFill>
            <a:schemeClr val="accent5"/>
          </a:solidFill>
        </p:grpSpPr>
        <p:sp>
          <p:nvSpPr>
            <p:cNvPr id="21515" name="Text Box 5"/>
            <p:cNvSpPr txBox="1">
              <a:spLocks noChangeArrowheads="1"/>
            </p:cNvSpPr>
            <p:nvPr/>
          </p:nvSpPr>
          <p:spPr bwMode="auto">
            <a:xfrm>
              <a:off x="700" y="522"/>
              <a:ext cx="4360" cy="1411"/>
            </a:xfrm>
            <a:prstGeom prst="rect">
              <a:avLst/>
            </a:prstGeom>
            <a:grpFill/>
            <a:ln w="19050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lnSpc>
                  <a:spcPct val="75000"/>
                </a:lnSpc>
                <a:spcBef>
                  <a:spcPct val="25000"/>
                </a:spcBef>
              </a:pPr>
              <a:r>
                <a:rPr lang="en-US" altLang="zh-CN" sz="1800" dirty="0">
                  <a:solidFill>
                    <a:schemeClr val="accent5">
                      <a:lumMod val="25000"/>
                    </a:schemeClr>
                  </a:solidFill>
                  <a:latin typeface="Helvetica" pitchFamily="34" charset="0"/>
                  <a:ea typeface="SimSun" pitchFamily="2" charset="-122"/>
                </a:rPr>
                <a:t>Stream  ::=  action*</a:t>
              </a:r>
            </a:p>
            <a:p>
              <a:pPr>
                <a:lnSpc>
                  <a:spcPct val="75000"/>
                </a:lnSpc>
                <a:spcBef>
                  <a:spcPct val="25000"/>
                </a:spcBef>
              </a:pPr>
              <a:r>
                <a:rPr lang="en-US" altLang="zh-CN" sz="1800" dirty="0">
                  <a:solidFill>
                    <a:schemeClr val="accent5">
                      <a:lumMod val="25000"/>
                    </a:schemeClr>
                  </a:solidFill>
                  <a:latin typeface="Helvetica" pitchFamily="34" charset="0"/>
                  <a:ea typeface="SimSun" pitchFamily="2" charset="-122"/>
                </a:rPr>
                <a:t>action   ::=  </a:t>
              </a:r>
              <a:r>
                <a:rPr lang="en-US" altLang="zh-CN" sz="1800" dirty="0" err="1">
                  <a:solidFill>
                    <a:schemeClr val="accent5">
                      <a:lumMod val="25000"/>
                    </a:schemeClr>
                  </a:solidFill>
                  <a:latin typeface="Helvetica" pitchFamily="34" charset="0"/>
                  <a:ea typeface="SimSun" pitchFamily="2" charset="-122"/>
                </a:rPr>
                <a:t>actG</a:t>
              </a:r>
              <a:r>
                <a:rPr lang="en-US" altLang="zh-CN" sz="1800" dirty="0">
                  <a:solidFill>
                    <a:schemeClr val="accent5">
                      <a:lumMod val="25000"/>
                    </a:schemeClr>
                  </a:solidFill>
                  <a:latin typeface="Helvetica" pitchFamily="34" charset="0"/>
                  <a:ea typeface="SimSun" pitchFamily="2" charset="-122"/>
                </a:rPr>
                <a:t>  |  </a:t>
              </a:r>
              <a:r>
                <a:rPr lang="en-US" altLang="zh-CN" sz="1800" dirty="0" err="1">
                  <a:solidFill>
                    <a:schemeClr val="accent5">
                      <a:lumMod val="25000"/>
                    </a:schemeClr>
                  </a:solidFill>
                  <a:latin typeface="Helvetica" pitchFamily="34" charset="0"/>
                  <a:ea typeface="SimSun" pitchFamily="2" charset="-122"/>
                </a:rPr>
                <a:t>actB</a:t>
              </a:r>
              <a:endParaRPr lang="en-US" altLang="zh-CN" sz="1800" dirty="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endParaRPr>
            </a:p>
            <a:p>
              <a:pPr>
                <a:lnSpc>
                  <a:spcPct val="75000"/>
                </a:lnSpc>
                <a:spcBef>
                  <a:spcPct val="25000"/>
                </a:spcBef>
              </a:pPr>
              <a:r>
                <a:rPr lang="en-US" altLang="zh-CN" sz="1800" dirty="0" err="1">
                  <a:solidFill>
                    <a:schemeClr val="accent5">
                      <a:lumMod val="25000"/>
                    </a:schemeClr>
                  </a:solidFill>
                  <a:latin typeface="Helvetica" pitchFamily="34" charset="0"/>
                  <a:ea typeface="SimSun" pitchFamily="2" charset="-122"/>
                </a:rPr>
                <a:t>actG</a:t>
              </a:r>
              <a:r>
                <a:rPr lang="en-US" altLang="zh-CN" sz="1800" dirty="0">
                  <a:solidFill>
                    <a:schemeClr val="accent5">
                      <a:lumMod val="25000"/>
                    </a:schemeClr>
                  </a:solidFill>
                  <a:latin typeface="Helvetica" pitchFamily="34" charset="0"/>
                  <a:ea typeface="SimSun" pitchFamily="2" charset="-122"/>
                </a:rPr>
                <a:t>      ::=  “G” s  n</a:t>
              </a:r>
            </a:p>
            <a:p>
              <a:pPr>
                <a:lnSpc>
                  <a:spcPct val="75000"/>
                </a:lnSpc>
                <a:spcBef>
                  <a:spcPct val="25000"/>
                </a:spcBef>
              </a:pPr>
              <a:r>
                <a:rPr lang="en-US" altLang="zh-CN" sz="1800" dirty="0" err="1">
                  <a:solidFill>
                    <a:schemeClr val="accent5">
                      <a:lumMod val="25000"/>
                    </a:schemeClr>
                  </a:solidFill>
                  <a:latin typeface="Helvetica" pitchFamily="34" charset="0"/>
                  <a:ea typeface="SimSun" pitchFamily="2" charset="-122"/>
                </a:rPr>
                <a:t>actB</a:t>
              </a:r>
              <a:r>
                <a:rPr lang="en-US" altLang="zh-CN" sz="1800" dirty="0">
                  <a:solidFill>
                    <a:schemeClr val="accent5">
                      <a:lumMod val="25000"/>
                    </a:schemeClr>
                  </a:solidFill>
                  <a:latin typeface="Helvetica" pitchFamily="34" charset="0"/>
                  <a:ea typeface="SimSun" pitchFamily="2" charset="-122"/>
                </a:rPr>
                <a:t>      ::=  “B”  t  n</a:t>
              </a:r>
            </a:p>
            <a:p>
              <a:pPr>
                <a:lnSpc>
                  <a:spcPct val="75000"/>
                </a:lnSpc>
                <a:spcBef>
                  <a:spcPct val="25000"/>
                </a:spcBef>
              </a:pPr>
              <a:r>
                <a:rPr lang="en-US" altLang="zh-CN" sz="1800" dirty="0">
                  <a:solidFill>
                    <a:schemeClr val="accent5">
                      <a:lumMod val="25000"/>
                    </a:schemeClr>
                  </a:solidFill>
                  <a:latin typeface="Helvetica" pitchFamily="34" charset="0"/>
                  <a:ea typeface="SimSun" pitchFamily="2" charset="-122"/>
                </a:rPr>
                <a:t>s            ::=  digit</a:t>
              </a:r>
              <a:r>
                <a:rPr lang="en-US" altLang="zh-CN" sz="1800" baseline="30000" dirty="0">
                  <a:solidFill>
                    <a:schemeClr val="accent5">
                      <a:lumMod val="25000"/>
                    </a:schemeClr>
                  </a:solidFill>
                  <a:latin typeface="Helvetica" pitchFamily="34" charset="0"/>
                  <a:ea typeface="SimSun" pitchFamily="2" charset="-122"/>
                </a:rPr>
                <a:t>1-3</a:t>
              </a:r>
            </a:p>
            <a:p>
              <a:pPr>
                <a:lnSpc>
                  <a:spcPct val="75000"/>
                </a:lnSpc>
                <a:spcBef>
                  <a:spcPct val="25000"/>
                </a:spcBef>
              </a:pPr>
              <a:r>
                <a:rPr lang="en-US" altLang="zh-CN" sz="1800" dirty="0">
                  <a:solidFill>
                    <a:schemeClr val="accent5">
                      <a:lumMod val="25000"/>
                    </a:schemeClr>
                  </a:solidFill>
                  <a:latin typeface="Helvetica" pitchFamily="34" charset="0"/>
                  <a:ea typeface="SimSun" pitchFamily="2" charset="-122"/>
                </a:rPr>
                <a:t>t             ::=  digit</a:t>
              </a:r>
              <a:r>
                <a:rPr lang="en-US" altLang="zh-CN" sz="1800" baseline="30000" dirty="0">
                  <a:solidFill>
                    <a:schemeClr val="accent5">
                      <a:lumMod val="25000"/>
                    </a:schemeClr>
                  </a:solidFill>
                  <a:latin typeface="Helvetica" pitchFamily="34" charset="0"/>
                  <a:ea typeface="SimSun" pitchFamily="2" charset="-122"/>
                </a:rPr>
                <a:t>1-3</a:t>
              </a:r>
            </a:p>
            <a:p>
              <a:pPr>
                <a:lnSpc>
                  <a:spcPct val="75000"/>
                </a:lnSpc>
                <a:spcBef>
                  <a:spcPct val="25000"/>
                </a:spcBef>
              </a:pPr>
              <a:r>
                <a:rPr lang="en-US" altLang="zh-CN" sz="1800" dirty="0">
                  <a:solidFill>
                    <a:schemeClr val="accent5">
                      <a:lumMod val="25000"/>
                    </a:schemeClr>
                  </a:solidFill>
                  <a:latin typeface="Helvetica" pitchFamily="34" charset="0"/>
                  <a:ea typeface="SimSun" pitchFamily="2" charset="-122"/>
                </a:rPr>
                <a:t>n            ::=  digit</a:t>
              </a:r>
              <a:r>
                <a:rPr lang="en-US" altLang="zh-CN" sz="1800" baseline="30000" dirty="0">
                  <a:solidFill>
                    <a:schemeClr val="accent5">
                      <a:lumMod val="25000"/>
                    </a:schemeClr>
                  </a:solidFill>
                  <a:latin typeface="Helvetica" pitchFamily="34" charset="0"/>
                  <a:ea typeface="SimSun" pitchFamily="2" charset="-122"/>
                </a:rPr>
                <a:t>2</a:t>
              </a:r>
              <a:r>
                <a:rPr lang="en-US" altLang="zh-CN" sz="1800" dirty="0">
                  <a:solidFill>
                    <a:schemeClr val="accent5">
                      <a:lumMod val="25000"/>
                    </a:schemeClr>
                  </a:solidFill>
                  <a:latin typeface="Helvetica" pitchFamily="34" charset="0"/>
                  <a:ea typeface="SimSun" pitchFamily="2" charset="-122"/>
                </a:rPr>
                <a:t>  “.”  digit</a:t>
              </a:r>
              <a:r>
                <a:rPr lang="en-US" altLang="zh-CN" sz="1800" baseline="30000" dirty="0">
                  <a:solidFill>
                    <a:schemeClr val="accent5">
                      <a:lumMod val="25000"/>
                    </a:schemeClr>
                  </a:solidFill>
                  <a:latin typeface="Helvetica" pitchFamily="34" charset="0"/>
                  <a:ea typeface="SimSun" pitchFamily="2" charset="-122"/>
                </a:rPr>
                <a:t>2</a:t>
              </a:r>
              <a:r>
                <a:rPr lang="en-US" altLang="zh-CN" sz="1800" dirty="0">
                  <a:solidFill>
                    <a:schemeClr val="accent5">
                      <a:lumMod val="25000"/>
                    </a:schemeClr>
                  </a:solidFill>
                  <a:latin typeface="Helvetica" pitchFamily="34" charset="0"/>
                  <a:ea typeface="SimSun" pitchFamily="2" charset="-122"/>
                </a:rPr>
                <a:t>  “.”  digit</a:t>
              </a:r>
              <a:r>
                <a:rPr lang="en-US" altLang="zh-CN" sz="1800" baseline="30000" dirty="0">
                  <a:solidFill>
                    <a:schemeClr val="accent5">
                      <a:lumMod val="25000"/>
                    </a:schemeClr>
                  </a:solidFill>
                  <a:latin typeface="Helvetica" pitchFamily="34" charset="0"/>
                  <a:ea typeface="SimSun" pitchFamily="2" charset="-122"/>
                </a:rPr>
                <a:t>2</a:t>
              </a:r>
            </a:p>
            <a:p>
              <a:pPr>
                <a:lnSpc>
                  <a:spcPct val="75000"/>
                </a:lnSpc>
                <a:spcBef>
                  <a:spcPct val="25000"/>
                </a:spcBef>
              </a:pPr>
              <a:r>
                <a:rPr lang="en-US" altLang="zh-CN" sz="1800" dirty="0">
                  <a:solidFill>
                    <a:schemeClr val="accent5">
                      <a:lumMod val="25000"/>
                    </a:schemeClr>
                  </a:solidFill>
                  <a:latin typeface="Helvetica" pitchFamily="34" charset="0"/>
                  <a:ea typeface="SimSun" pitchFamily="2" charset="-122"/>
                </a:rPr>
                <a:t>digit       ::=  “0” | “1” | “2” | “3” | “4” | “5” | “6” |  “7” | “8” | “9”</a:t>
              </a:r>
            </a:p>
          </p:txBody>
        </p:sp>
        <p:sp>
          <p:nvSpPr>
            <p:cNvPr id="21516" name="Text Box 10"/>
            <p:cNvSpPr txBox="1">
              <a:spLocks noChangeArrowheads="1"/>
            </p:cNvSpPr>
            <p:nvPr/>
          </p:nvSpPr>
          <p:spPr bwMode="auto">
            <a:xfrm>
              <a:off x="3286" y="577"/>
              <a:ext cx="870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50000"/>
                </a:spcBef>
              </a:pPr>
              <a:r>
                <a:rPr lang="en-US" altLang="en-US" dirty="0">
                  <a:solidFill>
                    <a:schemeClr val="accent5">
                      <a:lumMod val="25000"/>
                    </a:schemeClr>
                  </a:solidFill>
                </a:rPr>
                <a:t>Grammar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5349187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7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2857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7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2857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7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2857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7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7" dur="500"/>
                                        <p:tgtEl>
                                          <p:spTgt spid="2857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5702" grpId="0" animBg="1"/>
      <p:bldP spid="285703" grpId="0" animBg="1"/>
      <p:bldP spid="285704" grpId="0" animBg="1"/>
      <p:bldP spid="285705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1" name="Text Box 3"/>
          <p:cNvSpPr txBox="1">
            <a:spLocks noChangeArrowheads="1"/>
          </p:cNvSpPr>
          <p:nvPr/>
        </p:nvSpPr>
        <p:spPr bwMode="auto">
          <a:xfrm>
            <a:off x="2543175" y="304800"/>
            <a:ext cx="4114800" cy="974725"/>
          </a:xfrm>
          <a:prstGeom prst="rect">
            <a:avLst/>
          </a:prstGeom>
          <a:gradFill rotWithShape="1">
            <a:gsLst>
              <a:gs pos="0">
                <a:srgbClr val="FAF400"/>
              </a:gs>
              <a:gs pos="100000">
                <a:srgbClr val="FAF400">
                  <a:gamma/>
                  <a:shade val="46275"/>
                  <a:invGamma/>
                </a:srgbClr>
              </a:gs>
            </a:gsLst>
            <a:path path="shape">
              <a:fillToRect l="50000" t="50000" r="50000" b="50000"/>
            </a:path>
          </a:gradFill>
          <a:ln w="28575">
            <a:solidFill>
              <a:srgbClr val="C0C0C0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en-US" sz="2800" dirty="0">
                <a:solidFill>
                  <a:schemeClr val="accent5">
                    <a:lumMod val="25000"/>
                  </a:schemeClr>
                </a:solidFill>
                <a:effectLst>
                  <a:outerShdw blurRad="38100" dist="38100" dir="2700000" algn="tl">
                    <a:srgbClr val="FFFFFF"/>
                  </a:outerShdw>
                </a:effectLst>
                <a:latin typeface="Comic Sans MS" pitchFamily="66" charset="0"/>
                <a:cs typeface="Arial" pitchFamily="34" charset="0"/>
              </a:rPr>
              <a:t>Four Structures for Modeling Software</a:t>
            </a:r>
          </a:p>
        </p:txBody>
      </p:sp>
      <p:grpSp>
        <p:nvGrpSpPr>
          <p:cNvPr id="62" name="Group 4"/>
          <p:cNvGrpSpPr>
            <a:grpSpLocks/>
          </p:cNvGrpSpPr>
          <p:nvPr/>
        </p:nvGrpSpPr>
        <p:grpSpPr bwMode="auto">
          <a:xfrm>
            <a:off x="211138" y="1295399"/>
            <a:ext cx="8704262" cy="1092200"/>
            <a:chOff x="115" y="1200"/>
            <a:chExt cx="5483" cy="688"/>
          </a:xfrm>
        </p:grpSpPr>
        <p:sp>
          <p:nvSpPr>
            <p:cNvPr id="63" name="Text Box 5"/>
            <p:cNvSpPr txBox="1">
              <a:spLocks noChangeArrowheads="1"/>
            </p:cNvSpPr>
            <p:nvPr/>
          </p:nvSpPr>
          <p:spPr bwMode="auto">
            <a:xfrm>
              <a:off x="115" y="1557"/>
              <a:ext cx="944" cy="330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 sz="2800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Graphs</a:t>
              </a:r>
            </a:p>
          </p:txBody>
        </p:sp>
        <p:sp>
          <p:nvSpPr>
            <p:cNvPr id="64" name="Text Box 6"/>
            <p:cNvSpPr txBox="1">
              <a:spLocks noChangeArrowheads="1"/>
            </p:cNvSpPr>
            <p:nvPr/>
          </p:nvSpPr>
          <p:spPr bwMode="auto">
            <a:xfrm>
              <a:off x="1457" y="1558"/>
              <a:ext cx="945" cy="330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 sz="2800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Logic</a:t>
              </a:r>
            </a:p>
          </p:txBody>
        </p:sp>
        <p:sp>
          <p:nvSpPr>
            <p:cNvPr id="65" name="Text Box 7"/>
            <p:cNvSpPr txBox="1">
              <a:spLocks noChangeArrowheads="1"/>
            </p:cNvSpPr>
            <p:nvPr/>
          </p:nvSpPr>
          <p:spPr bwMode="auto">
            <a:xfrm>
              <a:off x="2800" y="1558"/>
              <a:ext cx="1455" cy="330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 sz="2800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Input Space</a:t>
              </a:r>
            </a:p>
          </p:txBody>
        </p:sp>
        <p:sp>
          <p:nvSpPr>
            <p:cNvPr id="66" name="Text Box 8"/>
            <p:cNvSpPr txBox="1">
              <a:spLocks noChangeArrowheads="1"/>
            </p:cNvSpPr>
            <p:nvPr/>
          </p:nvSpPr>
          <p:spPr bwMode="auto">
            <a:xfrm>
              <a:off x="4653" y="1558"/>
              <a:ext cx="945" cy="330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 sz="2800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Syntax</a:t>
              </a:r>
            </a:p>
          </p:txBody>
        </p:sp>
        <p:sp>
          <p:nvSpPr>
            <p:cNvPr id="67" name="Line 9"/>
            <p:cNvSpPr>
              <a:spLocks noChangeShapeType="1"/>
            </p:cNvSpPr>
            <p:nvPr/>
          </p:nvSpPr>
          <p:spPr bwMode="auto">
            <a:xfrm>
              <a:off x="576" y="1376"/>
              <a:ext cx="4556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68" name="Line 10"/>
            <p:cNvSpPr>
              <a:spLocks noChangeShapeType="1"/>
            </p:cNvSpPr>
            <p:nvPr/>
          </p:nvSpPr>
          <p:spPr bwMode="auto">
            <a:xfrm>
              <a:off x="587" y="1376"/>
              <a:ext cx="0" cy="179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69" name="Line 11"/>
            <p:cNvSpPr>
              <a:spLocks noChangeShapeType="1"/>
            </p:cNvSpPr>
            <p:nvPr/>
          </p:nvSpPr>
          <p:spPr bwMode="auto">
            <a:xfrm>
              <a:off x="1930" y="1376"/>
              <a:ext cx="0" cy="179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70" name="Line 12"/>
            <p:cNvSpPr>
              <a:spLocks noChangeShapeType="1"/>
            </p:cNvSpPr>
            <p:nvPr/>
          </p:nvSpPr>
          <p:spPr bwMode="auto">
            <a:xfrm>
              <a:off x="3527" y="1368"/>
              <a:ext cx="0" cy="179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71" name="Line 13"/>
            <p:cNvSpPr>
              <a:spLocks noChangeShapeType="1"/>
            </p:cNvSpPr>
            <p:nvPr/>
          </p:nvSpPr>
          <p:spPr bwMode="auto">
            <a:xfrm>
              <a:off x="2867" y="1200"/>
              <a:ext cx="0" cy="179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72" name="Line 14"/>
            <p:cNvSpPr>
              <a:spLocks noChangeShapeType="1"/>
            </p:cNvSpPr>
            <p:nvPr/>
          </p:nvSpPr>
          <p:spPr bwMode="auto">
            <a:xfrm>
              <a:off x="5126" y="1368"/>
              <a:ext cx="0" cy="179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</p:grpSp>
      <p:grpSp>
        <p:nvGrpSpPr>
          <p:cNvPr id="73" name="Group 15"/>
          <p:cNvGrpSpPr>
            <a:grpSpLocks/>
          </p:cNvGrpSpPr>
          <p:nvPr/>
        </p:nvGrpSpPr>
        <p:grpSpPr bwMode="auto">
          <a:xfrm>
            <a:off x="61913" y="2416175"/>
            <a:ext cx="4138612" cy="3578225"/>
            <a:chOff x="21" y="1906"/>
            <a:chExt cx="2607" cy="2254"/>
          </a:xfrm>
        </p:grpSpPr>
        <p:sp>
          <p:nvSpPr>
            <p:cNvPr id="74" name="AutoShape 16"/>
            <p:cNvSpPr>
              <a:spLocks noChangeArrowheads="1"/>
            </p:cNvSpPr>
            <p:nvPr/>
          </p:nvSpPr>
          <p:spPr bwMode="auto">
            <a:xfrm>
              <a:off x="21" y="3316"/>
              <a:ext cx="2607" cy="844"/>
            </a:xfrm>
            <a:prstGeom prst="roundRect">
              <a:avLst>
                <a:gd name="adj" fmla="val 16667"/>
              </a:avLst>
            </a:prstGeom>
            <a:solidFill>
              <a:srgbClr val="333399"/>
            </a:solidFill>
            <a:ln w="12700">
              <a:solidFill>
                <a:srgbClr val="000000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75" name="Text Box 17"/>
            <p:cNvSpPr txBox="1">
              <a:spLocks noChangeArrowheads="1"/>
            </p:cNvSpPr>
            <p:nvPr/>
          </p:nvSpPr>
          <p:spPr bwMode="auto">
            <a:xfrm>
              <a:off x="1673" y="3814"/>
              <a:ext cx="908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Use cases</a:t>
              </a:r>
            </a:p>
          </p:txBody>
        </p:sp>
        <p:sp>
          <p:nvSpPr>
            <p:cNvPr id="76" name="Text Box 18"/>
            <p:cNvSpPr txBox="1">
              <a:spLocks noChangeArrowheads="1"/>
            </p:cNvSpPr>
            <p:nvPr/>
          </p:nvSpPr>
          <p:spPr bwMode="auto">
            <a:xfrm>
              <a:off x="1150" y="3390"/>
              <a:ext cx="908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Specs</a:t>
              </a:r>
            </a:p>
          </p:txBody>
        </p:sp>
        <p:sp>
          <p:nvSpPr>
            <p:cNvPr id="77" name="Text Box 19"/>
            <p:cNvSpPr txBox="1">
              <a:spLocks noChangeArrowheads="1"/>
            </p:cNvSpPr>
            <p:nvPr/>
          </p:nvSpPr>
          <p:spPr bwMode="auto">
            <a:xfrm>
              <a:off x="609" y="3814"/>
              <a:ext cx="908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Design</a:t>
              </a:r>
            </a:p>
          </p:txBody>
        </p:sp>
        <p:sp>
          <p:nvSpPr>
            <p:cNvPr id="78" name="Text Box 20"/>
            <p:cNvSpPr txBox="1">
              <a:spLocks noChangeArrowheads="1"/>
            </p:cNvSpPr>
            <p:nvPr/>
          </p:nvSpPr>
          <p:spPr bwMode="auto">
            <a:xfrm>
              <a:off x="82" y="3390"/>
              <a:ext cx="908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Source</a:t>
              </a:r>
            </a:p>
          </p:txBody>
        </p:sp>
        <p:sp>
          <p:nvSpPr>
            <p:cNvPr id="79" name="Line 21"/>
            <p:cNvSpPr>
              <a:spLocks noChangeShapeType="1"/>
            </p:cNvSpPr>
            <p:nvPr/>
          </p:nvSpPr>
          <p:spPr bwMode="auto">
            <a:xfrm>
              <a:off x="523" y="3152"/>
              <a:ext cx="161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80" name="Line 22"/>
            <p:cNvSpPr>
              <a:spLocks noChangeShapeType="1"/>
            </p:cNvSpPr>
            <p:nvPr/>
          </p:nvSpPr>
          <p:spPr bwMode="auto">
            <a:xfrm>
              <a:off x="590" y="1906"/>
              <a:ext cx="0" cy="12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81" name="Line 23"/>
            <p:cNvSpPr>
              <a:spLocks noChangeShapeType="1"/>
            </p:cNvSpPr>
            <p:nvPr/>
          </p:nvSpPr>
          <p:spPr bwMode="auto">
            <a:xfrm flipV="1">
              <a:off x="533" y="3152"/>
              <a:ext cx="0" cy="235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82" name="Line 24"/>
            <p:cNvSpPr>
              <a:spLocks noChangeShapeType="1"/>
            </p:cNvSpPr>
            <p:nvPr/>
          </p:nvSpPr>
          <p:spPr bwMode="auto">
            <a:xfrm flipV="1">
              <a:off x="1605" y="3152"/>
              <a:ext cx="0" cy="239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83" name="Line 25"/>
            <p:cNvSpPr>
              <a:spLocks noChangeShapeType="1"/>
            </p:cNvSpPr>
            <p:nvPr/>
          </p:nvSpPr>
          <p:spPr bwMode="auto">
            <a:xfrm flipV="1">
              <a:off x="1065" y="3144"/>
              <a:ext cx="0" cy="659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84" name="Line 26"/>
            <p:cNvSpPr>
              <a:spLocks noChangeShapeType="1"/>
            </p:cNvSpPr>
            <p:nvPr/>
          </p:nvSpPr>
          <p:spPr bwMode="auto">
            <a:xfrm flipV="1">
              <a:off x="2129" y="3152"/>
              <a:ext cx="0" cy="655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85" name="Text Box 27"/>
            <p:cNvSpPr txBox="1">
              <a:spLocks noChangeArrowheads="1"/>
            </p:cNvSpPr>
            <p:nvPr/>
          </p:nvSpPr>
          <p:spPr bwMode="auto">
            <a:xfrm>
              <a:off x="319" y="2202"/>
              <a:ext cx="706" cy="44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dirty="0">
                  <a:solidFill>
                    <a:schemeClr val="accent5">
                      <a:lumMod val="25000"/>
                    </a:schemeClr>
                  </a:solidFill>
                  <a:latin typeface="Comic Sans MS" pitchFamily="66" charset="0"/>
                </a:rPr>
                <a:t>Applied to</a:t>
              </a:r>
            </a:p>
          </p:txBody>
        </p:sp>
      </p:grpSp>
      <p:grpSp>
        <p:nvGrpSpPr>
          <p:cNvPr id="86" name="Group 28"/>
          <p:cNvGrpSpPr>
            <a:grpSpLocks/>
          </p:cNvGrpSpPr>
          <p:nvPr/>
        </p:nvGrpSpPr>
        <p:grpSpPr bwMode="auto">
          <a:xfrm>
            <a:off x="2665413" y="2379663"/>
            <a:ext cx="3305175" cy="1971675"/>
            <a:chOff x="1661" y="1883"/>
            <a:chExt cx="2082" cy="1242"/>
          </a:xfrm>
        </p:grpSpPr>
        <p:sp>
          <p:nvSpPr>
            <p:cNvPr id="87" name="AutoShape 29"/>
            <p:cNvSpPr>
              <a:spLocks noChangeArrowheads="1"/>
            </p:cNvSpPr>
            <p:nvPr/>
          </p:nvSpPr>
          <p:spPr bwMode="auto">
            <a:xfrm>
              <a:off x="1661" y="2281"/>
              <a:ext cx="2082" cy="844"/>
            </a:xfrm>
            <a:prstGeom prst="roundRect">
              <a:avLst>
                <a:gd name="adj" fmla="val 16667"/>
              </a:avLst>
            </a:prstGeom>
            <a:solidFill>
              <a:srgbClr val="333399"/>
            </a:solidFill>
            <a:ln w="12700">
              <a:solidFill>
                <a:srgbClr val="000000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88" name="Text Box 30"/>
            <p:cNvSpPr txBox="1">
              <a:spLocks noChangeArrowheads="1"/>
            </p:cNvSpPr>
            <p:nvPr/>
          </p:nvSpPr>
          <p:spPr bwMode="auto">
            <a:xfrm>
              <a:off x="2998" y="2761"/>
              <a:ext cx="685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DNF</a:t>
              </a:r>
            </a:p>
          </p:txBody>
        </p:sp>
        <p:sp>
          <p:nvSpPr>
            <p:cNvPr id="89" name="Text Box 31"/>
            <p:cNvSpPr txBox="1">
              <a:spLocks noChangeArrowheads="1"/>
            </p:cNvSpPr>
            <p:nvPr/>
          </p:nvSpPr>
          <p:spPr bwMode="auto">
            <a:xfrm>
              <a:off x="2154" y="2773"/>
              <a:ext cx="685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Specs</a:t>
              </a:r>
            </a:p>
          </p:txBody>
        </p:sp>
        <p:sp>
          <p:nvSpPr>
            <p:cNvPr id="90" name="Text Box 32"/>
            <p:cNvSpPr txBox="1">
              <a:spLocks noChangeArrowheads="1"/>
            </p:cNvSpPr>
            <p:nvPr/>
          </p:nvSpPr>
          <p:spPr bwMode="auto">
            <a:xfrm>
              <a:off x="2596" y="2335"/>
              <a:ext cx="685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FSMs</a:t>
              </a:r>
            </a:p>
          </p:txBody>
        </p:sp>
        <p:sp>
          <p:nvSpPr>
            <p:cNvPr id="91" name="Text Box 33"/>
            <p:cNvSpPr txBox="1">
              <a:spLocks noChangeArrowheads="1"/>
            </p:cNvSpPr>
            <p:nvPr/>
          </p:nvSpPr>
          <p:spPr bwMode="auto">
            <a:xfrm>
              <a:off x="1752" y="2348"/>
              <a:ext cx="685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Source</a:t>
              </a:r>
            </a:p>
          </p:txBody>
        </p:sp>
        <p:sp>
          <p:nvSpPr>
            <p:cNvPr id="92" name="Line 34"/>
            <p:cNvSpPr>
              <a:spLocks noChangeShapeType="1"/>
            </p:cNvSpPr>
            <p:nvPr/>
          </p:nvSpPr>
          <p:spPr bwMode="auto">
            <a:xfrm>
              <a:off x="1929" y="1912"/>
              <a:ext cx="0" cy="195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93" name="Line 35"/>
            <p:cNvSpPr>
              <a:spLocks noChangeShapeType="1"/>
            </p:cNvSpPr>
            <p:nvPr/>
          </p:nvSpPr>
          <p:spPr bwMode="auto">
            <a:xfrm>
              <a:off x="1923" y="2102"/>
              <a:ext cx="142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94" name="Line 36"/>
            <p:cNvSpPr>
              <a:spLocks noChangeShapeType="1"/>
            </p:cNvSpPr>
            <p:nvPr/>
          </p:nvSpPr>
          <p:spPr bwMode="auto">
            <a:xfrm flipV="1">
              <a:off x="2095" y="2102"/>
              <a:ext cx="0" cy="235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95" name="Line 37"/>
            <p:cNvSpPr>
              <a:spLocks noChangeShapeType="1"/>
            </p:cNvSpPr>
            <p:nvPr/>
          </p:nvSpPr>
          <p:spPr bwMode="auto">
            <a:xfrm flipV="1">
              <a:off x="2939" y="2102"/>
              <a:ext cx="0" cy="239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96" name="Line 38"/>
            <p:cNvSpPr>
              <a:spLocks noChangeShapeType="1"/>
            </p:cNvSpPr>
            <p:nvPr/>
          </p:nvSpPr>
          <p:spPr bwMode="auto">
            <a:xfrm flipV="1">
              <a:off x="2497" y="2108"/>
              <a:ext cx="0" cy="659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97" name="Line 39"/>
            <p:cNvSpPr>
              <a:spLocks noChangeShapeType="1"/>
            </p:cNvSpPr>
            <p:nvPr/>
          </p:nvSpPr>
          <p:spPr bwMode="auto">
            <a:xfrm flipV="1">
              <a:off x="3341" y="2102"/>
              <a:ext cx="0" cy="655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98" name="Text Box 40"/>
            <p:cNvSpPr txBox="1">
              <a:spLocks noChangeArrowheads="1"/>
            </p:cNvSpPr>
            <p:nvPr/>
          </p:nvSpPr>
          <p:spPr bwMode="auto">
            <a:xfrm>
              <a:off x="1819" y="1883"/>
              <a:ext cx="1001" cy="2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accent5">
                      <a:lumMod val="25000"/>
                    </a:schemeClr>
                  </a:solidFill>
                  <a:latin typeface="Comic Sans MS" pitchFamily="66" charset="0"/>
                </a:rPr>
                <a:t>Applied to</a:t>
              </a:r>
            </a:p>
          </p:txBody>
        </p:sp>
      </p:grpSp>
      <p:grpSp>
        <p:nvGrpSpPr>
          <p:cNvPr id="99" name="Group 41"/>
          <p:cNvGrpSpPr>
            <a:grpSpLocks/>
          </p:cNvGrpSpPr>
          <p:nvPr/>
        </p:nvGrpSpPr>
        <p:grpSpPr bwMode="auto">
          <a:xfrm>
            <a:off x="5832475" y="2430463"/>
            <a:ext cx="3201988" cy="3489325"/>
            <a:chOff x="3656" y="1915"/>
            <a:chExt cx="2017" cy="2198"/>
          </a:xfrm>
        </p:grpSpPr>
        <p:sp>
          <p:nvSpPr>
            <p:cNvPr id="100" name="AutoShape 42"/>
            <p:cNvSpPr>
              <a:spLocks noChangeArrowheads="1"/>
            </p:cNvSpPr>
            <p:nvPr/>
          </p:nvSpPr>
          <p:spPr bwMode="auto">
            <a:xfrm>
              <a:off x="3656" y="3269"/>
              <a:ext cx="2017" cy="844"/>
            </a:xfrm>
            <a:prstGeom prst="roundRect">
              <a:avLst>
                <a:gd name="adj" fmla="val 16667"/>
              </a:avLst>
            </a:prstGeom>
            <a:solidFill>
              <a:srgbClr val="333399"/>
            </a:solidFill>
            <a:ln w="12700">
              <a:solidFill>
                <a:srgbClr val="000000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01" name="Text Box 43"/>
            <p:cNvSpPr txBox="1">
              <a:spLocks noChangeArrowheads="1"/>
            </p:cNvSpPr>
            <p:nvPr/>
          </p:nvSpPr>
          <p:spPr bwMode="auto">
            <a:xfrm>
              <a:off x="4948" y="3762"/>
              <a:ext cx="670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Input</a:t>
              </a:r>
            </a:p>
          </p:txBody>
        </p:sp>
        <p:sp>
          <p:nvSpPr>
            <p:cNvPr id="102" name="Text Box 44"/>
            <p:cNvSpPr txBox="1">
              <a:spLocks noChangeArrowheads="1"/>
            </p:cNvSpPr>
            <p:nvPr/>
          </p:nvSpPr>
          <p:spPr bwMode="auto">
            <a:xfrm>
              <a:off x="4531" y="3352"/>
              <a:ext cx="670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Models</a:t>
              </a:r>
            </a:p>
          </p:txBody>
        </p:sp>
        <p:sp>
          <p:nvSpPr>
            <p:cNvPr id="103" name="Text Box 45"/>
            <p:cNvSpPr txBox="1">
              <a:spLocks noChangeArrowheads="1"/>
            </p:cNvSpPr>
            <p:nvPr/>
          </p:nvSpPr>
          <p:spPr bwMode="auto">
            <a:xfrm>
              <a:off x="4115" y="3762"/>
              <a:ext cx="670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Integ</a:t>
              </a:r>
            </a:p>
          </p:txBody>
        </p:sp>
        <p:sp>
          <p:nvSpPr>
            <p:cNvPr id="104" name="Text Box 46"/>
            <p:cNvSpPr txBox="1">
              <a:spLocks noChangeArrowheads="1"/>
            </p:cNvSpPr>
            <p:nvPr/>
          </p:nvSpPr>
          <p:spPr bwMode="auto">
            <a:xfrm>
              <a:off x="3711" y="3351"/>
              <a:ext cx="670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Source</a:t>
              </a:r>
            </a:p>
          </p:txBody>
        </p:sp>
        <p:sp>
          <p:nvSpPr>
            <p:cNvPr id="105" name="Line 47"/>
            <p:cNvSpPr>
              <a:spLocks noChangeShapeType="1"/>
            </p:cNvSpPr>
            <p:nvPr/>
          </p:nvSpPr>
          <p:spPr bwMode="auto">
            <a:xfrm>
              <a:off x="4037" y="3099"/>
              <a:ext cx="1256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06" name="Line 48"/>
            <p:cNvSpPr>
              <a:spLocks noChangeShapeType="1"/>
            </p:cNvSpPr>
            <p:nvPr/>
          </p:nvSpPr>
          <p:spPr bwMode="auto">
            <a:xfrm flipV="1">
              <a:off x="4046" y="3099"/>
              <a:ext cx="0" cy="247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07" name="Line 49"/>
            <p:cNvSpPr>
              <a:spLocks noChangeShapeType="1"/>
            </p:cNvSpPr>
            <p:nvPr/>
          </p:nvSpPr>
          <p:spPr bwMode="auto">
            <a:xfrm flipV="1">
              <a:off x="4866" y="3099"/>
              <a:ext cx="0" cy="25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08" name="Line 50"/>
            <p:cNvSpPr>
              <a:spLocks noChangeShapeType="1"/>
            </p:cNvSpPr>
            <p:nvPr/>
          </p:nvSpPr>
          <p:spPr bwMode="auto">
            <a:xfrm flipV="1">
              <a:off x="4450" y="3105"/>
              <a:ext cx="0" cy="659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09" name="Line 51"/>
            <p:cNvSpPr>
              <a:spLocks noChangeShapeType="1"/>
            </p:cNvSpPr>
            <p:nvPr/>
          </p:nvSpPr>
          <p:spPr bwMode="auto">
            <a:xfrm flipV="1">
              <a:off x="5283" y="3099"/>
              <a:ext cx="0" cy="655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10" name="Line 52"/>
            <p:cNvSpPr>
              <a:spLocks noChangeShapeType="1"/>
            </p:cNvSpPr>
            <p:nvPr/>
          </p:nvSpPr>
          <p:spPr bwMode="auto">
            <a:xfrm>
              <a:off x="5126" y="1915"/>
              <a:ext cx="0" cy="1177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11" name="Text Box 53"/>
            <p:cNvSpPr txBox="1">
              <a:spLocks noChangeArrowheads="1"/>
            </p:cNvSpPr>
            <p:nvPr/>
          </p:nvSpPr>
          <p:spPr bwMode="auto">
            <a:xfrm>
              <a:off x="4663" y="2185"/>
              <a:ext cx="706" cy="44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accent5">
                      <a:lumMod val="25000"/>
                    </a:schemeClr>
                  </a:solidFill>
                  <a:latin typeface="Comic Sans MS" pitchFamily="66" charset="0"/>
                </a:rPr>
                <a:t>Applied to</a:t>
              </a:r>
            </a:p>
          </p:txBody>
        </p:sp>
      </p:grpSp>
      <p:sp>
        <p:nvSpPr>
          <p:cNvPr id="113" name="Rectangle 55"/>
          <p:cNvSpPr>
            <a:spLocks noChangeArrowheads="1"/>
          </p:cNvSpPr>
          <p:nvPr/>
        </p:nvSpPr>
        <p:spPr bwMode="auto">
          <a:xfrm>
            <a:off x="5486400" y="1703388"/>
            <a:ext cx="3657600" cy="4621212"/>
          </a:xfrm>
          <a:prstGeom prst="rect">
            <a:avLst/>
          </a:prstGeom>
          <a:solidFill>
            <a:srgbClr val="C0C0C0">
              <a:alpha val="43921"/>
            </a:srgbClr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endParaRPr lang="en-US" altLang="en-US">
              <a:solidFill>
                <a:schemeClr val="accent5">
                  <a:lumMod val="2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285957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>
                <a:ea typeface="SimSun" pitchFamily="2" charset="-122"/>
              </a:rPr>
              <a:t>Mutation Testing</a:t>
            </a:r>
          </a:p>
        </p:txBody>
      </p:sp>
      <p:sp>
        <p:nvSpPr>
          <p:cNvPr id="22534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1600200"/>
            <a:ext cx="7924800" cy="4530725"/>
          </a:xfrm>
        </p:spPr>
        <p:txBody>
          <a:bodyPr/>
          <a:lstStyle/>
          <a:p>
            <a:r>
              <a:rPr lang="en-US" altLang="zh-CN" sz="2400" dirty="0" smtClean="0">
                <a:ea typeface="SimSun" pitchFamily="2" charset="-122"/>
              </a:rPr>
              <a:t>The </a:t>
            </a:r>
            <a:r>
              <a:rPr lang="en-US" altLang="zh-CN" sz="2400" i="1" dirty="0" smtClean="0">
                <a:solidFill>
                  <a:srgbClr val="FF5935"/>
                </a:solidFill>
                <a:ea typeface="SimSun" pitchFamily="2" charset="-122"/>
              </a:rPr>
              <a:t>number of test requirements </a:t>
            </a:r>
            <a:r>
              <a:rPr lang="en-US" altLang="zh-CN" sz="2400" dirty="0" smtClean="0">
                <a:ea typeface="SimSun" pitchFamily="2" charset="-122"/>
              </a:rPr>
              <a:t>for mutation depends on two things</a:t>
            </a:r>
          </a:p>
          <a:p>
            <a:pPr lvl="1"/>
            <a:r>
              <a:rPr lang="en-US" altLang="zh-CN" sz="2400" dirty="0" smtClean="0">
                <a:ea typeface="SimSun" pitchFamily="2" charset="-122"/>
              </a:rPr>
              <a:t>The </a:t>
            </a:r>
            <a:r>
              <a:rPr lang="en-US" altLang="zh-CN" sz="2400" i="1" dirty="0" smtClean="0">
                <a:solidFill>
                  <a:srgbClr val="FF5935"/>
                </a:solidFill>
                <a:ea typeface="SimSun" pitchFamily="2" charset="-122"/>
              </a:rPr>
              <a:t>syntax</a:t>
            </a:r>
            <a:r>
              <a:rPr lang="en-US" altLang="zh-CN" sz="2400" dirty="0" smtClean="0">
                <a:solidFill>
                  <a:srgbClr val="FF5935"/>
                </a:solidFill>
                <a:ea typeface="SimSun" pitchFamily="2" charset="-122"/>
              </a:rPr>
              <a:t> </a:t>
            </a:r>
            <a:r>
              <a:rPr lang="en-US" altLang="zh-CN" sz="2400" dirty="0" smtClean="0">
                <a:ea typeface="SimSun" pitchFamily="2" charset="-122"/>
              </a:rPr>
              <a:t>of the artifact being mutated</a:t>
            </a:r>
          </a:p>
          <a:p>
            <a:pPr lvl="1"/>
            <a:r>
              <a:rPr lang="en-US" altLang="zh-CN" sz="2400" dirty="0" smtClean="0">
                <a:ea typeface="SimSun" pitchFamily="2" charset="-122"/>
              </a:rPr>
              <a:t>The mutation </a:t>
            </a:r>
            <a:r>
              <a:rPr lang="en-US" altLang="zh-CN" sz="2400" i="1" dirty="0" smtClean="0">
                <a:solidFill>
                  <a:srgbClr val="FF5935"/>
                </a:solidFill>
                <a:ea typeface="SimSun" pitchFamily="2" charset="-122"/>
              </a:rPr>
              <a:t>operators</a:t>
            </a:r>
          </a:p>
          <a:p>
            <a:pPr lvl="1"/>
            <a:endParaRPr lang="en-US" altLang="zh-CN" sz="2400" dirty="0" smtClean="0">
              <a:ea typeface="SimSun" pitchFamily="2" charset="-122"/>
            </a:endParaRPr>
          </a:p>
          <a:p>
            <a:r>
              <a:rPr lang="en-US" altLang="zh-CN" sz="2400" dirty="0" smtClean="0">
                <a:ea typeface="SimSun" pitchFamily="2" charset="-122"/>
              </a:rPr>
              <a:t>Mutation testing is very difficult to apply </a:t>
            </a:r>
            <a:r>
              <a:rPr lang="en-US" altLang="zh-CN" sz="2400" i="1" dirty="0" smtClean="0">
                <a:solidFill>
                  <a:srgbClr val="FF5935"/>
                </a:solidFill>
                <a:ea typeface="SimSun" pitchFamily="2" charset="-122"/>
              </a:rPr>
              <a:t>by hand</a:t>
            </a:r>
          </a:p>
          <a:p>
            <a:pPr lvl="1"/>
            <a:endParaRPr lang="en-US" altLang="zh-CN" sz="2400" dirty="0" smtClean="0">
              <a:ea typeface="SimSun" pitchFamily="2" charset="-122"/>
            </a:endParaRPr>
          </a:p>
          <a:p>
            <a:r>
              <a:rPr lang="en-US" altLang="zh-CN" sz="2400" dirty="0" smtClean="0">
                <a:ea typeface="SimSun" pitchFamily="2" charset="-122"/>
              </a:rPr>
              <a:t>Mutation testing is very effective – considered the “</a:t>
            </a:r>
            <a:r>
              <a:rPr lang="en-US" altLang="zh-CN" sz="2400" i="1" dirty="0" smtClean="0">
                <a:solidFill>
                  <a:srgbClr val="FF5935"/>
                </a:solidFill>
                <a:ea typeface="SimSun" pitchFamily="2" charset="-122"/>
              </a:rPr>
              <a:t>gold standard</a:t>
            </a:r>
            <a:r>
              <a:rPr lang="en-US" altLang="zh-CN" sz="2400" dirty="0" smtClean="0">
                <a:ea typeface="SimSun" pitchFamily="2" charset="-122"/>
              </a:rPr>
              <a:t>” of testing</a:t>
            </a:r>
          </a:p>
          <a:p>
            <a:pPr lvl="1"/>
            <a:endParaRPr lang="en-US" altLang="zh-CN" sz="2400" dirty="0" smtClean="0">
              <a:ea typeface="SimSun" pitchFamily="2" charset="-122"/>
            </a:endParaRPr>
          </a:p>
          <a:p>
            <a:r>
              <a:rPr lang="en-US" altLang="zh-CN" sz="2400" dirty="0" smtClean="0">
                <a:ea typeface="SimSun" pitchFamily="2" charset="-122"/>
              </a:rPr>
              <a:t>Mutation testing is often used to </a:t>
            </a:r>
            <a:r>
              <a:rPr lang="en-US" altLang="zh-CN" sz="2400" i="1" dirty="0" smtClean="0">
                <a:solidFill>
                  <a:srgbClr val="FF5935"/>
                </a:solidFill>
                <a:ea typeface="SimSun" pitchFamily="2" charset="-122"/>
              </a:rPr>
              <a:t>evaluate</a:t>
            </a:r>
            <a:r>
              <a:rPr lang="en-US" altLang="zh-CN" sz="2400" dirty="0" smtClean="0">
                <a:solidFill>
                  <a:srgbClr val="FF5935"/>
                </a:solidFill>
                <a:ea typeface="SimSun" pitchFamily="2" charset="-122"/>
              </a:rPr>
              <a:t> </a:t>
            </a:r>
            <a:r>
              <a:rPr lang="en-US" altLang="zh-CN" sz="2400" dirty="0" smtClean="0">
                <a:ea typeface="SimSun" pitchFamily="2" charset="-122"/>
              </a:rPr>
              <a:t>other criteria</a:t>
            </a:r>
          </a:p>
        </p:txBody>
      </p:sp>
    </p:spTree>
    <p:extLst>
      <p:ext uri="{BB962C8B-B14F-4D97-AF65-F5344CB8AC3E}">
        <p14:creationId xmlns:p14="http://schemas.microsoft.com/office/powerpoint/2010/main" val="34703748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800" smtClean="0"/>
              <a:t>Instantiating Grammar-Based Testing</a:t>
            </a:r>
          </a:p>
        </p:txBody>
      </p:sp>
      <p:sp>
        <p:nvSpPr>
          <p:cNvPr id="23558" name="Text Box 3"/>
          <p:cNvSpPr txBox="1">
            <a:spLocks noChangeArrowheads="1"/>
          </p:cNvSpPr>
          <p:nvPr/>
        </p:nvSpPr>
        <p:spPr bwMode="auto">
          <a:xfrm>
            <a:off x="2533650" y="1333499"/>
            <a:ext cx="4076700" cy="485775"/>
          </a:xfrm>
          <a:prstGeom prst="rect">
            <a:avLst/>
          </a:prstGeom>
          <a:solidFill>
            <a:schemeClr val="accent5">
              <a:lumMod val="90000"/>
            </a:schemeClr>
          </a:solidFill>
          <a:ln w="28575">
            <a:solidFill>
              <a:schemeClr val="tx2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n-US" altLang="zh-CN" sz="2400">
                <a:solidFill>
                  <a:schemeClr val="tx1"/>
                </a:solidFill>
                <a:ea typeface="SimSun" pitchFamily="2" charset="-122"/>
              </a:rPr>
              <a:t>Grammar-Based Testing</a:t>
            </a:r>
            <a:endParaRPr lang="en-US" altLang="en-US" sz="2400">
              <a:solidFill>
                <a:schemeClr val="tx1"/>
              </a:solidFill>
              <a:ea typeface="SimSun" pitchFamily="2" charset="-122"/>
            </a:endParaRPr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228600" y="1828800"/>
            <a:ext cx="8686800" cy="1066800"/>
            <a:chOff x="144" y="1026"/>
            <a:chExt cx="5472" cy="672"/>
          </a:xfrm>
        </p:grpSpPr>
        <p:sp>
          <p:nvSpPr>
            <p:cNvPr id="23584" name="Text Box 5"/>
            <p:cNvSpPr txBox="1">
              <a:spLocks noChangeArrowheads="1"/>
            </p:cNvSpPr>
            <p:nvPr/>
          </p:nvSpPr>
          <p:spPr bwMode="auto">
            <a:xfrm>
              <a:off x="144" y="1392"/>
              <a:ext cx="1488" cy="306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zh-CN" sz="2400">
                  <a:solidFill>
                    <a:schemeClr val="tx1"/>
                  </a:solidFill>
                  <a:ea typeface="SimSun" pitchFamily="2" charset="-122"/>
                </a:rPr>
                <a:t>Program-based</a:t>
              </a:r>
              <a:endParaRPr lang="en-US" altLang="en-US" sz="2400">
                <a:solidFill>
                  <a:schemeClr val="tx1"/>
                </a:solidFill>
                <a:ea typeface="SimSun" pitchFamily="2" charset="-122"/>
              </a:endParaRPr>
            </a:p>
          </p:txBody>
        </p:sp>
        <p:sp>
          <p:nvSpPr>
            <p:cNvPr id="23585" name="Text Box 6"/>
            <p:cNvSpPr txBox="1">
              <a:spLocks noChangeArrowheads="1"/>
            </p:cNvSpPr>
            <p:nvPr/>
          </p:nvSpPr>
          <p:spPr bwMode="auto">
            <a:xfrm>
              <a:off x="1776" y="1392"/>
              <a:ext cx="1104" cy="306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zh-CN" sz="2400">
                  <a:solidFill>
                    <a:schemeClr val="tx1"/>
                  </a:solidFill>
                  <a:ea typeface="SimSun" pitchFamily="2" charset="-122"/>
                </a:rPr>
                <a:t>Integration</a:t>
              </a:r>
              <a:endParaRPr lang="en-US" altLang="en-US" sz="2400">
                <a:solidFill>
                  <a:schemeClr val="tx1"/>
                </a:solidFill>
                <a:ea typeface="SimSun" pitchFamily="2" charset="-122"/>
              </a:endParaRPr>
            </a:p>
          </p:txBody>
        </p:sp>
        <p:sp>
          <p:nvSpPr>
            <p:cNvPr id="23586" name="Text Box 7"/>
            <p:cNvSpPr txBox="1">
              <a:spLocks noChangeArrowheads="1"/>
            </p:cNvSpPr>
            <p:nvPr/>
          </p:nvSpPr>
          <p:spPr bwMode="auto">
            <a:xfrm>
              <a:off x="3024" y="1392"/>
              <a:ext cx="1248" cy="306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zh-CN" sz="2400">
                  <a:solidFill>
                    <a:schemeClr val="tx1"/>
                  </a:solidFill>
                  <a:ea typeface="SimSun" pitchFamily="2" charset="-122"/>
                </a:rPr>
                <a:t>Model-Based</a:t>
              </a:r>
              <a:endParaRPr lang="en-US" altLang="en-US" sz="2400">
                <a:solidFill>
                  <a:schemeClr val="tx1"/>
                </a:solidFill>
                <a:ea typeface="SimSun" pitchFamily="2" charset="-122"/>
              </a:endParaRPr>
            </a:p>
          </p:txBody>
        </p:sp>
        <p:sp>
          <p:nvSpPr>
            <p:cNvPr id="23587" name="Text Box 8"/>
            <p:cNvSpPr txBox="1">
              <a:spLocks noChangeArrowheads="1"/>
            </p:cNvSpPr>
            <p:nvPr/>
          </p:nvSpPr>
          <p:spPr bwMode="auto">
            <a:xfrm>
              <a:off x="4416" y="1392"/>
              <a:ext cx="1200" cy="306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zh-CN" sz="2400">
                  <a:solidFill>
                    <a:schemeClr val="tx1"/>
                  </a:solidFill>
                  <a:ea typeface="SimSun" pitchFamily="2" charset="-122"/>
                </a:rPr>
                <a:t>Input-Based</a:t>
              </a:r>
              <a:endParaRPr lang="en-US" altLang="en-US" sz="2400">
                <a:solidFill>
                  <a:schemeClr val="tx1"/>
                </a:solidFill>
                <a:ea typeface="SimSun" pitchFamily="2" charset="-122"/>
              </a:endParaRPr>
            </a:p>
          </p:txBody>
        </p:sp>
        <p:cxnSp>
          <p:nvCxnSpPr>
            <p:cNvPr id="23588" name="AutoShape 9"/>
            <p:cNvCxnSpPr>
              <a:cxnSpLocks noChangeShapeType="1"/>
              <a:stCxn id="23558" idx="2"/>
              <a:endCxn id="23584" idx="0"/>
            </p:cNvCxnSpPr>
            <p:nvPr/>
          </p:nvCxnSpPr>
          <p:spPr bwMode="auto">
            <a:xfrm rot="5400000">
              <a:off x="1701" y="213"/>
              <a:ext cx="366" cy="1992"/>
            </a:xfrm>
            <a:prstGeom prst="bentConnector3">
              <a:avLst>
                <a:gd name="adj1" fmla="val 50000"/>
              </a:avLst>
            </a:prstGeom>
            <a:noFill/>
            <a:ln w="28575">
              <a:solidFill>
                <a:schemeClr val="tx2"/>
              </a:solidFill>
              <a:miter lim="800000"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23589" name="AutoShape 10"/>
            <p:cNvCxnSpPr>
              <a:cxnSpLocks noChangeShapeType="1"/>
              <a:stCxn id="23558" idx="2"/>
              <a:endCxn id="23587" idx="0"/>
            </p:cNvCxnSpPr>
            <p:nvPr/>
          </p:nvCxnSpPr>
          <p:spPr bwMode="auto">
            <a:xfrm rot="16200000" flipH="1">
              <a:off x="3765" y="141"/>
              <a:ext cx="366" cy="2136"/>
            </a:xfrm>
            <a:prstGeom prst="bentConnector3">
              <a:avLst>
                <a:gd name="adj1" fmla="val 50000"/>
              </a:avLst>
            </a:prstGeom>
            <a:noFill/>
            <a:ln w="28575">
              <a:solidFill>
                <a:schemeClr val="tx2"/>
              </a:solidFill>
              <a:miter lim="800000"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23590" name="AutoShape 11"/>
            <p:cNvCxnSpPr>
              <a:cxnSpLocks noChangeShapeType="1"/>
              <a:stCxn id="23558" idx="2"/>
              <a:endCxn id="23586" idx="0"/>
            </p:cNvCxnSpPr>
            <p:nvPr/>
          </p:nvCxnSpPr>
          <p:spPr bwMode="auto">
            <a:xfrm rot="16200000" flipH="1">
              <a:off x="3081" y="825"/>
              <a:ext cx="366" cy="768"/>
            </a:xfrm>
            <a:prstGeom prst="bentConnector3">
              <a:avLst>
                <a:gd name="adj1" fmla="val 50000"/>
              </a:avLst>
            </a:prstGeom>
            <a:noFill/>
            <a:ln w="28575">
              <a:solidFill>
                <a:schemeClr val="tx2"/>
              </a:solidFill>
              <a:miter lim="800000"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23591" name="AutoShape 12"/>
            <p:cNvCxnSpPr>
              <a:cxnSpLocks noChangeShapeType="1"/>
              <a:stCxn id="23558" idx="2"/>
              <a:endCxn id="23585" idx="0"/>
            </p:cNvCxnSpPr>
            <p:nvPr/>
          </p:nvCxnSpPr>
          <p:spPr bwMode="auto">
            <a:xfrm rot="5400000">
              <a:off x="2421" y="933"/>
              <a:ext cx="366" cy="552"/>
            </a:xfrm>
            <a:prstGeom prst="bentConnector3">
              <a:avLst>
                <a:gd name="adj1" fmla="val 50000"/>
              </a:avLst>
            </a:prstGeom>
            <a:noFill/>
            <a:ln w="28575">
              <a:solidFill>
                <a:schemeClr val="tx2"/>
              </a:solidFill>
              <a:miter lim="800000"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</p:grpSp>
      <p:grpSp>
        <p:nvGrpSpPr>
          <p:cNvPr id="3" name="Group 13"/>
          <p:cNvGrpSpPr>
            <a:grpSpLocks/>
          </p:cNvGrpSpPr>
          <p:nvPr/>
        </p:nvGrpSpPr>
        <p:grpSpPr bwMode="auto">
          <a:xfrm>
            <a:off x="76200" y="2828924"/>
            <a:ext cx="2514600" cy="2714624"/>
            <a:chOff x="48" y="1656"/>
            <a:chExt cx="1584" cy="1710"/>
          </a:xfrm>
        </p:grpSpPr>
        <p:sp>
          <p:nvSpPr>
            <p:cNvPr id="23581" name="Text Box 14"/>
            <p:cNvSpPr txBox="1">
              <a:spLocks noChangeArrowheads="1"/>
            </p:cNvSpPr>
            <p:nvPr/>
          </p:nvSpPr>
          <p:spPr bwMode="auto">
            <a:xfrm>
              <a:off x="48" y="2951"/>
              <a:ext cx="1584" cy="415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Compiler testing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Valid and invalid strings</a:t>
              </a:r>
              <a:endParaRPr lang="en-US" altLang="en-US" sz="1600" dirty="0">
                <a:solidFill>
                  <a:schemeClr val="tx1"/>
                </a:solidFill>
                <a:ea typeface="SimSun" pitchFamily="2" charset="-122"/>
              </a:endParaRPr>
            </a:p>
          </p:txBody>
        </p:sp>
        <p:cxnSp>
          <p:nvCxnSpPr>
            <p:cNvPr id="23582" name="AutoShape 15"/>
            <p:cNvCxnSpPr>
              <a:cxnSpLocks noChangeShapeType="1"/>
              <a:stCxn id="23584" idx="2"/>
              <a:endCxn id="23581" idx="0"/>
            </p:cNvCxnSpPr>
            <p:nvPr/>
          </p:nvCxnSpPr>
          <p:spPr bwMode="auto">
            <a:xfrm rot="5400000">
              <a:off x="217" y="2280"/>
              <a:ext cx="1295" cy="48"/>
            </a:xfrm>
            <a:prstGeom prst="bentConnector3">
              <a:avLst>
                <a:gd name="adj1" fmla="val 50000"/>
              </a:avLst>
            </a:prstGeom>
            <a:noFill/>
            <a:ln w="9525">
              <a:solidFill>
                <a:schemeClr val="tx1"/>
              </a:solidFill>
              <a:miter lim="800000"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23583" name="Text Box 16"/>
            <p:cNvSpPr txBox="1">
              <a:spLocks noChangeArrowheads="1"/>
            </p:cNvSpPr>
            <p:nvPr/>
          </p:nvSpPr>
          <p:spPr bwMode="auto">
            <a:xfrm>
              <a:off x="240" y="2256"/>
              <a:ext cx="960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n-US" altLang="en-US" sz="1800" b="0">
                  <a:solidFill>
                    <a:schemeClr val="tx2"/>
                  </a:solidFill>
                  <a:latin typeface="Comic Sans MS" pitchFamily="66" charset="0"/>
                </a:rPr>
                <a:t>Grammar</a:t>
              </a:r>
            </a:p>
          </p:txBody>
        </p:sp>
      </p:grpSp>
      <p:grpSp>
        <p:nvGrpSpPr>
          <p:cNvPr id="4" name="Group 17"/>
          <p:cNvGrpSpPr>
            <a:grpSpLocks/>
          </p:cNvGrpSpPr>
          <p:nvPr/>
        </p:nvGrpSpPr>
        <p:grpSpPr bwMode="auto">
          <a:xfrm>
            <a:off x="1409701" y="2916238"/>
            <a:ext cx="2552701" cy="1855788"/>
            <a:chOff x="888" y="1655"/>
            <a:chExt cx="1608" cy="1169"/>
          </a:xfrm>
        </p:grpSpPr>
        <p:sp>
          <p:nvSpPr>
            <p:cNvPr id="23578" name="Text Box 18"/>
            <p:cNvSpPr txBox="1">
              <a:spLocks noChangeArrowheads="1"/>
            </p:cNvSpPr>
            <p:nvPr/>
          </p:nvSpPr>
          <p:spPr bwMode="auto">
            <a:xfrm>
              <a:off x="960" y="1660"/>
              <a:ext cx="768" cy="4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n-US" altLang="en-US" sz="1800" b="0">
                  <a:solidFill>
                    <a:schemeClr val="tx2"/>
                  </a:solidFill>
                  <a:latin typeface="Comic Sans MS" pitchFamily="66" charset="0"/>
                </a:rPr>
                <a:t>String mutation</a:t>
              </a:r>
            </a:p>
          </p:txBody>
        </p:sp>
        <p:sp>
          <p:nvSpPr>
            <p:cNvPr id="23579" name="Text Box 19"/>
            <p:cNvSpPr txBox="1">
              <a:spLocks noChangeArrowheads="1"/>
            </p:cNvSpPr>
            <p:nvPr/>
          </p:nvSpPr>
          <p:spPr bwMode="auto">
            <a:xfrm>
              <a:off x="1104" y="2039"/>
              <a:ext cx="1392" cy="785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>
                  <a:solidFill>
                    <a:schemeClr val="tx1"/>
                  </a:solidFill>
                  <a:ea typeface="SimSun" pitchFamily="2" charset="-122"/>
                </a:rPr>
                <a:t> Program mutation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>
                  <a:solidFill>
                    <a:schemeClr val="tx1"/>
                  </a:solidFill>
                  <a:ea typeface="SimSun" pitchFamily="2" charset="-122"/>
                </a:rPr>
                <a:t> Valid strings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>
                  <a:solidFill>
                    <a:schemeClr val="tx1"/>
                  </a:solidFill>
                  <a:ea typeface="SimSun" pitchFamily="2" charset="-122"/>
                </a:rPr>
                <a:t> Mutants are not tests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>
                  <a:solidFill>
                    <a:schemeClr val="tx1"/>
                  </a:solidFill>
                  <a:ea typeface="SimSun" pitchFamily="2" charset="-122"/>
                </a:rPr>
                <a:t> Must kill mutants</a:t>
              </a:r>
              <a:endParaRPr lang="en-US" altLang="en-US" sz="1600">
                <a:solidFill>
                  <a:schemeClr val="tx1"/>
                </a:solidFill>
                <a:ea typeface="SimSun" pitchFamily="2" charset="-122"/>
              </a:endParaRPr>
            </a:p>
          </p:txBody>
        </p:sp>
        <p:cxnSp>
          <p:nvCxnSpPr>
            <p:cNvPr id="23580" name="AutoShape 20"/>
            <p:cNvCxnSpPr>
              <a:cxnSpLocks noChangeShapeType="1"/>
              <a:stCxn id="23584" idx="2"/>
              <a:endCxn id="23579" idx="0"/>
            </p:cNvCxnSpPr>
            <p:nvPr/>
          </p:nvCxnSpPr>
          <p:spPr bwMode="auto">
            <a:xfrm rot="16200000" flipH="1">
              <a:off x="1152" y="1391"/>
              <a:ext cx="383" cy="912"/>
            </a:xfrm>
            <a:prstGeom prst="bentConnector3">
              <a:avLst>
                <a:gd name="adj1" fmla="val 50000"/>
              </a:avLst>
            </a:prstGeom>
            <a:noFill/>
            <a:ln w="9525">
              <a:solidFill>
                <a:schemeClr val="tx1"/>
              </a:solidFill>
              <a:miter lim="800000"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</p:grpSp>
      <p:grpSp>
        <p:nvGrpSpPr>
          <p:cNvPr id="5" name="Group 21"/>
          <p:cNvGrpSpPr>
            <a:grpSpLocks/>
          </p:cNvGrpSpPr>
          <p:nvPr/>
        </p:nvGrpSpPr>
        <p:grpSpPr bwMode="auto">
          <a:xfrm>
            <a:off x="5562600" y="2828925"/>
            <a:ext cx="2438400" cy="3886200"/>
            <a:chOff x="3504" y="1656"/>
            <a:chExt cx="1536" cy="2448"/>
          </a:xfrm>
        </p:grpSpPr>
        <p:sp>
          <p:nvSpPr>
            <p:cNvPr id="23575" name="Text Box 22"/>
            <p:cNvSpPr txBox="1">
              <a:spLocks noChangeArrowheads="1"/>
            </p:cNvSpPr>
            <p:nvPr/>
          </p:nvSpPr>
          <p:spPr bwMode="auto">
            <a:xfrm>
              <a:off x="3504" y="3504"/>
              <a:ext cx="1536" cy="600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>
                  <a:solidFill>
                    <a:schemeClr val="tx1"/>
                  </a:solidFill>
                  <a:ea typeface="SimSun" pitchFamily="2" charset="-122"/>
                </a:rPr>
                <a:t> Input validation testing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>
                  <a:solidFill>
                    <a:schemeClr val="tx1"/>
                  </a:solidFill>
                  <a:ea typeface="SimSun" pitchFamily="2" charset="-122"/>
                </a:rPr>
                <a:t> XML and others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>
                  <a:solidFill>
                    <a:schemeClr val="tx1"/>
                  </a:solidFill>
                  <a:ea typeface="SimSun" pitchFamily="2" charset="-122"/>
                </a:rPr>
                <a:t> Valid strings</a:t>
              </a:r>
              <a:endParaRPr lang="en-US" altLang="en-US" sz="1600">
                <a:solidFill>
                  <a:schemeClr val="tx1"/>
                </a:solidFill>
                <a:ea typeface="SimSun" pitchFamily="2" charset="-122"/>
              </a:endParaRPr>
            </a:p>
          </p:txBody>
        </p:sp>
        <p:cxnSp>
          <p:nvCxnSpPr>
            <p:cNvPr id="23576" name="AutoShape 23"/>
            <p:cNvCxnSpPr>
              <a:cxnSpLocks noChangeShapeType="1"/>
              <a:stCxn id="23587" idx="2"/>
              <a:endCxn id="23575" idx="0"/>
            </p:cNvCxnSpPr>
            <p:nvPr/>
          </p:nvCxnSpPr>
          <p:spPr bwMode="auto">
            <a:xfrm rot="5400000">
              <a:off x="3720" y="2208"/>
              <a:ext cx="1848" cy="744"/>
            </a:xfrm>
            <a:prstGeom prst="bentConnector3">
              <a:avLst>
                <a:gd name="adj1" fmla="val 50000"/>
              </a:avLst>
            </a:prstGeom>
            <a:noFill/>
            <a:ln w="9525">
              <a:solidFill>
                <a:schemeClr val="tx1"/>
              </a:solidFill>
              <a:miter lim="800000"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23577" name="Text Box 24"/>
            <p:cNvSpPr txBox="1">
              <a:spLocks noChangeArrowheads="1"/>
            </p:cNvSpPr>
            <p:nvPr/>
          </p:nvSpPr>
          <p:spPr bwMode="auto">
            <a:xfrm>
              <a:off x="3648" y="3129"/>
              <a:ext cx="960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n-US" altLang="en-US" sz="1800" b="0">
                  <a:solidFill>
                    <a:schemeClr val="tx2"/>
                  </a:solidFill>
                  <a:latin typeface="Comic Sans MS" pitchFamily="66" charset="0"/>
                </a:rPr>
                <a:t>Grammar</a:t>
              </a:r>
            </a:p>
          </p:txBody>
        </p:sp>
      </p:grpSp>
      <p:grpSp>
        <p:nvGrpSpPr>
          <p:cNvPr id="6" name="Group 25"/>
          <p:cNvGrpSpPr>
            <a:grpSpLocks/>
          </p:cNvGrpSpPr>
          <p:nvPr/>
        </p:nvGrpSpPr>
        <p:grpSpPr bwMode="auto">
          <a:xfrm>
            <a:off x="2971800" y="2917825"/>
            <a:ext cx="2514600" cy="3787775"/>
            <a:chOff x="1872" y="1656"/>
            <a:chExt cx="1584" cy="2386"/>
          </a:xfrm>
        </p:grpSpPr>
        <p:sp>
          <p:nvSpPr>
            <p:cNvPr id="23572" name="Text Box 26"/>
            <p:cNvSpPr txBox="1">
              <a:spLocks noChangeArrowheads="1"/>
            </p:cNvSpPr>
            <p:nvPr/>
          </p:nvSpPr>
          <p:spPr bwMode="auto">
            <a:xfrm>
              <a:off x="1872" y="3072"/>
              <a:ext cx="1584" cy="970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>
                  <a:solidFill>
                    <a:schemeClr val="tx1"/>
                  </a:solidFill>
                  <a:ea typeface="SimSun" pitchFamily="2" charset="-122"/>
                </a:rPr>
                <a:t> Test how classes interact 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>
                  <a:solidFill>
                    <a:schemeClr val="tx1"/>
                  </a:solidFill>
                  <a:ea typeface="SimSun" pitchFamily="2" charset="-122"/>
                </a:rPr>
                <a:t> Valid strings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>
                  <a:solidFill>
                    <a:schemeClr val="tx1"/>
                  </a:solidFill>
                  <a:ea typeface="SimSun" pitchFamily="2" charset="-122"/>
                </a:rPr>
                <a:t> Mutants are not tests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>
                  <a:solidFill>
                    <a:schemeClr val="tx1"/>
                  </a:solidFill>
                  <a:ea typeface="SimSun" pitchFamily="2" charset="-122"/>
                </a:rPr>
                <a:t> Must kill mutants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>
                  <a:solidFill>
                    <a:schemeClr val="tx1"/>
                  </a:solidFill>
                  <a:ea typeface="SimSun" pitchFamily="2" charset="-122"/>
                </a:rPr>
                <a:t> Includes OO</a:t>
              </a:r>
              <a:endParaRPr lang="en-US" altLang="en-US" sz="1600">
                <a:solidFill>
                  <a:schemeClr val="tx1"/>
                </a:solidFill>
                <a:ea typeface="SimSun" pitchFamily="2" charset="-122"/>
              </a:endParaRPr>
            </a:p>
          </p:txBody>
        </p:sp>
        <p:cxnSp>
          <p:nvCxnSpPr>
            <p:cNvPr id="23573" name="AutoShape 27"/>
            <p:cNvCxnSpPr>
              <a:cxnSpLocks noChangeShapeType="1"/>
              <a:stCxn id="23585" idx="2"/>
              <a:endCxn id="23572" idx="0"/>
            </p:cNvCxnSpPr>
            <p:nvPr/>
          </p:nvCxnSpPr>
          <p:spPr bwMode="auto">
            <a:xfrm rot="16200000" flipH="1">
              <a:off x="1788" y="2196"/>
              <a:ext cx="1416" cy="336"/>
            </a:xfrm>
            <a:prstGeom prst="bentConnector3">
              <a:avLst>
                <a:gd name="adj1" fmla="val 50000"/>
              </a:avLst>
            </a:prstGeom>
            <a:noFill/>
            <a:ln w="9525">
              <a:solidFill>
                <a:schemeClr val="tx1"/>
              </a:solidFill>
              <a:miter lim="800000"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23574" name="Text Box 28"/>
            <p:cNvSpPr txBox="1">
              <a:spLocks noChangeArrowheads="1"/>
            </p:cNvSpPr>
            <p:nvPr/>
          </p:nvSpPr>
          <p:spPr bwMode="auto">
            <a:xfrm>
              <a:off x="2304" y="1680"/>
              <a:ext cx="768" cy="4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n-US" altLang="en-US" sz="1800" b="0">
                  <a:solidFill>
                    <a:schemeClr val="tx2"/>
                  </a:solidFill>
                  <a:latin typeface="Comic Sans MS" pitchFamily="66" charset="0"/>
                </a:rPr>
                <a:t>String mutation</a:t>
              </a:r>
            </a:p>
          </p:txBody>
        </p:sp>
      </p:grpSp>
      <p:grpSp>
        <p:nvGrpSpPr>
          <p:cNvPr id="7" name="Group 29"/>
          <p:cNvGrpSpPr>
            <a:grpSpLocks/>
          </p:cNvGrpSpPr>
          <p:nvPr/>
        </p:nvGrpSpPr>
        <p:grpSpPr bwMode="auto">
          <a:xfrm>
            <a:off x="4572000" y="2916239"/>
            <a:ext cx="1905000" cy="2020888"/>
            <a:chOff x="2880" y="1655"/>
            <a:chExt cx="1200" cy="1273"/>
          </a:xfrm>
        </p:grpSpPr>
        <p:sp>
          <p:nvSpPr>
            <p:cNvPr id="23569" name="Text Box 30"/>
            <p:cNvSpPr txBox="1">
              <a:spLocks noChangeArrowheads="1"/>
            </p:cNvSpPr>
            <p:nvPr/>
          </p:nvSpPr>
          <p:spPr bwMode="auto">
            <a:xfrm>
              <a:off x="2880" y="2143"/>
              <a:ext cx="1200" cy="785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>
                  <a:solidFill>
                    <a:schemeClr val="tx1"/>
                  </a:solidFill>
                  <a:ea typeface="SimSun" pitchFamily="2" charset="-122"/>
                </a:rPr>
                <a:t> FSMs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>
                  <a:solidFill>
                    <a:schemeClr val="tx1"/>
                  </a:solidFill>
                  <a:ea typeface="SimSun" pitchFamily="2" charset="-122"/>
                </a:rPr>
                <a:t> Model checking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>
                  <a:solidFill>
                    <a:schemeClr val="tx1"/>
                  </a:solidFill>
                  <a:ea typeface="SimSun" pitchFamily="2" charset="-122"/>
                </a:rPr>
                <a:t> Valid strings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>
                  <a:solidFill>
                    <a:schemeClr val="tx1"/>
                  </a:solidFill>
                  <a:ea typeface="SimSun" pitchFamily="2" charset="-122"/>
                </a:rPr>
                <a:t> Traces are tests</a:t>
              </a:r>
              <a:endParaRPr lang="en-US" altLang="en-US" sz="1600">
                <a:solidFill>
                  <a:schemeClr val="tx1"/>
                </a:solidFill>
                <a:ea typeface="SimSun" pitchFamily="2" charset="-122"/>
              </a:endParaRPr>
            </a:p>
          </p:txBody>
        </p:sp>
        <p:cxnSp>
          <p:nvCxnSpPr>
            <p:cNvPr id="23570" name="AutoShape 31"/>
            <p:cNvCxnSpPr>
              <a:cxnSpLocks noChangeShapeType="1"/>
              <a:stCxn id="23586" idx="2"/>
              <a:endCxn id="23569" idx="0"/>
            </p:cNvCxnSpPr>
            <p:nvPr/>
          </p:nvCxnSpPr>
          <p:spPr bwMode="auto">
            <a:xfrm rot="5400000">
              <a:off x="3321" y="1815"/>
              <a:ext cx="487" cy="168"/>
            </a:xfrm>
            <a:prstGeom prst="bentConnector3">
              <a:avLst>
                <a:gd name="adj1" fmla="val 50000"/>
              </a:avLst>
            </a:prstGeom>
            <a:noFill/>
            <a:ln w="9525">
              <a:solidFill>
                <a:schemeClr val="tx1"/>
              </a:solidFill>
              <a:miter lim="800000"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23571" name="Text Box 32"/>
            <p:cNvSpPr txBox="1">
              <a:spLocks noChangeArrowheads="1"/>
            </p:cNvSpPr>
            <p:nvPr/>
          </p:nvSpPr>
          <p:spPr bwMode="auto">
            <a:xfrm>
              <a:off x="3120" y="1728"/>
              <a:ext cx="768" cy="4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n-US" altLang="en-US" sz="1800" b="0">
                  <a:solidFill>
                    <a:schemeClr val="tx2"/>
                  </a:solidFill>
                  <a:latin typeface="Comic Sans MS" pitchFamily="66" charset="0"/>
                </a:rPr>
                <a:t>String mutation</a:t>
              </a:r>
            </a:p>
          </p:txBody>
        </p:sp>
      </p:grpSp>
      <p:grpSp>
        <p:nvGrpSpPr>
          <p:cNvPr id="8" name="Group 33"/>
          <p:cNvGrpSpPr>
            <a:grpSpLocks/>
          </p:cNvGrpSpPr>
          <p:nvPr/>
        </p:nvGrpSpPr>
        <p:grpSpPr bwMode="auto">
          <a:xfrm>
            <a:off x="7162800" y="2917826"/>
            <a:ext cx="1905000" cy="2786063"/>
            <a:chOff x="4512" y="1656"/>
            <a:chExt cx="1200" cy="1755"/>
          </a:xfrm>
        </p:grpSpPr>
        <p:sp>
          <p:nvSpPr>
            <p:cNvPr id="23566" name="Text Box 34"/>
            <p:cNvSpPr txBox="1">
              <a:spLocks noChangeArrowheads="1"/>
            </p:cNvSpPr>
            <p:nvPr/>
          </p:nvSpPr>
          <p:spPr bwMode="auto">
            <a:xfrm>
              <a:off x="4512" y="2256"/>
              <a:ext cx="1200" cy="1155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>
                  <a:solidFill>
                    <a:schemeClr val="tx1"/>
                  </a:solidFill>
                  <a:ea typeface="SimSun" pitchFamily="2" charset="-122"/>
                </a:rPr>
                <a:t> Input validation</a:t>
              </a:r>
            </a:p>
            <a:p>
              <a:pPr>
                <a:spcBef>
                  <a:spcPct val="20000"/>
                </a:spcBef>
              </a:pPr>
              <a:r>
                <a:rPr lang="en-US" altLang="zh-CN" sz="1600">
                  <a:solidFill>
                    <a:schemeClr val="tx1"/>
                  </a:solidFill>
                  <a:ea typeface="SimSun" pitchFamily="2" charset="-122"/>
                </a:rPr>
                <a:t>   testing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>
                  <a:solidFill>
                    <a:schemeClr val="tx1"/>
                  </a:solidFill>
                  <a:ea typeface="SimSun" pitchFamily="2" charset="-122"/>
                </a:rPr>
                <a:t> XML and others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>
                  <a:solidFill>
                    <a:schemeClr val="tx1"/>
                  </a:solidFill>
                  <a:ea typeface="SimSun" pitchFamily="2" charset="-122"/>
                </a:rPr>
                <a:t> Invalid strings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>
                  <a:solidFill>
                    <a:schemeClr val="tx1"/>
                  </a:solidFill>
                  <a:ea typeface="SimSun" pitchFamily="2" charset="-122"/>
                </a:rPr>
                <a:t> No ground strings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>
                  <a:solidFill>
                    <a:schemeClr val="tx1"/>
                  </a:solidFill>
                  <a:ea typeface="SimSun" pitchFamily="2" charset="-122"/>
                </a:rPr>
                <a:t> Mutants are tests</a:t>
              </a:r>
              <a:endParaRPr lang="en-US" altLang="en-US" sz="1600">
                <a:solidFill>
                  <a:schemeClr val="tx1"/>
                </a:solidFill>
                <a:ea typeface="SimSun" pitchFamily="2" charset="-122"/>
              </a:endParaRPr>
            </a:p>
          </p:txBody>
        </p:sp>
        <p:cxnSp>
          <p:nvCxnSpPr>
            <p:cNvPr id="23567" name="AutoShape 35"/>
            <p:cNvCxnSpPr>
              <a:cxnSpLocks noChangeShapeType="1"/>
              <a:stCxn id="23587" idx="2"/>
              <a:endCxn id="23566" idx="0"/>
            </p:cNvCxnSpPr>
            <p:nvPr/>
          </p:nvCxnSpPr>
          <p:spPr bwMode="auto">
            <a:xfrm rot="16200000" flipH="1">
              <a:off x="4764" y="1908"/>
              <a:ext cx="600" cy="96"/>
            </a:xfrm>
            <a:prstGeom prst="bentConnector3">
              <a:avLst>
                <a:gd name="adj1" fmla="val 50000"/>
              </a:avLst>
            </a:prstGeom>
            <a:noFill/>
            <a:ln w="9525">
              <a:solidFill>
                <a:schemeClr val="tx1"/>
              </a:solidFill>
              <a:miter lim="800000"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23568" name="Text Box 36"/>
            <p:cNvSpPr txBox="1">
              <a:spLocks noChangeArrowheads="1"/>
            </p:cNvSpPr>
            <p:nvPr/>
          </p:nvSpPr>
          <p:spPr bwMode="auto">
            <a:xfrm>
              <a:off x="4944" y="1824"/>
              <a:ext cx="768" cy="4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n-US" altLang="en-US" sz="1800" b="0">
                  <a:solidFill>
                    <a:schemeClr val="tx2"/>
                  </a:solidFill>
                  <a:latin typeface="Comic Sans MS" pitchFamily="66" charset="0"/>
                </a:rPr>
                <a:t>String mutation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163292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 nodeType="clickPar">
                      <p:stCondLst>
                        <p:cond delay="indefinite"/>
                      </p:stCondLst>
                      <p:childTnLst>
                        <p:par>
                          <p:cTn id="2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7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>
                <a:ea typeface="SimSun" pitchFamily="2" charset="-122"/>
              </a:rPr>
              <a:t>Using the Syntax to Generate Tests</a:t>
            </a:r>
          </a:p>
        </p:txBody>
      </p:sp>
      <p:sp>
        <p:nvSpPr>
          <p:cNvPr id="5126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sz="2400" dirty="0" smtClean="0">
                <a:ea typeface="SimSun" pitchFamily="2" charset="-122"/>
              </a:rPr>
              <a:t>Lots of software artifacts follow </a:t>
            </a:r>
            <a:r>
              <a:rPr lang="en-US" altLang="zh-CN" sz="2400" i="1" dirty="0" smtClean="0">
                <a:solidFill>
                  <a:srgbClr val="FF5935"/>
                </a:solidFill>
                <a:ea typeface="SimSun" pitchFamily="2" charset="-122"/>
              </a:rPr>
              <a:t>strict syntax </a:t>
            </a:r>
            <a:r>
              <a:rPr lang="en-US" altLang="zh-CN" sz="2400" dirty="0" smtClean="0">
                <a:ea typeface="SimSun" pitchFamily="2" charset="-122"/>
              </a:rPr>
              <a:t>rules</a:t>
            </a:r>
          </a:p>
          <a:p>
            <a:r>
              <a:rPr lang="en-US" altLang="zh-CN" sz="2400" dirty="0" smtClean="0">
                <a:ea typeface="SimSun" pitchFamily="2" charset="-122"/>
              </a:rPr>
              <a:t>The syntax is often expressed as some sort of </a:t>
            </a:r>
            <a:r>
              <a:rPr lang="en-US" altLang="zh-CN" sz="2400" i="1" dirty="0" smtClean="0">
                <a:solidFill>
                  <a:srgbClr val="FF5935"/>
                </a:solidFill>
                <a:ea typeface="SimSun" pitchFamily="2" charset="-122"/>
              </a:rPr>
              <a:t>grammar</a:t>
            </a:r>
            <a:r>
              <a:rPr lang="en-US" altLang="zh-CN" sz="2400" dirty="0" smtClean="0">
                <a:solidFill>
                  <a:srgbClr val="FF5935"/>
                </a:solidFill>
                <a:ea typeface="SimSun" pitchFamily="2" charset="-122"/>
              </a:rPr>
              <a:t> </a:t>
            </a:r>
            <a:r>
              <a:rPr lang="en-US" altLang="zh-CN" sz="2400" dirty="0" smtClean="0">
                <a:ea typeface="SimSun" pitchFamily="2" charset="-122"/>
              </a:rPr>
              <a:t>such as BNF</a:t>
            </a:r>
          </a:p>
          <a:p>
            <a:r>
              <a:rPr lang="en-US" altLang="zh-CN" sz="2400" u="sng" dirty="0" smtClean="0">
                <a:solidFill>
                  <a:srgbClr val="FF5935"/>
                </a:solidFill>
                <a:ea typeface="SimSun" pitchFamily="2" charset="-122"/>
              </a:rPr>
              <a:t>Syntactic descriptions</a:t>
            </a:r>
            <a:r>
              <a:rPr lang="en-US" altLang="zh-CN" sz="2400" dirty="0" smtClean="0">
                <a:solidFill>
                  <a:srgbClr val="FF5935"/>
                </a:solidFill>
                <a:ea typeface="SimSun" pitchFamily="2" charset="-122"/>
              </a:rPr>
              <a:t> </a:t>
            </a:r>
            <a:r>
              <a:rPr lang="en-US" altLang="zh-CN" sz="2400" dirty="0" smtClean="0">
                <a:ea typeface="SimSun" pitchFamily="2" charset="-122"/>
              </a:rPr>
              <a:t>can come from many sources</a:t>
            </a:r>
          </a:p>
          <a:p>
            <a:pPr lvl="1"/>
            <a:r>
              <a:rPr lang="en-US" altLang="zh-CN" sz="2400" dirty="0" smtClean="0">
                <a:ea typeface="SimSun" pitchFamily="2" charset="-122"/>
              </a:rPr>
              <a:t>Programs</a:t>
            </a:r>
          </a:p>
          <a:p>
            <a:pPr lvl="1"/>
            <a:r>
              <a:rPr lang="en-US" altLang="zh-CN" sz="2400" dirty="0" smtClean="0">
                <a:ea typeface="SimSun" pitchFamily="2" charset="-122"/>
              </a:rPr>
              <a:t>Integration elements</a:t>
            </a:r>
          </a:p>
          <a:p>
            <a:pPr lvl="1"/>
            <a:r>
              <a:rPr lang="en-US" altLang="zh-CN" sz="2400" dirty="0" smtClean="0">
                <a:ea typeface="SimSun" pitchFamily="2" charset="-122"/>
              </a:rPr>
              <a:t>Design documents</a:t>
            </a:r>
          </a:p>
          <a:p>
            <a:pPr lvl="1"/>
            <a:r>
              <a:rPr lang="en-US" altLang="zh-CN" sz="2400" dirty="0" smtClean="0">
                <a:ea typeface="SimSun" pitchFamily="2" charset="-122"/>
              </a:rPr>
              <a:t>Input descriptions</a:t>
            </a:r>
          </a:p>
          <a:p>
            <a:r>
              <a:rPr lang="en-US" altLang="zh-CN" sz="2400" dirty="0" smtClean="0">
                <a:ea typeface="SimSun" pitchFamily="2" charset="-122"/>
              </a:rPr>
              <a:t>Tests are created with </a:t>
            </a:r>
            <a:r>
              <a:rPr lang="en-US" altLang="zh-CN" sz="2400" i="1" dirty="0" smtClean="0">
                <a:solidFill>
                  <a:srgbClr val="FF5935"/>
                </a:solidFill>
                <a:ea typeface="SimSun" pitchFamily="2" charset="-122"/>
              </a:rPr>
              <a:t>two general goals</a:t>
            </a:r>
          </a:p>
          <a:p>
            <a:pPr lvl="1"/>
            <a:r>
              <a:rPr lang="en-US" altLang="zh-CN" sz="2400" u="sng" dirty="0" smtClean="0">
                <a:solidFill>
                  <a:srgbClr val="FF5935"/>
                </a:solidFill>
                <a:ea typeface="SimSun" pitchFamily="2" charset="-122"/>
              </a:rPr>
              <a:t>Cover</a:t>
            </a:r>
            <a:r>
              <a:rPr lang="en-US" altLang="zh-CN" sz="2400" dirty="0" smtClean="0">
                <a:solidFill>
                  <a:srgbClr val="FF5935"/>
                </a:solidFill>
                <a:ea typeface="SimSun" pitchFamily="2" charset="-122"/>
              </a:rPr>
              <a:t> </a:t>
            </a:r>
            <a:r>
              <a:rPr lang="en-US" altLang="zh-CN" sz="2400" dirty="0" smtClean="0">
                <a:ea typeface="SimSun" pitchFamily="2" charset="-122"/>
              </a:rPr>
              <a:t>the syntax in some way</a:t>
            </a:r>
          </a:p>
          <a:p>
            <a:pPr lvl="1"/>
            <a:r>
              <a:rPr lang="en-US" altLang="zh-CN" sz="2400" u="sng" dirty="0" smtClean="0">
                <a:solidFill>
                  <a:srgbClr val="FF5935"/>
                </a:solidFill>
                <a:ea typeface="SimSun" pitchFamily="2" charset="-122"/>
              </a:rPr>
              <a:t>Violate</a:t>
            </a:r>
            <a:r>
              <a:rPr lang="en-US" altLang="zh-CN" sz="2400" dirty="0" smtClean="0">
                <a:solidFill>
                  <a:srgbClr val="FF5935"/>
                </a:solidFill>
                <a:ea typeface="SimSun" pitchFamily="2" charset="-122"/>
              </a:rPr>
              <a:t> </a:t>
            </a:r>
            <a:r>
              <a:rPr lang="en-US" altLang="zh-CN" sz="2400" dirty="0" smtClean="0">
                <a:ea typeface="SimSun" pitchFamily="2" charset="-122"/>
              </a:rPr>
              <a:t>the syntax (invalid tests)</a:t>
            </a:r>
          </a:p>
        </p:txBody>
      </p:sp>
    </p:spTree>
    <p:extLst>
      <p:ext uri="{BB962C8B-B14F-4D97-AF65-F5344CB8AC3E}">
        <p14:creationId xmlns:p14="http://schemas.microsoft.com/office/powerpoint/2010/main" val="309800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Grammar Coverage Criteria</a:t>
            </a:r>
          </a:p>
        </p:txBody>
      </p:sp>
      <p:sp>
        <p:nvSpPr>
          <p:cNvPr id="6150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en-US" altLang="en-US" sz="2200" dirty="0" smtClean="0"/>
              <a:t>Software engineering makes practical use of </a:t>
            </a:r>
            <a:r>
              <a:rPr lang="en-US" altLang="en-US" sz="2200" i="1" dirty="0" smtClean="0">
                <a:solidFill>
                  <a:srgbClr val="FF5935"/>
                </a:solidFill>
              </a:rPr>
              <a:t>automata theory</a:t>
            </a:r>
            <a:r>
              <a:rPr lang="en-US" altLang="en-US" sz="2200" dirty="0" smtClean="0"/>
              <a:t> in several ways</a:t>
            </a:r>
          </a:p>
          <a:p>
            <a:pPr lvl="1">
              <a:lnSpc>
                <a:spcPct val="80000"/>
              </a:lnSpc>
            </a:pPr>
            <a:r>
              <a:rPr lang="en-US" altLang="en-US" sz="2200" u="sng" dirty="0" smtClean="0">
                <a:solidFill>
                  <a:schemeClr val="tx2"/>
                </a:solidFill>
              </a:rPr>
              <a:t>Programming languages</a:t>
            </a:r>
            <a:r>
              <a:rPr lang="en-US" altLang="en-US" sz="2200" dirty="0" smtClean="0">
                <a:solidFill>
                  <a:srgbClr val="FF5935"/>
                </a:solidFill>
              </a:rPr>
              <a:t> </a:t>
            </a:r>
            <a:r>
              <a:rPr lang="en-US" altLang="en-US" sz="2200" dirty="0" smtClean="0"/>
              <a:t>defined in BNF</a:t>
            </a:r>
          </a:p>
          <a:p>
            <a:pPr lvl="1">
              <a:lnSpc>
                <a:spcPct val="80000"/>
              </a:lnSpc>
            </a:pPr>
            <a:r>
              <a:rPr lang="en-US" altLang="en-US" sz="2200" u="sng" dirty="0">
                <a:solidFill>
                  <a:schemeClr val="tx2"/>
                </a:solidFill>
              </a:rPr>
              <a:t>Program behavior</a:t>
            </a:r>
            <a:r>
              <a:rPr lang="en-US" altLang="en-US" sz="2200" dirty="0">
                <a:solidFill>
                  <a:schemeClr val="tx2"/>
                </a:solidFill>
              </a:rPr>
              <a:t> </a:t>
            </a:r>
            <a:r>
              <a:rPr lang="en-US" altLang="en-US" sz="2200" dirty="0" smtClean="0"/>
              <a:t>described as finite state machines</a:t>
            </a:r>
          </a:p>
          <a:p>
            <a:pPr lvl="1">
              <a:lnSpc>
                <a:spcPct val="80000"/>
              </a:lnSpc>
            </a:pPr>
            <a:r>
              <a:rPr lang="en-US" altLang="en-US" sz="2200" u="sng" dirty="0" smtClean="0">
                <a:solidFill>
                  <a:schemeClr val="tx2"/>
                </a:solidFill>
              </a:rPr>
              <a:t>Allowable inputs</a:t>
            </a:r>
            <a:r>
              <a:rPr lang="en-US" altLang="en-US" sz="2200" dirty="0" smtClean="0">
                <a:solidFill>
                  <a:schemeClr val="tx2"/>
                </a:solidFill>
              </a:rPr>
              <a:t> </a:t>
            </a:r>
            <a:r>
              <a:rPr lang="en-US" altLang="en-US" sz="2200" dirty="0" smtClean="0"/>
              <a:t>defined by grammars</a:t>
            </a:r>
          </a:p>
          <a:p>
            <a:pPr>
              <a:lnSpc>
                <a:spcPct val="80000"/>
              </a:lnSpc>
            </a:pPr>
            <a:r>
              <a:rPr lang="en-US" altLang="en-US" sz="2200" dirty="0" smtClean="0"/>
              <a:t>A simple </a:t>
            </a:r>
            <a:r>
              <a:rPr lang="en-US" altLang="en-US" sz="2200" i="1" dirty="0" smtClean="0">
                <a:solidFill>
                  <a:srgbClr val="FF5935"/>
                </a:solidFill>
              </a:rPr>
              <a:t>regular expression</a:t>
            </a:r>
            <a:r>
              <a:rPr lang="en-US" altLang="en-US" sz="2200" dirty="0" smtClean="0"/>
              <a:t>:</a:t>
            </a:r>
          </a:p>
        </p:txBody>
      </p:sp>
      <p:sp>
        <p:nvSpPr>
          <p:cNvPr id="265220" name="Text Box 4"/>
          <p:cNvSpPr txBox="1">
            <a:spLocks noChangeArrowheads="1"/>
          </p:cNvSpPr>
          <p:nvPr/>
        </p:nvSpPr>
        <p:spPr bwMode="auto">
          <a:xfrm>
            <a:off x="1323975" y="3675062"/>
            <a:ext cx="2554288" cy="461665"/>
          </a:xfrm>
          <a:prstGeom prst="rect">
            <a:avLst/>
          </a:prstGeom>
          <a:solidFill>
            <a:schemeClr val="accent5">
              <a:lumMod val="90000"/>
            </a:schemeClr>
          </a:solidFill>
          <a:ln w="12700">
            <a:solidFill>
              <a:schemeClr val="tx2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n-US" altLang="zh-CN" sz="2400" dirty="0">
                <a:solidFill>
                  <a:schemeClr val="accent5">
                    <a:lumMod val="25000"/>
                  </a:schemeClr>
                </a:solidFill>
                <a:ea typeface="SimSun" pitchFamily="2" charset="-122"/>
              </a:rPr>
              <a:t>(</a:t>
            </a:r>
            <a:r>
              <a:rPr lang="en-US" altLang="zh-CN" sz="2400" i="1" dirty="0">
                <a:solidFill>
                  <a:schemeClr val="accent5">
                    <a:lumMod val="25000"/>
                  </a:schemeClr>
                </a:solidFill>
                <a:ea typeface="SimSun" pitchFamily="2" charset="-122"/>
              </a:rPr>
              <a:t>G s n</a:t>
            </a:r>
            <a:r>
              <a:rPr lang="en-US" altLang="zh-CN" sz="2400" dirty="0">
                <a:solidFill>
                  <a:schemeClr val="accent5">
                    <a:lumMod val="25000"/>
                  </a:schemeClr>
                </a:solidFill>
                <a:ea typeface="SimSun" pitchFamily="2" charset="-122"/>
              </a:rPr>
              <a:t> | </a:t>
            </a:r>
            <a:r>
              <a:rPr lang="en-US" altLang="zh-CN" sz="2400" i="1" dirty="0">
                <a:solidFill>
                  <a:schemeClr val="accent5">
                    <a:lumMod val="25000"/>
                  </a:schemeClr>
                </a:solidFill>
                <a:ea typeface="SimSun" pitchFamily="2" charset="-122"/>
              </a:rPr>
              <a:t>B t n</a:t>
            </a:r>
            <a:r>
              <a:rPr lang="en-US" altLang="zh-CN" sz="2400" dirty="0">
                <a:solidFill>
                  <a:schemeClr val="accent5">
                    <a:lumMod val="25000"/>
                  </a:schemeClr>
                </a:solidFill>
                <a:ea typeface="SimSun" pitchFamily="2" charset="-122"/>
              </a:rPr>
              <a:t>)</a:t>
            </a:r>
            <a:r>
              <a:rPr lang="en-US" altLang="zh-CN" sz="2400" i="1" dirty="0">
                <a:solidFill>
                  <a:schemeClr val="accent5">
                    <a:lumMod val="25000"/>
                  </a:schemeClr>
                </a:solidFill>
                <a:ea typeface="SimSun" pitchFamily="2" charset="-122"/>
              </a:rPr>
              <a:t>*</a:t>
            </a:r>
          </a:p>
        </p:txBody>
      </p:sp>
      <p:grpSp>
        <p:nvGrpSpPr>
          <p:cNvPr id="2" name="Group 12"/>
          <p:cNvGrpSpPr>
            <a:grpSpLocks/>
          </p:cNvGrpSpPr>
          <p:nvPr/>
        </p:nvGrpSpPr>
        <p:grpSpPr bwMode="auto">
          <a:xfrm>
            <a:off x="3721100" y="3533775"/>
            <a:ext cx="4660900" cy="714375"/>
            <a:chOff x="1906" y="1824"/>
            <a:chExt cx="2936" cy="450"/>
          </a:xfrm>
          <a:solidFill>
            <a:schemeClr val="accent5"/>
          </a:solidFill>
        </p:grpSpPr>
        <p:sp>
          <p:nvSpPr>
            <p:cNvPr id="6157" name="Line 5"/>
            <p:cNvSpPr>
              <a:spLocks noChangeShapeType="1"/>
            </p:cNvSpPr>
            <p:nvPr/>
          </p:nvSpPr>
          <p:spPr bwMode="auto">
            <a:xfrm>
              <a:off x="1906" y="2054"/>
              <a:ext cx="1039" cy="0"/>
            </a:xfrm>
            <a:prstGeom prst="line">
              <a:avLst/>
            </a:prstGeom>
            <a:grpFill/>
            <a:ln w="28575">
              <a:solidFill>
                <a:schemeClr val="tx2"/>
              </a:solidFill>
              <a:round/>
              <a:headEnd type="none" w="sm" len="sm"/>
              <a:tailEnd type="none" w="sm" len="sm"/>
            </a:ln>
            <a:extLst/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6158" name="Text Box 6"/>
            <p:cNvSpPr txBox="1">
              <a:spLocks noChangeArrowheads="1"/>
            </p:cNvSpPr>
            <p:nvPr/>
          </p:nvSpPr>
          <p:spPr bwMode="auto">
            <a:xfrm>
              <a:off x="2952" y="1824"/>
              <a:ext cx="1890" cy="450"/>
            </a:xfrm>
            <a:prstGeom prst="rect">
              <a:avLst/>
            </a:prstGeom>
            <a:grpFill/>
            <a:ln w="12700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50000"/>
                </a:spcBef>
              </a:pPr>
              <a:r>
                <a:rPr lang="en-US" altLang="zh-CN">
                  <a:solidFill>
                    <a:schemeClr val="accent5">
                      <a:lumMod val="25000"/>
                    </a:schemeClr>
                  </a:solidFill>
                  <a:ea typeface="SimSun" pitchFamily="2" charset="-122"/>
                </a:rPr>
                <a:t>‘</a:t>
              </a:r>
              <a:r>
                <a:rPr lang="en-US" altLang="zh-CN" i="1">
                  <a:solidFill>
                    <a:schemeClr val="accent5">
                      <a:lumMod val="25000"/>
                    </a:schemeClr>
                  </a:solidFill>
                  <a:ea typeface="SimSun" pitchFamily="2" charset="-122"/>
                </a:rPr>
                <a:t>*</a:t>
              </a:r>
              <a:r>
                <a:rPr lang="en-US" altLang="zh-CN">
                  <a:solidFill>
                    <a:schemeClr val="accent5">
                      <a:lumMod val="25000"/>
                    </a:schemeClr>
                  </a:solidFill>
                  <a:ea typeface="SimSun" pitchFamily="2" charset="-122"/>
                </a:rPr>
                <a:t>’ is </a:t>
              </a:r>
              <a:r>
                <a:rPr lang="en-US" altLang="zh-CN" i="1">
                  <a:solidFill>
                    <a:schemeClr val="accent5">
                      <a:lumMod val="25000"/>
                    </a:schemeClr>
                  </a:solidFill>
                  <a:ea typeface="SimSun" pitchFamily="2" charset="-122"/>
                </a:rPr>
                <a:t>closure</a:t>
              </a:r>
              <a:r>
                <a:rPr lang="en-US" altLang="zh-CN">
                  <a:solidFill>
                    <a:schemeClr val="accent5">
                      <a:lumMod val="25000"/>
                    </a:schemeClr>
                  </a:solidFill>
                  <a:ea typeface="SimSun" pitchFamily="2" charset="-122"/>
                </a:rPr>
                <a:t> operator, zero or more occurrences</a:t>
              </a:r>
              <a:endParaRPr lang="en-US" altLang="zh-CN" i="1">
                <a:solidFill>
                  <a:schemeClr val="accent5">
                    <a:lumMod val="25000"/>
                  </a:schemeClr>
                </a:solidFill>
                <a:ea typeface="SimSun" pitchFamily="2" charset="-122"/>
              </a:endParaRPr>
            </a:p>
          </p:txBody>
        </p:sp>
      </p:grpSp>
      <p:grpSp>
        <p:nvGrpSpPr>
          <p:cNvPr id="3" name="Group 11"/>
          <p:cNvGrpSpPr>
            <a:grpSpLocks/>
          </p:cNvGrpSpPr>
          <p:nvPr/>
        </p:nvGrpSpPr>
        <p:grpSpPr bwMode="auto">
          <a:xfrm>
            <a:off x="2605088" y="4132262"/>
            <a:ext cx="3871912" cy="930275"/>
            <a:chOff x="1203" y="2201"/>
            <a:chExt cx="2439" cy="586"/>
          </a:xfrm>
        </p:grpSpPr>
        <p:sp>
          <p:nvSpPr>
            <p:cNvPr id="6155" name="Line 7"/>
            <p:cNvSpPr>
              <a:spLocks noChangeShapeType="1"/>
            </p:cNvSpPr>
            <p:nvPr/>
          </p:nvSpPr>
          <p:spPr bwMode="auto">
            <a:xfrm>
              <a:off x="1203" y="2201"/>
              <a:ext cx="1017" cy="368"/>
            </a:xfrm>
            <a:prstGeom prst="line">
              <a:avLst/>
            </a:prstGeom>
            <a:noFill/>
            <a:ln w="28575">
              <a:solidFill>
                <a:schemeClr val="tx2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6156" name="Text Box 8"/>
            <p:cNvSpPr txBox="1">
              <a:spLocks noChangeArrowheads="1"/>
            </p:cNvSpPr>
            <p:nvPr/>
          </p:nvSpPr>
          <p:spPr bwMode="auto">
            <a:xfrm>
              <a:off x="2228" y="2337"/>
              <a:ext cx="1414" cy="450"/>
            </a:xfrm>
            <a:prstGeom prst="rect">
              <a:avLst/>
            </a:prstGeom>
            <a:solidFill>
              <a:schemeClr val="accent5"/>
            </a:solidFill>
            <a:ln w="12700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50000"/>
                </a:spcBef>
              </a:pPr>
              <a:r>
                <a:rPr lang="en-US" altLang="zh-CN">
                  <a:solidFill>
                    <a:schemeClr val="accent5">
                      <a:lumMod val="25000"/>
                    </a:schemeClr>
                  </a:solidFill>
                  <a:ea typeface="SimSun" pitchFamily="2" charset="-122"/>
                </a:rPr>
                <a:t>‘</a:t>
              </a:r>
              <a:r>
                <a:rPr lang="en-US" altLang="zh-CN" i="1">
                  <a:solidFill>
                    <a:schemeClr val="accent5">
                      <a:lumMod val="25000"/>
                    </a:schemeClr>
                  </a:solidFill>
                  <a:ea typeface="SimSun" pitchFamily="2" charset="-122"/>
                </a:rPr>
                <a:t>|</a:t>
              </a:r>
              <a:r>
                <a:rPr lang="en-US" altLang="zh-CN">
                  <a:solidFill>
                    <a:schemeClr val="accent5">
                      <a:lumMod val="25000"/>
                    </a:schemeClr>
                  </a:solidFill>
                  <a:ea typeface="SimSun" pitchFamily="2" charset="-122"/>
                </a:rPr>
                <a:t>’ is </a:t>
              </a:r>
              <a:r>
                <a:rPr lang="en-US" altLang="zh-CN" i="1">
                  <a:solidFill>
                    <a:schemeClr val="accent5">
                      <a:lumMod val="25000"/>
                    </a:schemeClr>
                  </a:solidFill>
                  <a:ea typeface="SimSun" pitchFamily="2" charset="-122"/>
                </a:rPr>
                <a:t>choice</a:t>
              </a:r>
              <a:r>
                <a:rPr lang="en-US" altLang="zh-CN">
                  <a:solidFill>
                    <a:schemeClr val="accent5">
                      <a:lumMod val="25000"/>
                    </a:schemeClr>
                  </a:solidFill>
                  <a:ea typeface="SimSun" pitchFamily="2" charset="-122"/>
                </a:rPr>
                <a:t>, either one can be used</a:t>
              </a:r>
              <a:endParaRPr lang="en-US" altLang="zh-CN" i="1">
                <a:solidFill>
                  <a:schemeClr val="accent5">
                    <a:lumMod val="25000"/>
                  </a:schemeClr>
                </a:solidFill>
                <a:ea typeface="SimSun" pitchFamily="2" charset="-122"/>
              </a:endParaRPr>
            </a:p>
          </p:txBody>
        </p:sp>
      </p:grpSp>
      <p:sp>
        <p:nvSpPr>
          <p:cNvPr id="265226" name="Rectangle 10"/>
          <p:cNvSpPr>
            <a:spLocks noChangeArrowheads="1"/>
          </p:cNvSpPr>
          <p:nvPr/>
        </p:nvSpPr>
        <p:spPr bwMode="auto">
          <a:xfrm>
            <a:off x="914400" y="5148262"/>
            <a:ext cx="8867775" cy="1862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Any sequence of “</a:t>
            </a:r>
            <a:r>
              <a:rPr lang="en-US" altLang="zh-CN" sz="2200" i="1" dirty="0">
                <a:solidFill>
                  <a:schemeClr val="tx2"/>
                </a:solidFill>
                <a:ea typeface="SimSun" pitchFamily="2" charset="-122"/>
              </a:rPr>
              <a:t>G s n</a:t>
            </a: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” and “</a:t>
            </a:r>
            <a:r>
              <a:rPr lang="en-US" altLang="zh-CN" sz="2200" i="1" dirty="0">
                <a:solidFill>
                  <a:schemeClr val="tx2"/>
                </a:solidFill>
                <a:ea typeface="SimSun" pitchFamily="2" charset="-122"/>
              </a:rPr>
              <a:t>B t n</a:t>
            </a: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”</a:t>
            </a: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‘</a:t>
            </a:r>
            <a:r>
              <a:rPr lang="en-US" altLang="zh-CN" sz="2200" i="1" dirty="0">
                <a:solidFill>
                  <a:schemeClr val="tx2"/>
                </a:solidFill>
                <a:ea typeface="SimSun" pitchFamily="2" charset="-122"/>
              </a:rPr>
              <a:t>G</a:t>
            </a: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’ and ‘</a:t>
            </a:r>
            <a:r>
              <a:rPr lang="en-US" altLang="zh-CN" sz="2200" i="1" dirty="0">
                <a:solidFill>
                  <a:schemeClr val="tx2"/>
                </a:solidFill>
                <a:ea typeface="SimSun" pitchFamily="2" charset="-122"/>
              </a:rPr>
              <a:t>B</a:t>
            </a: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’ could be commands, methods, or events</a:t>
            </a: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‘</a:t>
            </a:r>
            <a:r>
              <a:rPr lang="en-US" altLang="zh-CN" sz="2200" i="1" dirty="0">
                <a:solidFill>
                  <a:schemeClr val="tx2"/>
                </a:solidFill>
                <a:ea typeface="SimSun" pitchFamily="2" charset="-122"/>
              </a:rPr>
              <a:t>s</a:t>
            </a: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’, ‘</a:t>
            </a:r>
            <a:r>
              <a:rPr lang="en-US" altLang="zh-CN" sz="2200" i="1" dirty="0">
                <a:solidFill>
                  <a:schemeClr val="tx2"/>
                </a:solidFill>
                <a:ea typeface="SimSun" pitchFamily="2" charset="-122"/>
              </a:rPr>
              <a:t>t</a:t>
            </a: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’, and ‘</a:t>
            </a:r>
            <a:r>
              <a:rPr lang="en-US" altLang="zh-CN" sz="2200" i="1" dirty="0">
                <a:solidFill>
                  <a:schemeClr val="tx2"/>
                </a:solidFill>
                <a:ea typeface="SimSun" pitchFamily="2" charset="-122"/>
              </a:rPr>
              <a:t>n</a:t>
            </a: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’ could represent arguments, parameters, or values</a:t>
            </a: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‘</a:t>
            </a:r>
            <a:r>
              <a:rPr lang="en-US" altLang="zh-CN" sz="2200" i="1" dirty="0">
                <a:solidFill>
                  <a:schemeClr val="tx2"/>
                </a:solidFill>
                <a:ea typeface="SimSun" pitchFamily="2" charset="-122"/>
              </a:rPr>
              <a:t>s</a:t>
            </a: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’, ‘</a:t>
            </a:r>
            <a:r>
              <a:rPr lang="en-US" altLang="zh-CN" sz="2200" i="1" dirty="0">
                <a:solidFill>
                  <a:schemeClr val="tx2"/>
                </a:solidFill>
                <a:ea typeface="SimSun" pitchFamily="2" charset="-122"/>
              </a:rPr>
              <a:t>t</a:t>
            </a: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’, and ‘</a:t>
            </a:r>
            <a:r>
              <a:rPr lang="en-US" altLang="zh-CN" sz="2200" i="1" dirty="0">
                <a:solidFill>
                  <a:schemeClr val="tx2"/>
                </a:solidFill>
                <a:ea typeface="SimSun" pitchFamily="2" charset="-122"/>
              </a:rPr>
              <a:t>n</a:t>
            </a: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’ could be literals or a set of values</a:t>
            </a:r>
          </a:p>
        </p:txBody>
      </p:sp>
    </p:spTree>
    <p:extLst>
      <p:ext uri="{BB962C8B-B14F-4D97-AF65-F5344CB8AC3E}">
        <p14:creationId xmlns:p14="http://schemas.microsoft.com/office/powerpoint/2010/main" val="39159438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5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652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52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2652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522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1000"/>
                                        <p:tgtEl>
                                          <p:spTgt spid="26522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 nodeType="clickPar">
                      <p:stCondLst>
                        <p:cond delay="indefinite"/>
                      </p:stCondLst>
                      <p:childTnLst>
                        <p:par>
                          <p:cTn id="2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522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1000"/>
                                        <p:tgtEl>
                                          <p:spTgt spid="26522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522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1000"/>
                                        <p:tgtEl>
                                          <p:spTgt spid="26522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5220" grpId="0" animBg="1"/>
      <p:bldP spid="265226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Test Cases from Grammar</a:t>
            </a:r>
          </a:p>
        </p:txBody>
      </p:sp>
      <p:sp>
        <p:nvSpPr>
          <p:cNvPr id="7174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z="2400" dirty="0" smtClean="0"/>
              <a:t>A string that satisfies the derivation rules is said to be “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in the grammar</a:t>
            </a:r>
            <a:r>
              <a:rPr lang="en-US" altLang="en-US" sz="2400" dirty="0" smtClean="0"/>
              <a:t>”</a:t>
            </a:r>
          </a:p>
          <a:p>
            <a:r>
              <a:rPr lang="en-US" altLang="en-US" sz="2400" dirty="0" smtClean="0"/>
              <a:t>A test case is a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sequence of strings </a:t>
            </a:r>
            <a:r>
              <a:rPr lang="en-US" altLang="en-US" sz="2400" dirty="0" smtClean="0"/>
              <a:t>that satisfy the regular expression</a:t>
            </a:r>
          </a:p>
          <a:p>
            <a:r>
              <a:rPr lang="en-US" altLang="en-US" sz="2400" dirty="0" smtClean="0"/>
              <a:t>Suppose ‘</a:t>
            </a:r>
            <a:r>
              <a:rPr lang="en-US" altLang="en-US" sz="2400" dirty="0" smtClean="0">
                <a:solidFill>
                  <a:schemeClr val="tx2"/>
                </a:solidFill>
              </a:rPr>
              <a:t>s</a:t>
            </a:r>
            <a:r>
              <a:rPr lang="en-US" altLang="en-US" sz="2400" dirty="0" smtClean="0"/>
              <a:t>’, ‘</a:t>
            </a:r>
            <a:r>
              <a:rPr lang="en-US" altLang="en-US" sz="2400" dirty="0" smtClean="0">
                <a:solidFill>
                  <a:schemeClr val="tx2"/>
                </a:solidFill>
              </a:rPr>
              <a:t>t</a:t>
            </a:r>
            <a:r>
              <a:rPr lang="en-US" altLang="en-US" sz="2400" dirty="0" smtClean="0"/>
              <a:t>’ and ‘</a:t>
            </a:r>
            <a:r>
              <a:rPr lang="en-US" altLang="en-US" sz="2400" dirty="0" smtClean="0">
                <a:solidFill>
                  <a:schemeClr val="tx2"/>
                </a:solidFill>
              </a:rPr>
              <a:t>n</a:t>
            </a:r>
            <a:r>
              <a:rPr lang="en-US" altLang="en-US" sz="2400" dirty="0" smtClean="0"/>
              <a:t>’ are numbers</a:t>
            </a:r>
          </a:p>
        </p:txBody>
      </p:sp>
      <p:sp>
        <p:nvSpPr>
          <p:cNvPr id="267268" name="Text Box 4"/>
          <p:cNvSpPr txBox="1">
            <a:spLocks noChangeArrowheads="1"/>
          </p:cNvSpPr>
          <p:nvPr/>
        </p:nvSpPr>
        <p:spPr bwMode="auto">
          <a:xfrm>
            <a:off x="960438" y="4082296"/>
            <a:ext cx="2473325" cy="1785104"/>
          </a:xfrm>
          <a:prstGeom prst="rect">
            <a:avLst/>
          </a:prstGeom>
          <a:solidFill>
            <a:schemeClr val="accent5">
              <a:lumMod val="90000"/>
            </a:schemeClr>
          </a:solidFill>
          <a:ln w="12700">
            <a:solidFill>
              <a:schemeClr val="tx2"/>
            </a:solidFill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defRPr/>
            </a:pPr>
            <a:r>
              <a:rPr lang="en-US" altLang="zh-CN" sz="2000" i="1" dirty="0">
                <a:ea typeface="SimSun" pitchFamily="2" charset="-122"/>
              </a:rPr>
              <a:t>G  18  08.01.90</a:t>
            </a:r>
          </a:p>
          <a:p>
            <a:pPr>
              <a:spcBef>
                <a:spcPct val="50000"/>
              </a:spcBef>
              <a:defRPr/>
            </a:pPr>
            <a:r>
              <a:rPr lang="en-US" altLang="zh-CN" sz="2000" i="1" dirty="0">
                <a:ea typeface="SimSun" pitchFamily="2" charset="-122"/>
              </a:rPr>
              <a:t>B  14  06.27.94</a:t>
            </a:r>
          </a:p>
          <a:p>
            <a:pPr>
              <a:spcBef>
                <a:spcPct val="50000"/>
              </a:spcBef>
              <a:defRPr/>
            </a:pPr>
            <a:r>
              <a:rPr lang="en-US" altLang="zh-CN" sz="2000" i="1" dirty="0">
                <a:ea typeface="SimSun" pitchFamily="2" charset="-122"/>
              </a:rPr>
              <a:t>G  13  11.21.94</a:t>
            </a:r>
          </a:p>
          <a:p>
            <a:pPr>
              <a:spcBef>
                <a:spcPct val="50000"/>
              </a:spcBef>
              <a:defRPr/>
            </a:pPr>
            <a:r>
              <a:rPr lang="en-US" altLang="zh-CN" sz="2000" i="1" dirty="0">
                <a:ea typeface="SimSun" pitchFamily="2" charset="-122"/>
              </a:rPr>
              <a:t>B  05  01.09.03</a:t>
            </a:r>
          </a:p>
        </p:txBody>
      </p:sp>
      <p:grpSp>
        <p:nvGrpSpPr>
          <p:cNvPr id="2" name="Group 7"/>
          <p:cNvGrpSpPr>
            <a:grpSpLocks/>
          </p:cNvGrpSpPr>
          <p:nvPr/>
        </p:nvGrpSpPr>
        <p:grpSpPr bwMode="auto">
          <a:xfrm>
            <a:off x="3429000" y="4876046"/>
            <a:ext cx="4811713" cy="866775"/>
            <a:chOff x="2160" y="2075"/>
            <a:chExt cx="2995" cy="546"/>
          </a:xfrm>
          <a:solidFill>
            <a:schemeClr val="accent5"/>
          </a:solidFill>
        </p:grpSpPr>
        <p:sp>
          <p:nvSpPr>
            <p:cNvPr id="7177" name="Text Box 5"/>
            <p:cNvSpPr txBox="1">
              <a:spLocks noChangeArrowheads="1"/>
            </p:cNvSpPr>
            <p:nvPr/>
          </p:nvSpPr>
          <p:spPr bwMode="auto">
            <a:xfrm>
              <a:off x="2770" y="2075"/>
              <a:ext cx="2385" cy="546"/>
            </a:xfrm>
            <a:prstGeom prst="rect">
              <a:avLst/>
            </a:prstGeom>
            <a:grpFill/>
            <a:ln w="12700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50000"/>
                </a:spcBef>
              </a:pPr>
              <a:r>
                <a:rPr lang="en-US" altLang="zh-CN">
                  <a:solidFill>
                    <a:schemeClr val="tx1"/>
                  </a:solidFill>
                  <a:ea typeface="SimSun" pitchFamily="2" charset="-122"/>
                </a:rPr>
                <a:t>Could be one test with four parts,</a:t>
              </a:r>
            </a:p>
            <a:p>
              <a:pPr>
                <a:spcBef>
                  <a:spcPct val="50000"/>
                </a:spcBef>
              </a:pPr>
              <a:r>
                <a:rPr lang="en-US" altLang="zh-CN">
                  <a:solidFill>
                    <a:schemeClr val="tx1"/>
                  </a:solidFill>
                  <a:ea typeface="SimSun" pitchFamily="2" charset="-122"/>
                </a:rPr>
                <a:t>four separate tests,  . . .</a:t>
              </a:r>
            </a:p>
          </p:txBody>
        </p:sp>
        <p:sp>
          <p:nvSpPr>
            <p:cNvPr id="7178" name="Line 6"/>
            <p:cNvSpPr>
              <a:spLocks noChangeShapeType="1"/>
            </p:cNvSpPr>
            <p:nvPr/>
          </p:nvSpPr>
          <p:spPr bwMode="auto">
            <a:xfrm>
              <a:off x="2160" y="2348"/>
              <a:ext cx="605" cy="0"/>
            </a:xfrm>
            <a:prstGeom prst="line">
              <a:avLst/>
            </a:prstGeom>
            <a:grpFill/>
            <a:ln w="28575">
              <a:solidFill>
                <a:schemeClr val="tx2"/>
              </a:solidFill>
              <a:round/>
              <a:headEnd type="none" w="sm" len="sm"/>
              <a:tailEnd type="none" w="sm" len="sm"/>
            </a:ln>
            <a:extLst/>
          </p:spPr>
          <p:txBody>
            <a:bodyPr/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4253628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7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672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7268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BNF Grammars</a:t>
            </a:r>
          </a:p>
        </p:txBody>
      </p:sp>
      <p:sp>
        <p:nvSpPr>
          <p:cNvPr id="268292" name="Text Box 4"/>
          <p:cNvSpPr txBox="1">
            <a:spLocks noChangeArrowheads="1"/>
          </p:cNvSpPr>
          <p:nvPr/>
        </p:nvSpPr>
        <p:spPr bwMode="auto">
          <a:xfrm>
            <a:off x="352425" y="1689100"/>
            <a:ext cx="8715375" cy="4711700"/>
          </a:xfrm>
          <a:prstGeom prst="rect">
            <a:avLst/>
          </a:prstGeom>
          <a:solidFill>
            <a:schemeClr val="accent5"/>
          </a:solidFill>
          <a:ln w="19050">
            <a:solidFill>
              <a:schemeClr val="tx2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altLang="zh-CN" sz="280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Stream  ::=  action*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altLang="zh-CN" sz="280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action   ::=  actG  |  actB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altLang="zh-CN" sz="280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actG      ::=  “G” s  n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altLang="zh-CN" sz="280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actB      ::=  “B”  t  n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altLang="zh-CN" sz="280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s            ::=  digit</a:t>
            </a:r>
            <a:r>
              <a:rPr lang="en-US" altLang="zh-CN" sz="2800" baseline="3000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1-3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altLang="zh-CN" sz="280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t             ::=  digit</a:t>
            </a:r>
            <a:r>
              <a:rPr lang="en-US" altLang="zh-CN" sz="2800" baseline="3000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1-3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altLang="zh-CN" sz="280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n            ::=  digit</a:t>
            </a:r>
            <a:r>
              <a:rPr lang="en-US" altLang="zh-CN" sz="2800" baseline="3000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2</a:t>
            </a:r>
            <a:r>
              <a:rPr lang="en-US" altLang="zh-CN" sz="280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  “.”  digit</a:t>
            </a:r>
            <a:r>
              <a:rPr lang="en-US" altLang="zh-CN" sz="2800" baseline="3000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2</a:t>
            </a:r>
            <a:r>
              <a:rPr lang="en-US" altLang="zh-CN" sz="280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  “.”  digit</a:t>
            </a:r>
            <a:r>
              <a:rPr lang="en-US" altLang="zh-CN" sz="2800" baseline="3000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2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altLang="zh-CN" sz="280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digit       ::=  “0” | “1” | “2” | “3” | “4” | “5” | “6” |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altLang="zh-CN" sz="280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                      “7” | “8” | “9”</a:t>
            </a:r>
          </a:p>
        </p:txBody>
      </p:sp>
      <p:grpSp>
        <p:nvGrpSpPr>
          <p:cNvPr id="2" name="Group 21"/>
          <p:cNvGrpSpPr>
            <a:grpSpLocks/>
          </p:cNvGrpSpPr>
          <p:nvPr/>
        </p:nvGrpSpPr>
        <p:grpSpPr bwMode="auto">
          <a:xfrm>
            <a:off x="1566862" y="2508250"/>
            <a:ext cx="5445125" cy="433388"/>
            <a:chOff x="900" y="1498"/>
            <a:chExt cx="3430" cy="273"/>
          </a:xfrm>
        </p:grpSpPr>
        <p:sp>
          <p:nvSpPr>
            <p:cNvPr id="8210" name="Text Box 8"/>
            <p:cNvSpPr txBox="1">
              <a:spLocks noChangeArrowheads="1"/>
            </p:cNvSpPr>
            <p:nvPr/>
          </p:nvSpPr>
          <p:spPr bwMode="auto">
            <a:xfrm>
              <a:off x="3211" y="1501"/>
              <a:ext cx="1119" cy="258"/>
            </a:xfrm>
            <a:prstGeom prst="rect">
              <a:avLst/>
            </a:prstGeom>
            <a:solidFill>
              <a:schemeClr val="accent5">
                <a:lumMod val="50000"/>
              </a:schemeClr>
            </a:solidFill>
            <a:ln w="12700">
              <a:solidFill>
                <a:schemeClr val="hlink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50000"/>
                </a:spcBef>
              </a:pPr>
              <a:r>
                <a:rPr lang="en-US" altLang="zh-CN" i="1">
                  <a:ea typeface="SimSun" pitchFamily="2" charset="-122"/>
                </a:rPr>
                <a:t>Non-terminals</a:t>
              </a:r>
            </a:p>
          </p:txBody>
        </p:sp>
        <p:sp>
          <p:nvSpPr>
            <p:cNvPr id="8211" name="Line 9"/>
            <p:cNvSpPr>
              <a:spLocks noChangeShapeType="1"/>
            </p:cNvSpPr>
            <p:nvPr/>
          </p:nvSpPr>
          <p:spPr bwMode="auto">
            <a:xfrm>
              <a:off x="1058" y="1620"/>
              <a:ext cx="2153" cy="0"/>
            </a:xfrm>
            <a:prstGeom prst="line">
              <a:avLst/>
            </a:prstGeom>
            <a:noFill/>
            <a:ln w="28575">
              <a:solidFill>
                <a:schemeClr val="hlink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212" name="Line 10"/>
            <p:cNvSpPr>
              <a:spLocks noChangeShapeType="1"/>
            </p:cNvSpPr>
            <p:nvPr/>
          </p:nvSpPr>
          <p:spPr bwMode="auto">
            <a:xfrm flipH="1" flipV="1">
              <a:off x="922" y="1498"/>
              <a:ext cx="136" cy="115"/>
            </a:xfrm>
            <a:prstGeom prst="line">
              <a:avLst/>
            </a:prstGeom>
            <a:noFill/>
            <a:ln w="28575">
              <a:solidFill>
                <a:schemeClr val="hlink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213" name="Line 11"/>
            <p:cNvSpPr>
              <a:spLocks noChangeShapeType="1"/>
            </p:cNvSpPr>
            <p:nvPr/>
          </p:nvSpPr>
          <p:spPr bwMode="auto">
            <a:xfrm flipH="1">
              <a:off x="900" y="1620"/>
              <a:ext cx="166" cy="151"/>
            </a:xfrm>
            <a:prstGeom prst="line">
              <a:avLst/>
            </a:prstGeom>
            <a:noFill/>
            <a:ln w="28575">
              <a:solidFill>
                <a:schemeClr val="hlink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3" name="Group 22"/>
          <p:cNvGrpSpPr>
            <a:grpSpLocks/>
          </p:cNvGrpSpPr>
          <p:nvPr/>
        </p:nvGrpSpPr>
        <p:grpSpPr bwMode="auto">
          <a:xfrm>
            <a:off x="6972300" y="4151313"/>
            <a:ext cx="1555750" cy="1133475"/>
            <a:chOff x="4305" y="2533"/>
            <a:chExt cx="980" cy="714"/>
          </a:xfrm>
        </p:grpSpPr>
        <p:sp>
          <p:nvSpPr>
            <p:cNvPr id="8208" name="Text Box 12"/>
            <p:cNvSpPr txBox="1">
              <a:spLocks noChangeArrowheads="1"/>
            </p:cNvSpPr>
            <p:nvPr/>
          </p:nvSpPr>
          <p:spPr bwMode="auto">
            <a:xfrm>
              <a:off x="4446" y="2533"/>
              <a:ext cx="839" cy="258"/>
            </a:xfrm>
            <a:prstGeom prst="rect">
              <a:avLst/>
            </a:prstGeom>
            <a:solidFill>
              <a:schemeClr val="accent5">
                <a:lumMod val="50000"/>
              </a:schemeClr>
            </a:solidFill>
            <a:ln w="12700">
              <a:solidFill>
                <a:schemeClr val="hlink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50000"/>
                </a:spcBef>
              </a:pPr>
              <a:r>
                <a:rPr lang="en-US" altLang="zh-CN" i="1">
                  <a:ea typeface="SimSun" pitchFamily="2" charset="-122"/>
                </a:rPr>
                <a:t>Terminals</a:t>
              </a:r>
            </a:p>
          </p:txBody>
        </p:sp>
        <p:sp>
          <p:nvSpPr>
            <p:cNvPr id="8209" name="Line 13"/>
            <p:cNvSpPr>
              <a:spLocks noChangeShapeType="1"/>
            </p:cNvSpPr>
            <p:nvPr/>
          </p:nvSpPr>
          <p:spPr bwMode="auto">
            <a:xfrm flipV="1">
              <a:off x="4305" y="2786"/>
              <a:ext cx="583" cy="461"/>
            </a:xfrm>
            <a:prstGeom prst="line">
              <a:avLst/>
            </a:prstGeom>
            <a:noFill/>
            <a:ln w="28575">
              <a:solidFill>
                <a:schemeClr val="hlink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4" name="Group 17"/>
          <p:cNvGrpSpPr>
            <a:grpSpLocks/>
          </p:cNvGrpSpPr>
          <p:nvPr/>
        </p:nvGrpSpPr>
        <p:grpSpPr bwMode="auto">
          <a:xfrm>
            <a:off x="290512" y="3216275"/>
            <a:ext cx="6392863" cy="639763"/>
            <a:chOff x="96" y="1944"/>
            <a:chExt cx="4027" cy="403"/>
          </a:xfrm>
        </p:grpSpPr>
        <p:sp>
          <p:nvSpPr>
            <p:cNvPr id="8205" name="Text Box 14"/>
            <p:cNvSpPr txBox="1">
              <a:spLocks noChangeArrowheads="1"/>
            </p:cNvSpPr>
            <p:nvPr/>
          </p:nvSpPr>
          <p:spPr bwMode="auto">
            <a:xfrm>
              <a:off x="2954" y="2016"/>
              <a:ext cx="1169" cy="258"/>
            </a:xfrm>
            <a:prstGeom prst="rect">
              <a:avLst/>
            </a:prstGeom>
            <a:solidFill>
              <a:schemeClr val="accent5">
                <a:lumMod val="50000"/>
              </a:schemeClr>
            </a:solidFill>
            <a:ln w="12700">
              <a:solidFill>
                <a:schemeClr val="hlink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50000"/>
                </a:spcBef>
              </a:pPr>
              <a:r>
                <a:rPr lang="en-US" altLang="zh-CN" i="1">
                  <a:ea typeface="SimSun" pitchFamily="2" charset="-122"/>
                </a:rPr>
                <a:t>Production rule</a:t>
              </a:r>
            </a:p>
          </p:txBody>
        </p:sp>
        <p:sp>
          <p:nvSpPr>
            <p:cNvPr id="8206" name="Oval 15"/>
            <p:cNvSpPr>
              <a:spLocks noChangeArrowheads="1"/>
            </p:cNvSpPr>
            <p:nvPr/>
          </p:nvSpPr>
          <p:spPr bwMode="auto">
            <a:xfrm>
              <a:off x="96" y="1944"/>
              <a:ext cx="2541" cy="403"/>
            </a:xfrm>
            <a:prstGeom prst="ellipse">
              <a:avLst/>
            </a:prstGeom>
            <a:noFill/>
            <a:ln w="28575">
              <a:solidFill>
                <a:schemeClr val="hlink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8207" name="Line 16"/>
            <p:cNvSpPr>
              <a:spLocks noChangeShapeType="1"/>
            </p:cNvSpPr>
            <p:nvPr/>
          </p:nvSpPr>
          <p:spPr bwMode="auto">
            <a:xfrm>
              <a:off x="2635" y="2145"/>
              <a:ext cx="317" cy="0"/>
            </a:xfrm>
            <a:prstGeom prst="line">
              <a:avLst/>
            </a:prstGeom>
            <a:noFill/>
            <a:ln w="28575">
              <a:solidFill>
                <a:schemeClr val="hlink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5" name="Group 20"/>
          <p:cNvGrpSpPr>
            <a:grpSpLocks/>
          </p:cNvGrpSpPr>
          <p:nvPr/>
        </p:nvGrpSpPr>
        <p:grpSpPr bwMode="auto">
          <a:xfrm>
            <a:off x="1628775" y="1938338"/>
            <a:ext cx="5257800" cy="409575"/>
            <a:chOff x="939" y="1139"/>
            <a:chExt cx="3312" cy="258"/>
          </a:xfrm>
        </p:grpSpPr>
        <p:sp>
          <p:nvSpPr>
            <p:cNvPr id="8203" name="Text Box 18"/>
            <p:cNvSpPr txBox="1">
              <a:spLocks noChangeArrowheads="1"/>
            </p:cNvSpPr>
            <p:nvPr/>
          </p:nvSpPr>
          <p:spPr bwMode="auto">
            <a:xfrm>
              <a:off x="3197" y="1139"/>
              <a:ext cx="1054" cy="258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 w="12700">
              <a:solidFill>
                <a:schemeClr val="hlink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50000"/>
                </a:spcBef>
              </a:pPr>
              <a:r>
                <a:rPr lang="en-US" altLang="zh-CN" i="1">
                  <a:solidFill>
                    <a:schemeClr val="tx2"/>
                  </a:solidFill>
                  <a:ea typeface="SimSun" pitchFamily="2" charset="-122"/>
                </a:rPr>
                <a:t>Start symbol</a:t>
              </a:r>
            </a:p>
          </p:txBody>
        </p:sp>
        <p:sp>
          <p:nvSpPr>
            <p:cNvPr id="8204" name="Line 19"/>
            <p:cNvSpPr>
              <a:spLocks noChangeShapeType="1"/>
            </p:cNvSpPr>
            <p:nvPr/>
          </p:nvSpPr>
          <p:spPr bwMode="auto">
            <a:xfrm>
              <a:off x="939" y="1151"/>
              <a:ext cx="2262" cy="116"/>
            </a:xfrm>
            <a:prstGeom prst="line">
              <a:avLst/>
            </a:prstGeom>
            <a:noFill/>
            <a:ln w="28575">
              <a:solidFill>
                <a:schemeClr val="hlink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104133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8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682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8292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21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Using Grammars</a:t>
            </a:r>
          </a:p>
        </p:txBody>
      </p:sp>
      <p:sp>
        <p:nvSpPr>
          <p:cNvPr id="269315" name="Rectangle 3"/>
          <p:cNvSpPr>
            <a:spLocks noGrp="1" noChangeArrowheads="1"/>
          </p:cNvSpPr>
          <p:nvPr>
            <p:ph idx="1"/>
          </p:nvPr>
        </p:nvSpPr>
        <p:spPr>
          <a:xfrm>
            <a:off x="914399" y="4419600"/>
            <a:ext cx="8001001" cy="2209800"/>
          </a:xfrm>
        </p:spPr>
        <p:txBody>
          <a:bodyPr/>
          <a:lstStyle/>
          <a:p>
            <a:r>
              <a:rPr lang="en-US" altLang="en-US" sz="2000" u="sng" dirty="0" smtClean="0">
                <a:solidFill>
                  <a:srgbClr val="FF5935"/>
                </a:solidFill>
              </a:rPr>
              <a:t>Recognizer</a:t>
            </a:r>
            <a:r>
              <a:rPr lang="en-US" altLang="en-US" sz="2000" dirty="0" smtClean="0"/>
              <a:t>: Given a string (or test), is the string in the grammar?</a:t>
            </a:r>
          </a:p>
          <a:p>
            <a:pPr lvl="1"/>
            <a:r>
              <a:rPr lang="en-US" altLang="en-US" sz="2000" dirty="0" smtClean="0"/>
              <a:t>This is called </a:t>
            </a:r>
            <a:r>
              <a:rPr lang="en-US" altLang="en-US" sz="2000" i="1" dirty="0" smtClean="0">
                <a:solidFill>
                  <a:srgbClr val="FF5935"/>
                </a:solidFill>
              </a:rPr>
              <a:t>parsing</a:t>
            </a:r>
          </a:p>
          <a:p>
            <a:pPr lvl="1"/>
            <a:r>
              <a:rPr lang="en-US" altLang="en-US" sz="2000" dirty="0" smtClean="0"/>
              <a:t>Tools exist to support </a:t>
            </a:r>
            <a:r>
              <a:rPr lang="en-US" altLang="en-US" sz="2000" i="1" dirty="0" smtClean="0">
                <a:solidFill>
                  <a:srgbClr val="FF5935"/>
                </a:solidFill>
              </a:rPr>
              <a:t>parsing</a:t>
            </a:r>
          </a:p>
          <a:p>
            <a:pPr lvl="1"/>
            <a:r>
              <a:rPr lang="en-US" altLang="en-US" sz="2000" dirty="0" smtClean="0"/>
              <a:t>Programs can use them for </a:t>
            </a:r>
            <a:r>
              <a:rPr lang="en-US" altLang="en-US" sz="2000" i="1" dirty="0" smtClean="0">
                <a:solidFill>
                  <a:srgbClr val="FF5935"/>
                </a:solidFill>
              </a:rPr>
              <a:t>input validation</a:t>
            </a:r>
          </a:p>
          <a:p>
            <a:r>
              <a:rPr lang="en-US" altLang="en-US" sz="2000" u="sng" dirty="0" smtClean="0">
                <a:solidFill>
                  <a:srgbClr val="FF5935"/>
                </a:solidFill>
              </a:rPr>
              <a:t>Generator</a:t>
            </a:r>
            <a:r>
              <a:rPr lang="en-US" altLang="en-US" sz="2000" dirty="0" smtClean="0"/>
              <a:t>: Given a grammar, derive strings in the grammar</a:t>
            </a:r>
          </a:p>
        </p:txBody>
      </p:sp>
      <p:sp>
        <p:nvSpPr>
          <p:cNvPr id="269316" name="Text Box 4"/>
          <p:cNvSpPr txBox="1">
            <a:spLocks noChangeArrowheads="1"/>
          </p:cNvSpPr>
          <p:nvPr/>
        </p:nvSpPr>
        <p:spPr bwMode="auto">
          <a:xfrm>
            <a:off x="914400" y="1667232"/>
            <a:ext cx="7915275" cy="2523768"/>
          </a:xfrm>
          <a:prstGeom prst="rect">
            <a:avLst/>
          </a:prstGeom>
          <a:solidFill>
            <a:schemeClr val="accent5">
              <a:lumMod val="90000"/>
            </a:schemeClr>
          </a:solidFill>
          <a:ln w="19050">
            <a:solidFill>
              <a:schemeClr val="tx2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70000"/>
              </a:lnSpc>
              <a:spcBef>
                <a:spcPct val="50000"/>
              </a:spcBef>
            </a:pPr>
            <a:r>
              <a:rPr lang="en-US" altLang="zh-CN" dirty="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Stream  ::= action  </a:t>
            </a:r>
            <a:r>
              <a:rPr lang="en-US" altLang="zh-CN" dirty="0" err="1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action</a:t>
            </a:r>
            <a:r>
              <a:rPr lang="en-US" altLang="zh-CN" dirty="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 *</a:t>
            </a:r>
          </a:p>
          <a:p>
            <a:pPr>
              <a:lnSpc>
                <a:spcPct val="70000"/>
              </a:lnSpc>
              <a:spcBef>
                <a:spcPct val="50000"/>
              </a:spcBef>
            </a:pPr>
            <a:r>
              <a:rPr lang="en-US" altLang="zh-CN" dirty="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              ::= </a:t>
            </a:r>
            <a:r>
              <a:rPr lang="en-US" altLang="zh-CN" dirty="0" err="1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actG</a:t>
            </a:r>
            <a:r>
              <a:rPr lang="en-US" altLang="zh-CN" dirty="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 action*</a:t>
            </a:r>
          </a:p>
          <a:p>
            <a:pPr>
              <a:lnSpc>
                <a:spcPct val="70000"/>
              </a:lnSpc>
              <a:spcBef>
                <a:spcPct val="50000"/>
              </a:spcBef>
            </a:pPr>
            <a:r>
              <a:rPr lang="en-US" altLang="zh-CN" dirty="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              ::= G s n action*</a:t>
            </a:r>
          </a:p>
          <a:p>
            <a:pPr>
              <a:lnSpc>
                <a:spcPct val="70000"/>
              </a:lnSpc>
              <a:spcBef>
                <a:spcPct val="50000"/>
              </a:spcBef>
            </a:pPr>
            <a:r>
              <a:rPr lang="en-US" altLang="zh-CN" dirty="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              ::= G digit</a:t>
            </a:r>
            <a:r>
              <a:rPr lang="en-US" altLang="zh-CN" baseline="30000" dirty="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1-3</a:t>
            </a:r>
            <a:r>
              <a:rPr lang="en-US" altLang="zh-CN" dirty="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 digit</a:t>
            </a:r>
            <a:r>
              <a:rPr lang="en-US" altLang="zh-CN" baseline="30000" dirty="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2</a:t>
            </a:r>
            <a:r>
              <a:rPr lang="en-US" altLang="zh-CN" dirty="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 . digit</a:t>
            </a:r>
            <a:r>
              <a:rPr lang="en-US" altLang="zh-CN" baseline="30000" dirty="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2</a:t>
            </a:r>
            <a:r>
              <a:rPr lang="en-US" altLang="zh-CN" dirty="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 . digit</a:t>
            </a:r>
            <a:r>
              <a:rPr lang="en-US" altLang="zh-CN" baseline="30000" dirty="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2</a:t>
            </a:r>
            <a:r>
              <a:rPr lang="en-US" altLang="zh-CN" dirty="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 action*</a:t>
            </a:r>
          </a:p>
          <a:p>
            <a:pPr>
              <a:lnSpc>
                <a:spcPct val="70000"/>
              </a:lnSpc>
              <a:spcBef>
                <a:spcPct val="50000"/>
              </a:spcBef>
            </a:pPr>
            <a:r>
              <a:rPr lang="en-US" altLang="zh-CN" dirty="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              ::= G </a:t>
            </a:r>
            <a:r>
              <a:rPr lang="en-US" altLang="zh-CN" sz="1800" dirty="0" err="1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digitdigit</a:t>
            </a:r>
            <a:r>
              <a:rPr lang="en-US" altLang="zh-CN" dirty="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 </a:t>
            </a:r>
            <a:r>
              <a:rPr lang="en-US" altLang="zh-CN" sz="1800" dirty="0" err="1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digitdigit.digitdigit.digitdigit</a:t>
            </a:r>
            <a:r>
              <a:rPr lang="en-US" altLang="zh-CN" dirty="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  </a:t>
            </a:r>
            <a:r>
              <a:rPr lang="en-US" altLang="zh-CN" sz="1800" dirty="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action*</a:t>
            </a:r>
          </a:p>
          <a:p>
            <a:pPr>
              <a:lnSpc>
                <a:spcPct val="70000"/>
              </a:lnSpc>
              <a:spcBef>
                <a:spcPct val="50000"/>
              </a:spcBef>
            </a:pPr>
            <a:r>
              <a:rPr lang="en-US" altLang="zh-CN" dirty="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              ::= G 18 08.01.90  action*</a:t>
            </a:r>
          </a:p>
          <a:p>
            <a:pPr>
              <a:lnSpc>
                <a:spcPct val="70000"/>
              </a:lnSpc>
              <a:spcBef>
                <a:spcPct val="50000"/>
              </a:spcBef>
            </a:pPr>
            <a:r>
              <a:rPr lang="en-US" altLang="zh-CN" dirty="0">
                <a:solidFill>
                  <a:schemeClr val="accent5">
                    <a:lumMod val="25000"/>
                  </a:schemeClr>
                </a:solidFill>
                <a:latin typeface="Helvetica" pitchFamily="34" charset="0"/>
                <a:ea typeface="SimSun" pitchFamily="2" charset="-122"/>
              </a:rPr>
              <a:t>        …</a:t>
            </a:r>
          </a:p>
        </p:txBody>
      </p:sp>
    </p:spTree>
    <p:extLst>
      <p:ext uri="{BB962C8B-B14F-4D97-AF65-F5344CB8AC3E}">
        <p14:creationId xmlns:p14="http://schemas.microsoft.com/office/powerpoint/2010/main" val="4850892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693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3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1000"/>
                                        <p:tgtEl>
                                          <p:spTgt spid="2693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31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5" dur="1000"/>
                                        <p:tgtEl>
                                          <p:spTgt spid="26931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31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8" dur="1000"/>
                                        <p:tgtEl>
                                          <p:spTgt spid="26931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31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1" dur="1000"/>
                                        <p:tgtEl>
                                          <p:spTgt spid="26931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 nodeType="clickPar">
                      <p:stCondLst>
                        <p:cond delay="indefinite"/>
                      </p:stCondLst>
                      <p:childTnLst>
                        <p:par>
                          <p:cTn id="2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4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31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6" dur="1000"/>
                                        <p:tgtEl>
                                          <p:spTgt spid="26931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9315" grpId="0" build="p"/>
      <p:bldP spid="269316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>
                <a:ea typeface="SimSun" pitchFamily="2" charset="-122"/>
              </a:rPr>
              <a:t>Syntax-based Coverage Criteria</a:t>
            </a:r>
            <a:endParaRPr lang="en-US" altLang="en-US" dirty="0" smtClean="0">
              <a:ea typeface="SimSun" pitchFamily="2" charset="-122"/>
            </a:endParaRPr>
          </a:p>
        </p:txBody>
      </p:sp>
      <p:sp>
        <p:nvSpPr>
          <p:cNvPr id="11270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1600200"/>
            <a:ext cx="8229600" cy="4530725"/>
          </a:xfrm>
        </p:spPr>
        <p:txBody>
          <a:bodyPr/>
          <a:lstStyle/>
          <a:p>
            <a:r>
              <a:rPr lang="en-US" altLang="zh-CN" sz="2400" dirty="0" smtClean="0">
                <a:ea typeface="SimSun" pitchFamily="2" charset="-122"/>
              </a:rPr>
              <a:t>The key to testing is which derivations should be used!</a:t>
            </a:r>
          </a:p>
          <a:p>
            <a:r>
              <a:rPr lang="en-US" altLang="zh-CN" sz="2400" dirty="0" smtClean="0">
                <a:ea typeface="SimSun" pitchFamily="2" charset="-122"/>
              </a:rPr>
              <a:t>The most common and straightforward use every terminal and every production at least once</a:t>
            </a:r>
            <a:endParaRPr lang="en-US" altLang="en-US" sz="2400" dirty="0" smtClean="0"/>
          </a:p>
        </p:txBody>
      </p:sp>
      <p:sp>
        <p:nvSpPr>
          <p:cNvPr id="271364" name="Text Box 4"/>
          <p:cNvSpPr txBox="1">
            <a:spLocks noChangeArrowheads="1"/>
          </p:cNvSpPr>
          <p:nvPr/>
        </p:nvSpPr>
        <p:spPr bwMode="auto">
          <a:xfrm>
            <a:off x="914400" y="2979003"/>
            <a:ext cx="7810500" cy="841375"/>
          </a:xfrm>
          <a:prstGeom prst="rect">
            <a:avLst/>
          </a:prstGeom>
          <a:solidFill>
            <a:schemeClr val="accent5"/>
          </a:solidFill>
          <a:ln w="19050">
            <a:solidFill>
              <a:schemeClr val="tx2"/>
            </a:solidFill>
            <a:miter lim="800000"/>
            <a:headEnd type="none" w="sm" len="sm"/>
            <a:tailEnd type="none" w="sm" len="sm"/>
          </a:ln>
          <a:effectLst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altLang="zh-CN" sz="2400" u="sng" dirty="0">
                <a:solidFill>
                  <a:schemeClr val="tx2"/>
                </a:solidFill>
                <a:ea typeface="SimSun" pitchFamily="2" charset="-122"/>
              </a:rPr>
              <a:t>Terminal Symbol Coverage (TSC</a:t>
            </a:r>
            <a:r>
              <a:rPr lang="en-US" altLang="zh-CN" sz="2400" u="sng" dirty="0" smtClean="0">
                <a:solidFill>
                  <a:schemeClr val="tx2"/>
                </a:solidFill>
                <a:ea typeface="SimSun" pitchFamily="2" charset="-122"/>
              </a:rPr>
              <a:t>)</a:t>
            </a:r>
            <a:r>
              <a:rPr lang="en-US" altLang="zh-CN" sz="2400" dirty="0" smtClean="0">
                <a:solidFill>
                  <a:schemeClr val="tx2"/>
                </a:solidFill>
                <a:ea typeface="SimSun" pitchFamily="2" charset="-122"/>
              </a:rPr>
              <a:t>: 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TR contains each terminal  symbol </a:t>
            </a:r>
            <a:r>
              <a:rPr lang="en-US" altLang="zh-CN" sz="2400" i="1" dirty="0">
                <a:solidFill>
                  <a:schemeClr val="tx2"/>
                </a:solidFill>
                <a:ea typeface="SimSun" pitchFamily="2" charset="-122"/>
              </a:rPr>
              <a:t>t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 in the grammar </a:t>
            </a:r>
            <a:r>
              <a:rPr lang="en-US" altLang="zh-CN" sz="2400" i="1" dirty="0">
                <a:solidFill>
                  <a:schemeClr val="tx2"/>
                </a:solidFill>
                <a:ea typeface="SimSun" pitchFamily="2" charset="-122"/>
              </a:rPr>
              <a:t>G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.</a:t>
            </a:r>
          </a:p>
        </p:txBody>
      </p:sp>
      <p:sp>
        <p:nvSpPr>
          <p:cNvPr id="271365" name="Text Box 5"/>
          <p:cNvSpPr txBox="1">
            <a:spLocks noChangeArrowheads="1"/>
          </p:cNvSpPr>
          <p:nvPr/>
        </p:nvSpPr>
        <p:spPr bwMode="auto">
          <a:xfrm>
            <a:off x="914401" y="4045803"/>
            <a:ext cx="7810500" cy="830997"/>
          </a:xfrm>
          <a:prstGeom prst="rect">
            <a:avLst/>
          </a:prstGeom>
          <a:solidFill>
            <a:schemeClr val="accent5"/>
          </a:solidFill>
          <a:ln w="19050" algn="ctr">
            <a:solidFill>
              <a:schemeClr val="tx2"/>
            </a:solidFill>
            <a:miter lim="800000"/>
            <a:headEnd type="none" w="sm" len="sm"/>
            <a:tailEnd type="none" w="sm" len="sm"/>
          </a:ln>
          <a:effectLst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altLang="zh-CN" sz="2400" u="sng" dirty="0">
                <a:solidFill>
                  <a:schemeClr val="tx2"/>
                </a:solidFill>
                <a:ea typeface="SimSun" pitchFamily="2" charset="-122"/>
              </a:rPr>
              <a:t>Production Coverage (PC</a:t>
            </a:r>
            <a:r>
              <a:rPr lang="en-US" altLang="zh-CN" sz="2400" u="sng" dirty="0" smtClean="0">
                <a:solidFill>
                  <a:schemeClr val="tx2"/>
                </a:solidFill>
                <a:ea typeface="SimSun" pitchFamily="2" charset="-122"/>
              </a:rPr>
              <a:t>)</a:t>
            </a:r>
            <a:r>
              <a:rPr lang="en-US" altLang="zh-CN" sz="2400" dirty="0" smtClean="0">
                <a:solidFill>
                  <a:schemeClr val="tx2"/>
                </a:solidFill>
                <a:ea typeface="SimSun" pitchFamily="2" charset="-122"/>
              </a:rPr>
              <a:t>: 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TR contains each production </a:t>
            </a:r>
            <a:r>
              <a:rPr lang="en-US" altLang="zh-CN" sz="2400" i="1" dirty="0">
                <a:solidFill>
                  <a:schemeClr val="tx2"/>
                </a:solidFill>
                <a:ea typeface="SimSun" pitchFamily="2" charset="-122"/>
              </a:rPr>
              <a:t>p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 </a:t>
            </a:r>
            <a:r>
              <a:rPr lang="en-US" altLang="zh-CN" sz="2400" dirty="0" smtClean="0">
                <a:solidFill>
                  <a:schemeClr val="tx2"/>
                </a:solidFill>
                <a:ea typeface="SimSun" pitchFamily="2" charset="-122"/>
              </a:rPr>
              <a:t>in the 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grammar </a:t>
            </a:r>
            <a:r>
              <a:rPr lang="en-US" altLang="zh-CN" sz="2400" i="1" dirty="0">
                <a:solidFill>
                  <a:schemeClr val="tx2"/>
                </a:solidFill>
                <a:ea typeface="SimSun" pitchFamily="2" charset="-122"/>
              </a:rPr>
              <a:t>G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.</a:t>
            </a:r>
          </a:p>
        </p:txBody>
      </p:sp>
      <p:sp>
        <p:nvSpPr>
          <p:cNvPr id="271366" name="Rectangle 6"/>
          <p:cNvSpPr>
            <a:spLocks noChangeArrowheads="1"/>
          </p:cNvSpPr>
          <p:nvPr/>
        </p:nvSpPr>
        <p:spPr bwMode="auto">
          <a:xfrm>
            <a:off x="914401" y="4953000"/>
            <a:ext cx="7810500" cy="20462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6858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zh-CN" dirty="0">
                <a:solidFill>
                  <a:schemeClr val="tx1"/>
                </a:solidFill>
                <a:ea typeface="SimSun" pitchFamily="2" charset="-122"/>
              </a:rPr>
              <a:t>PC subsumes TSC</a:t>
            </a: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zh-CN" dirty="0">
                <a:solidFill>
                  <a:schemeClr val="tx1"/>
                </a:solidFill>
                <a:ea typeface="SimSun" pitchFamily="2" charset="-122"/>
              </a:rPr>
              <a:t>Grammars and graphs are </a:t>
            </a:r>
            <a:r>
              <a:rPr lang="en-US" altLang="zh-CN" dirty="0" smtClean="0">
                <a:solidFill>
                  <a:schemeClr val="tx1"/>
                </a:solidFill>
                <a:ea typeface="SimSun" pitchFamily="2" charset="-122"/>
              </a:rPr>
              <a:t>interchangeable</a:t>
            </a:r>
          </a:p>
          <a:p>
            <a:pPr lvl="1"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zh-CN" dirty="0" smtClean="0">
                <a:solidFill>
                  <a:schemeClr val="tx1"/>
                </a:solidFill>
                <a:ea typeface="SimSun" pitchFamily="2" charset="-122"/>
              </a:rPr>
              <a:t>TSC and PC equivalency to NC and EC….</a:t>
            </a:r>
            <a:endParaRPr lang="en-US" altLang="zh-CN" dirty="0">
              <a:solidFill>
                <a:schemeClr val="tx1"/>
              </a:solidFill>
              <a:ea typeface="SimSun" pitchFamily="2" charset="-122"/>
            </a:endParaRP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zh-CN" dirty="0">
                <a:solidFill>
                  <a:schemeClr val="tx1"/>
                </a:solidFill>
                <a:ea typeface="SimSun" pitchFamily="2" charset="-122"/>
              </a:rPr>
              <a:t>Other graph-based coverage criteria could be defined on grammar</a:t>
            </a:r>
          </a:p>
          <a:p>
            <a:pPr lvl="1">
              <a:lnSpc>
                <a:spcPct val="90000"/>
              </a:lnSpc>
              <a:spcBef>
                <a:spcPct val="30000"/>
              </a:spcBef>
              <a:buSzPct val="100000"/>
              <a:buFontTx/>
              <a:buChar char="–"/>
            </a:pPr>
            <a:r>
              <a:rPr lang="en-US" altLang="en-US" sz="1800" dirty="0">
                <a:solidFill>
                  <a:schemeClr val="tx1"/>
                </a:solidFill>
              </a:rPr>
              <a:t>But have not</a:t>
            </a:r>
          </a:p>
        </p:txBody>
      </p:sp>
    </p:spTree>
    <p:extLst>
      <p:ext uri="{BB962C8B-B14F-4D97-AF65-F5344CB8AC3E}">
        <p14:creationId xmlns:p14="http://schemas.microsoft.com/office/powerpoint/2010/main" val="783362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3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713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3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2713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3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36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36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36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36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1364" grpId="0" animBg="1" autoUpdateAnimBg="0"/>
      <p:bldP spid="271365" grpId="0" animBg="1" autoUpdateAnimBg="0"/>
      <p:bldP spid="271366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>
                <a:ea typeface="SimSun" pitchFamily="2" charset="-122"/>
              </a:rPr>
              <a:t>Syntax-based Coverage Criteria</a:t>
            </a:r>
            <a:endParaRPr lang="en-US" altLang="en-US" dirty="0" smtClean="0">
              <a:ea typeface="SimSun" pitchFamily="2" charset="-122"/>
            </a:endParaRPr>
          </a:p>
        </p:txBody>
      </p:sp>
      <p:sp>
        <p:nvSpPr>
          <p:cNvPr id="12294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z="2400" dirty="0" smtClean="0"/>
              <a:t>A related criterion is the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impractical</a:t>
            </a:r>
            <a:r>
              <a:rPr lang="en-US" altLang="en-US" sz="2400" dirty="0" smtClean="0"/>
              <a:t> one of deriving all possible strings</a:t>
            </a:r>
          </a:p>
        </p:txBody>
      </p:sp>
      <p:sp>
        <p:nvSpPr>
          <p:cNvPr id="272388" name="Text Box 4"/>
          <p:cNvSpPr txBox="1">
            <a:spLocks noChangeArrowheads="1"/>
          </p:cNvSpPr>
          <p:nvPr/>
        </p:nvSpPr>
        <p:spPr bwMode="auto">
          <a:xfrm>
            <a:off x="957263" y="2590800"/>
            <a:ext cx="7729537" cy="830997"/>
          </a:xfrm>
          <a:prstGeom prst="rect">
            <a:avLst/>
          </a:prstGeom>
          <a:solidFill>
            <a:schemeClr val="accent5"/>
          </a:solidFill>
          <a:ln w="19050" algn="ctr">
            <a:solidFill>
              <a:schemeClr val="tx2"/>
            </a:solidFill>
            <a:miter lim="800000"/>
            <a:headEnd type="none" w="sm" len="sm"/>
            <a:tailEnd type="none" w="sm" len="sm"/>
          </a:ln>
          <a:effectLst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altLang="zh-CN" sz="2400" u="sng" dirty="0">
                <a:solidFill>
                  <a:schemeClr val="tx2"/>
                </a:solidFill>
                <a:ea typeface="SimSun" pitchFamily="2" charset="-122"/>
              </a:rPr>
              <a:t>Derivation Coverage (DC)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 : TR contains every possible </a:t>
            </a:r>
            <a:r>
              <a:rPr lang="en-US" altLang="zh-CN" sz="2400" dirty="0" smtClean="0">
                <a:solidFill>
                  <a:schemeClr val="tx2"/>
                </a:solidFill>
                <a:ea typeface="SimSun" pitchFamily="2" charset="-122"/>
              </a:rPr>
              <a:t>string that 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can be derived from the grammar </a:t>
            </a:r>
            <a:r>
              <a:rPr lang="en-US" altLang="zh-CN" sz="2400" i="1" dirty="0">
                <a:solidFill>
                  <a:schemeClr val="tx2"/>
                </a:solidFill>
                <a:ea typeface="SimSun" pitchFamily="2" charset="-122"/>
              </a:rPr>
              <a:t>G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.</a:t>
            </a:r>
          </a:p>
        </p:txBody>
      </p:sp>
      <p:sp>
        <p:nvSpPr>
          <p:cNvPr id="272389" name="Rectangle 5"/>
          <p:cNvSpPr>
            <a:spLocks noChangeArrowheads="1"/>
          </p:cNvSpPr>
          <p:nvPr/>
        </p:nvSpPr>
        <p:spPr bwMode="auto">
          <a:xfrm>
            <a:off x="914401" y="3641725"/>
            <a:ext cx="8229599" cy="2911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6858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dirty="0">
                <a:solidFill>
                  <a:schemeClr val="tx1"/>
                </a:solidFill>
              </a:rPr>
              <a:t>The number of </a:t>
            </a:r>
            <a:r>
              <a:rPr lang="en-US" altLang="en-US" i="1" dirty="0">
                <a:solidFill>
                  <a:srgbClr val="FF5935"/>
                </a:solidFill>
              </a:rPr>
              <a:t>TSC tests </a:t>
            </a:r>
            <a:r>
              <a:rPr lang="en-US" altLang="en-US" dirty="0">
                <a:solidFill>
                  <a:schemeClr val="tx1"/>
                </a:solidFill>
              </a:rPr>
              <a:t>is bound by the number of </a:t>
            </a:r>
            <a:r>
              <a:rPr lang="en-US" altLang="en-US" i="1" dirty="0">
                <a:solidFill>
                  <a:srgbClr val="FF5935"/>
                </a:solidFill>
              </a:rPr>
              <a:t>terminal symbols</a:t>
            </a:r>
          </a:p>
          <a:p>
            <a:pPr lvl="1">
              <a:lnSpc>
                <a:spcPct val="90000"/>
              </a:lnSpc>
              <a:spcBef>
                <a:spcPct val="30000"/>
              </a:spcBef>
              <a:buSzPct val="100000"/>
              <a:buFontTx/>
              <a:buChar char="–"/>
            </a:pPr>
            <a:r>
              <a:rPr lang="en-US" altLang="en-US" sz="1800" dirty="0">
                <a:solidFill>
                  <a:schemeClr val="tx1"/>
                </a:solidFill>
              </a:rPr>
              <a:t>13 in the stream grammar</a:t>
            </a: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dirty="0">
                <a:solidFill>
                  <a:schemeClr val="tx1"/>
                </a:solidFill>
              </a:rPr>
              <a:t>The number of </a:t>
            </a:r>
            <a:r>
              <a:rPr lang="en-US" altLang="en-US" i="1" dirty="0">
                <a:solidFill>
                  <a:srgbClr val="FF5935"/>
                </a:solidFill>
              </a:rPr>
              <a:t>PC tests </a:t>
            </a:r>
            <a:r>
              <a:rPr lang="en-US" altLang="en-US" dirty="0">
                <a:solidFill>
                  <a:schemeClr val="tx1"/>
                </a:solidFill>
              </a:rPr>
              <a:t>is bound by the number of </a:t>
            </a:r>
            <a:r>
              <a:rPr lang="en-US" altLang="en-US" i="1" dirty="0">
                <a:solidFill>
                  <a:srgbClr val="FF5935"/>
                </a:solidFill>
              </a:rPr>
              <a:t>productions</a:t>
            </a:r>
          </a:p>
          <a:p>
            <a:pPr lvl="1">
              <a:lnSpc>
                <a:spcPct val="90000"/>
              </a:lnSpc>
              <a:spcBef>
                <a:spcPct val="30000"/>
              </a:spcBef>
              <a:buSzPct val="100000"/>
              <a:buFontTx/>
              <a:buChar char="–"/>
            </a:pPr>
            <a:r>
              <a:rPr lang="en-US" altLang="en-US" sz="1800" dirty="0">
                <a:solidFill>
                  <a:schemeClr val="tx1"/>
                </a:solidFill>
              </a:rPr>
              <a:t>18 in the stream grammar</a:t>
            </a: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dirty="0">
                <a:solidFill>
                  <a:schemeClr val="tx1"/>
                </a:solidFill>
              </a:rPr>
              <a:t>The number of </a:t>
            </a:r>
            <a:r>
              <a:rPr lang="en-US" altLang="en-US" i="1" dirty="0">
                <a:solidFill>
                  <a:srgbClr val="FF5935"/>
                </a:solidFill>
              </a:rPr>
              <a:t>DC tests </a:t>
            </a:r>
            <a:r>
              <a:rPr lang="en-US" altLang="en-US" dirty="0">
                <a:solidFill>
                  <a:schemeClr val="tx1"/>
                </a:solidFill>
              </a:rPr>
              <a:t>depends on the </a:t>
            </a:r>
            <a:r>
              <a:rPr lang="en-US" altLang="en-US" i="1" dirty="0">
                <a:solidFill>
                  <a:srgbClr val="FF5935"/>
                </a:solidFill>
              </a:rPr>
              <a:t>details</a:t>
            </a:r>
            <a:r>
              <a:rPr lang="en-US" altLang="en-US" dirty="0">
                <a:solidFill>
                  <a:srgbClr val="FF5935"/>
                </a:solidFill>
              </a:rPr>
              <a:t> </a:t>
            </a:r>
            <a:r>
              <a:rPr lang="en-US" altLang="en-US" dirty="0">
                <a:solidFill>
                  <a:schemeClr val="tx1"/>
                </a:solidFill>
              </a:rPr>
              <a:t>of the grammar</a:t>
            </a:r>
          </a:p>
          <a:p>
            <a:pPr lvl="1">
              <a:lnSpc>
                <a:spcPct val="90000"/>
              </a:lnSpc>
              <a:spcBef>
                <a:spcPct val="30000"/>
              </a:spcBef>
              <a:buSzPct val="100000"/>
              <a:buFontTx/>
              <a:buChar char="–"/>
            </a:pPr>
            <a:r>
              <a:rPr lang="en-US" altLang="en-US" sz="1800" dirty="0">
                <a:solidFill>
                  <a:schemeClr val="tx2"/>
                </a:solidFill>
              </a:rPr>
              <a:t>2,000,000,000</a:t>
            </a:r>
            <a:r>
              <a:rPr lang="en-US" altLang="en-US" sz="1800" dirty="0">
                <a:solidFill>
                  <a:schemeClr val="tx1"/>
                </a:solidFill>
              </a:rPr>
              <a:t> in the stream grammar !</a:t>
            </a: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dirty="0">
                <a:solidFill>
                  <a:schemeClr val="tx1"/>
                </a:solidFill>
              </a:rPr>
              <a:t>All TSC, PC and DC tests are </a:t>
            </a:r>
            <a:r>
              <a:rPr lang="en-US" altLang="en-US" i="1" dirty="0">
                <a:solidFill>
                  <a:srgbClr val="FF5935"/>
                </a:solidFill>
              </a:rPr>
              <a:t>in the grammar </a:t>
            </a:r>
            <a:r>
              <a:rPr lang="en-US" altLang="en-US" dirty="0">
                <a:solidFill>
                  <a:schemeClr val="tx1"/>
                </a:solidFill>
              </a:rPr>
              <a:t>… how about tests that are </a:t>
            </a:r>
            <a:r>
              <a:rPr lang="en-US" altLang="en-US" i="1" dirty="0">
                <a:solidFill>
                  <a:srgbClr val="FF5935"/>
                </a:solidFill>
              </a:rPr>
              <a:t>NOT in the </a:t>
            </a:r>
            <a:r>
              <a:rPr lang="en-US" altLang="en-US" i="1" dirty="0" smtClean="0">
                <a:solidFill>
                  <a:srgbClr val="FF5935"/>
                </a:solidFill>
              </a:rPr>
              <a:t>grammar</a:t>
            </a:r>
            <a:r>
              <a:rPr lang="en-US" altLang="en-US" dirty="0" smtClean="0">
                <a:solidFill>
                  <a:schemeClr val="tx1"/>
                </a:solidFill>
              </a:rPr>
              <a:t>?</a:t>
            </a:r>
            <a:endParaRPr lang="en-US" alt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250374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23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723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23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238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 nodeType="clickPar">
                      <p:stCondLst>
                        <p:cond delay="indefinite"/>
                      </p:stCondLst>
                      <p:childTnLst>
                        <p:par>
                          <p:cTn id="1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238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238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 nodeType="clickPar">
                      <p:stCondLst>
                        <p:cond delay="indefinite"/>
                      </p:stCondLst>
                      <p:childTnLst>
                        <p:par>
                          <p:cTn id="2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238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238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 nodeType="clickPar">
                      <p:stCondLst>
                        <p:cond delay="indefinite"/>
                      </p:stCondLst>
                      <p:childTnLst>
                        <p:par>
                          <p:cTn id="2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238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2388" grpId="0" animBg="1" autoUpdateAnimBg="0"/>
      <p:bldP spid="272389" grpId="0" build="p"/>
    </p:bldLst>
  </p:timing>
</p:sld>
</file>

<file path=ppt/theme/theme1.xml><?xml version="1.0" encoding="utf-8"?>
<a:theme xmlns:a="http://schemas.openxmlformats.org/drawingml/2006/main" name="Layers">
  <a:themeElements>
    <a:clrScheme name="Layers 6">
      <a:dk1>
        <a:srgbClr val="000000"/>
      </a:dk1>
      <a:lt1>
        <a:srgbClr val="FFFFE1"/>
      </a:lt1>
      <a:dk2>
        <a:srgbClr val="330033"/>
      </a:dk2>
      <a:lt2>
        <a:srgbClr val="330033"/>
      </a:lt2>
      <a:accent1>
        <a:srgbClr val="CCCC99"/>
      </a:accent1>
      <a:accent2>
        <a:srgbClr val="FF0000"/>
      </a:accent2>
      <a:accent3>
        <a:srgbClr val="FFFFEE"/>
      </a:accent3>
      <a:accent4>
        <a:srgbClr val="000000"/>
      </a:accent4>
      <a:accent5>
        <a:srgbClr val="E2E2CA"/>
      </a:accent5>
      <a:accent6>
        <a:srgbClr val="E70000"/>
      </a:accent6>
      <a:hlink>
        <a:srgbClr val="990033"/>
      </a:hlink>
      <a:folHlink>
        <a:srgbClr val="B2B2B2"/>
      </a:folHlink>
    </a:clrScheme>
    <a:fontScheme name="Layers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Times New Roman" pitchFamily="18" charset="0"/>
          </a:defRPr>
        </a:defPPr>
      </a:lstStyle>
    </a:lnDef>
  </a:objectDefaults>
  <a:extraClrSchemeLst>
    <a:extraClrScheme>
      <a:clrScheme name="Layers 1">
        <a:dk1>
          <a:srgbClr val="993300"/>
        </a:dk1>
        <a:lt1>
          <a:srgbClr val="CCCCCC"/>
        </a:lt1>
        <a:dk2>
          <a:srgbClr val="000000"/>
        </a:dk2>
        <a:lt2>
          <a:srgbClr val="FFFFFF"/>
        </a:lt2>
        <a:accent1>
          <a:srgbClr val="576F2B"/>
        </a:accent1>
        <a:accent2>
          <a:srgbClr val="666699"/>
        </a:accent2>
        <a:accent3>
          <a:srgbClr val="AAAAAA"/>
        </a:accent3>
        <a:accent4>
          <a:srgbClr val="AEAEAE"/>
        </a:accent4>
        <a:accent5>
          <a:srgbClr val="B4BBAC"/>
        </a:accent5>
        <a:accent6>
          <a:srgbClr val="5C5C8A"/>
        </a:accent6>
        <a:hlink>
          <a:srgbClr val="9933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2">
        <a:dk1>
          <a:srgbClr val="993300"/>
        </a:dk1>
        <a:lt1>
          <a:srgbClr val="CCCCCC"/>
        </a:lt1>
        <a:dk2>
          <a:srgbClr val="330000"/>
        </a:dk2>
        <a:lt2>
          <a:srgbClr val="FFFFFF"/>
        </a:lt2>
        <a:accent1>
          <a:srgbClr val="996633"/>
        </a:accent1>
        <a:accent2>
          <a:srgbClr val="FF0000"/>
        </a:accent2>
        <a:accent3>
          <a:srgbClr val="ADAAAA"/>
        </a:accent3>
        <a:accent4>
          <a:srgbClr val="AEAEAE"/>
        </a:accent4>
        <a:accent5>
          <a:srgbClr val="CAB8AD"/>
        </a:accent5>
        <a:accent6>
          <a:srgbClr val="E70000"/>
        </a:accent6>
        <a:hlink>
          <a:srgbClr val="FF3300"/>
        </a:hlink>
        <a:folHlink>
          <a:srgbClr val="CC99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3">
        <a:dk1>
          <a:srgbClr val="79788A"/>
        </a:dk1>
        <a:lt1>
          <a:srgbClr val="FFFFFF"/>
        </a:lt1>
        <a:dk2>
          <a:srgbClr val="21203C"/>
        </a:dk2>
        <a:lt2>
          <a:srgbClr val="FFFFCC"/>
        </a:lt2>
        <a:accent1>
          <a:srgbClr val="476077"/>
        </a:accent1>
        <a:accent2>
          <a:srgbClr val="676C5A"/>
        </a:accent2>
        <a:accent3>
          <a:srgbClr val="ABABAF"/>
        </a:accent3>
        <a:accent4>
          <a:srgbClr val="DADADA"/>
        </a:accent4>
        <a:accent5>
          <a:srgbClr val="B1B6BD"/>
        </a:accent5>
        <a:accent6>
          <a:srgbClr val="5D6151"/>
        </a:accent6>
        <a:hlink>
          <a:srgbClr val="666699"/>
        </a:hlink>
        <a:folHlink>
          <a:srgbClr val="8CB0A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4">
        <a:dk1>
          <a:srgbClr val="455B41"/>
        </a:dk1>
        <a:lt1>
          <a:srgbClr val="FFFFCC"/>
        </a:lt1>
        <a:dk2>
          <a:srgbClr val="79A994"/>
        </a:dk2>
        <a:lt2>
          <a:srgbClr val="FFFFCC"/>
        </a:lt2>
        <a:accent1>
          <a:srgbClr val="517087"/>
        </a:accent1>
        <a:accent2>
          <a:srgbClr val="666699"/>
        </a:accent2>
        <a:accent3>
          <a:srgbClr val="BED1C8"/>
        </a:accent3>
        <a:accent4>
          <a:srgbClr val="DADAAE"/>
        </a:accent4>
        <a:accent5>
          <a:srgbClr val="B3BBC3"/>
        </a:accent5>
        <a:accent6>
          <a:srgbClr val="5C5C8A"/>
        </a:accent6>
        <a:hlink>
          <a:srgbClr val="993300"/>
        </a:hlink>
        <a:folHlink>
          <a:srgbClr val="A4AF6B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5">
        <a:dk1>
          <a:srgbClr val="330000"/>
        </a:dk1>
        <a:lt1>
          <a:srgbClr val="FF9900"/>
        </a:lt1>
        <a:dk2>
          <a:srgbClr val="FFFFFF"/>
        </a:dk2>
        <a:lt2>
          <a:srgbClr val="8B3111"/>
        </a:lt2>
        <a:accent1>
          <a:srgbClr val="DD6D07"/>
        </a:accent1>
        <a:accent2>
          <a:srgbClr val="CC9900"/>
        </a:accent2>
        <a:accent3>
          <a:srgbClr val="FFCAAA"/>
        </a:accent3>
        <a:accent4>
          <a:srgbClr val="2A0000"/>
        </a:accent4>
        <a:accent5>
          <a:srgbClr val="EBBAAA"/>
        </a:accent5>
        <a:accent6>
          <a:srgbClr val="B98A00"/>
        </a:accent6>
        <a:hlink>
          <a:srgbClr val="CC3300"/>
        </a:hlink>
        <a:folHlink>
          <a:srgbClr val="CC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6">
        <a:dk1>
          <a:srgbClr val="000000"/>
        </a:dk1>
        <a:lt1>
          <a:srgbClr val="FFFFE1"/>
        </a:lt1>
        <a:dk2>
          <a:srgbClr val="330033"/>
        </a:dk2>
        <a:lt2>
          <a:srgbClr val="330033"/>
        </a:lt2>
        <a:accent1>
          <a:srgbClr val="CCCC99"/>
        </a:accent1>
        <a:accent2>
          <a:srgbClr val="FF0000"/>
        </a:accent2>
        <a:accent3>
          <a:srgbClr val="FFFFEE"/>
        </a:accent3>
        <a:accent4>
          <a:srgbClr val="000000"/>
        </a:accent4>
        <a:accent5>
          <a:srgbClr val="E2E2CA"/>
        </a:accent5>
        <a:accent6>
          <a:srgbClr val="E70000"/>
        </a:accent6>
        <a:hlink>
          <a:srgbClr val="9900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7">
        <a:dk1>
          <a:srgbClr val="000000"/>
        </a:dk1>
        <a:lt1>
          <a:srgbClr val="FFFFFF"/>
        </a:lt1>
        <a:dk2>
          <a:srgbClr val="000000"/>
        </a:dk2>
        <a:lt2>
          <a:srgbClr val="891411"/>
        </a:lt2>
        <a:accent1>
          <a:srgbClr val="4F917E"/>
        </a:accent1>
        <a:accent2>
          <a:srgbClr val="CC9900"/>
        </a:accent2>
        <a:accent3>
          <a:srgbClr val="FFFFFF"/>
        </a:accent3>
        <a:accent4>
          <a:srgbClr val="000000"/>
        </a:accent4>
        <a:accent5>
          <a:srgbClr val="B2C7C0"/>
        </a:accent5>
        <a:accent6>
          <a:srgbClr val="B98A00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8">
        <a:dk1>
          <a:srgbClr val="000000"/>
        </a:dk1>
        <a:lt1>
          <a:srgbClr val="FFFFFF"/>
        </a:lt1>
        <a:dk2>
          <a:srgbClr val="CC0000"/>
        </a:dk2>
        <a:lt2>
          <a:srgbClr val="999966"/>
        </a:lt2>
        <a:accent1>
          <a:srgbClr val="CCCCCC"/>
        </a:accent1>
        <a:accent2>
          <a:srgbClr val="CCCC6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B9B95C"/>
        </a:accent6>
        <a:hlink>
          <a:srgbClr val="666699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9">
        <a:dk1>
          <a:srgbClr val="000000"/>
        </a:dk1>
        <a:lt1>
          <a:srgbClr val="FFFFFF"/>
        </a:lt1>
        <a:dk2>
          <a:srgbClr val="FF0000"/>
        </a:dk2>
        <a:lt2>
          <a:srgbClr val="009999"/>
        </a:lt2>
        <a:accent1>
          <a:srgbClr val="C7B505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E0D7AA"/>
        </a:accent5>
        <a:accent6>
          <a:srgbClr val="E7E75C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10">
        <a:dk1>
          <a:srgbClr val="000000"/>
        </a:dk1>
        <a:lt1>
          <a:srgbClr val="FFFFFF"/>
        </a:lt1>
        <a:dk2>
          <a:srgbClr val="660033"/>
        </a:dk2>
        <a:lt2>
          <a:srgbClr val="666699"/>
        </a:lt2>
        <a:accent1>
          <a:srgbClr val="95A3D1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C8CEE5"/>
        </a:accent5>
        <a:accent6>
          <a:srgbClr val="E7E75C"/>
        </a:accent6>
        <a:hlink>
          <a:srgbClr val="5A84D8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Layers</Template>
  <TotalTime>79719</TotalTime>
  <Words>1750</Words>
  <Application>Microsoft Office PowerPoint</Application>
  <PresentationFormat>On-screen Show (4:3)</PresentationFormat>
  <Paragraphs>301</Paragraphs>
  <Slides>21</Slides>
  <Notes>12</Notes>
  <HiddenSlides>0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31" baseType="lpstr">
      <vt:lpstr>SimSun</vt:lpstr>
      <vt:lpstr>SimSun</vt:lpstr>
      <vt:lpstr>Arial</vt:lpstr>
      <vt:lpstr>Comic Sans MS</vt:lpstr>
      <vt:lpstr>Helvetica</vt:lpstr>
      <vt:lpstr>Symbol</vt:lpstr>
      <vt:lpstr>Times New Roman</vt:lpstr>
      <vt:lpstr>Times New Roman (Arabic)</vt:lpstr>
      <vt:lpstr>Wingdings</vt:lpstr>
      <vt:lpstr>Layers</vt:lpstr>
      <vt:lpstr>Module 5(a)</vt:lpstr>
      <vt:lpstr>PowerPoint Presentation</vt:lpstr>
      <vt:lpstr>Using the Syntax to Generate Tests</vt:lpstr>
      <vt:lpstr>Grammar Coverage Criteria</vt:lpstr>
      <vt:lpstr>Test Cases from Grammar</vt:lpstr>
      <vt:lpstr>BNF Grammars</vt:lpstr>
      <vt:lpstr>Using Grammars</vt:lpstr>
      <vt:lpstr>Syntax-based Coverage Criteria</vt:lpstr>
      <vt:lpstr>Syntax-based Coverage Criteria</vt:lpstr>
      <vt:lpstr>Mutation Testing (1/3)</vt:lpstr>
      <vt:lpstr>Mutation Testing (2/3)</vt:lpstr>
      <vt:lpstr>Mutation Testing (3/3)</vt:lpstr>
      <vt:lpstr>Mutants and Ground Strings</vt:lpstr>
      <vt:lpstr>Questions About Mutation</vt:lpstr>
      <vt:lpstr>Program-based Grammars</vt:lpstr>
      <vt:lpstr>Killing Mutants</vt:lpstr>
      <vt:lpstr>Syntax-based Coverage Criteria (1/2)</vt:lpstr>
      <vt:lpstr>Syntax-based Coverage Criteria (2/2)</vt:lpstr>
      <vt:lpstr>Example</vt:lpstr>
      <vt:lpstr>Mutation Testing</vt:lpstr>
      <vt:lpstr>Instantiating Grammar-Based Testing</vt:lpstr>
    </vt:vector>
  </TitlesOfParts>
  <Company>Goerge Mason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Syntax-based Testing</dc:title>
  <dc:creator>Moataz Ahmed</dc:creator>
  <cp:lastModifiedBy>Moataz Ahmed</cp:lastModifiedBy>
  <cp:revision>284</cp:revision>
  <cp:lastPrinted>1999-09-12T15:28:30Z</cp:lastPrinted>
  <dcterms:created xsi:type="dcterms:W3CDTF">1996-06-10T05:36:32Z</dcterms:created>
  <dcterms:modified xsi:type="dcterms:W3CDTF">2019-03-12T05:46:13Z</dcterms:modified>
</cp:coreProperties>
</file>

<file path=docProps/thumbnail.jpeg>
</file>