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01" r:id="rId1"/>
  </p:sldMasterIdLst>
  <p:notesMasterIdLst>
    <p:notesMasterId r:id="rId25"/>
  </p:notesMasterIdLst>
  <p:handoutMasterIdLst>
    <p:handoutMasterId r:id="rId26"/>
  </p:handoutMasterIdLst>
  <p:sldIdLst>
    <p:sldId id="352" r:id="rId2"/>
    <p:sldId id="392" r:id="rId3"/>
    <p:sldId id="393" r:id="rId4"/>
    <p:sldId id="394" r:id="rId5"/>
    <p:sldId id="371" r:id="rId6"/>
    <p:sldId id="397" r:id="rId7"/>
    <p:sldId id="398" r:id="rId8"/>
    <p:sldId id="399" r:id="rId9"/>
    <p:sldId id="373" r:id="rId10"/>
    <p:sldId id="374" r:id="rId11"/>
    <p:sldId id="375" r:id="rId12"/>
    <p:sldId id="376" r:id="rId13"/>
    <p:sldId id="378" r:id="rId14"/>
    <p:sldId id="400" r:id="rId15"/>
    <p:sldId id="379" r:id="rId16"/>
    <p:sldId id="380" r:id="rId17"/>
    <p:sldId id="401" r:id="rId18"/>
    <p:sldId id="402" r:id="rId19"/>
    <p:sldId id="381" r:id="rId20"/>
    <p:sldId id="395" r:id="rId21"/>
    <p:sldId id="396" r:id="rId22"/>
    <p:sldId id="382" r:id="rId23"/>
    <p:sldId id="387" r:id="rId24"/>
  </p:sldIdLst>
  <p:sldSz cx="9144000" cy="6858000" type="screen4x3"/>
  <p:notesSz cx="68580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9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9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935"/>
    <a:srgbClr val="FF9900"/>
    <a:srgbClr val="FFFEFB"/>
    <a:srgbClr val="FFFCEF"/>
    <a:srgbClr val="FFF8D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32" autoAdjust="0"/>
    <p:restoredTop sz="94638" autoAdjust="0"/>
  </p:normalViewPr>
  <p:slideViewPr>
    <p:cSldViewPr showGuides="1">
      <p:cViewPr>
        <p:scale>
          <a:sx n="154" d="100"/>
          <a:sy n="154" d="100"/>
        </p:scale>
        <p:origin x="114" y="-30"/>
      </p:cViewPr>
      <p:guideLst>
        <p:guide orient="horz" pos="9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68" d="100"/>
          <a:sy n="68" d="100"/>
        </p:scale>
        <p:origin x="-3090" y="-120"/>
      </p:cViewPr>
      <p:guideLst>
        <p:guide orient="horz" pos="2909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90851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60" tIns="0" rIns="18860" bIns="0" numCol="1" anchor="t" anchorCtr="0" compatLnSpc="1">
            <a:prstTxWarp prst="textNoShape">
              <a:avLst/>
            </a:prstTxWarp>
          </a:bodyPr>
          <a:lstStyle>
            <a:lvl1pPr defTabSz="747713" eaLnBrk="0" hangingPunct="0"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60" tIns="0" rIns="18860" bIns="0" numCol="1" anchor="t" anchorCtr="0" compatLnSpc="1">
            <a:prstTxWarp prst="textNoShape">
              <a:avLst/>
            </a:prstTxWarp>
          </a:bodyPr>
          <a:lstStyle>
            <a:lvl1pPr algn="r" defTabSz="747713" eaLnBrk="0" hangingPunct="0"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27125" y="698500"/>
            <a:ext cx="4602163" cy="34512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2813" y="4387850"/>
            <a:ext cx="5032375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54" tIns="45578" rIns="91154" bIns="4557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4113"/>
            <a:ext cx="29718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60" tIns="0" rIns="18860" bIns="0" numCol="1" anchor="b" anchorCtr="0" compatLnSpc="1">
            <a:prstTxWarp prst="textNoShape">
              <a:avLst/>
            </a:prstTxWarp>
          </a:bodyPr>
          <a:lstStyle>
            <a:lvl1pPr defTabSz="747713" eaLnBrk="0" hangingPunct="0"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774113"/>
            <a:ext cx="29718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60" tIns="0" rIns="18860" bIns="0" numCol="1" anchor="b" anchorCtr="0" compatLnSpc="1">
            <a:prstTxWarp prst="textNoShape">
              <a:avLst/>
            </a:prstTxWarp>
          </a:bodyPr>
          <a:lstStyle>
            <a:lvl1pPr algn="r" defTabSz="747713" eaLnBrk="0" hangingPunct="0"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fld id="{CE6CE644-B76C-4906-A47F-E039BCEAAE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591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 (Arabic)" pitchFamily="26" charset="-78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 (Arabic)" pitchFamily="26" charset="-78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 (Arabic)" pitchFamily="26" charset="-78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 (Arabic)" pitchFamily="26" charset="-78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 (Arabic)" pitchFamily="26" charset="-78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9BF82FA-556D-443A-8BFD-C2D74B4F95D7}" type="slidenum">
              <a:rPr lang="en-US"/>
              <a:pPr/>
              <a:t>6</a:t>
            </a:fld>
            <a:endParaRPr lang="en-US"/>
          </a:p>
        </p:txBody>
      </p:sp>
      <p:sp>
        <p:nvSpPr>
          <p:cNvPr id="65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8328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60419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</p:spTree>
    <p:extLst>
      <p:ext uri="{BB962C8B-B14F-4D97-AF65-F5344CB8AC3E}">
        <p14:creationId xmlns:p14="http://schemas.microsoft.com/office/powerpoint/2010/main" val="38448170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61443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673225" y="788988"/>
            <a:ext cx="3486150" cy="2616200"/>
          </a:xfrm>
          <a:ln cap="flat"/>
        </p:spPr>
      </p:sp>
    </p:spTree>
    <p:extLst>
      <p:ext uri="{BB962C8B-B14F-4D97-AF65-F5344CB8AC3E}">
        <p14:creationId xmlns:p14="http://schemas.microsoft.com/office/powerpoint/2010/main" val="1399305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57347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</p:spTree>
    <p:extLst>
      <p:ext uri="{BB962C8B-B14F-4D97-AF65-F5344CB8AC3E}">
        <p14:creationId xmlns:p14="http://schemas.microsoft.com/office/powerpoint/2010/main" val="6945660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58371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</p:spTree>
    <p:extLst>
      <p:ext uri="{BB962C8B-B14F-4D97-AF65-F5344CB8AC3E}">
        <p14:creationId xmlns:p14="http://schemas.microsoft.com/office/powerpoint/2010/main" val="24230951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679F97-A484-4574-87B9-FD5D3841DF4F}" type="slidenum">
              <a:rPr lang="en-US"/>
              <a:pPr/>
              <a:t>7</a:t>
            </a:fld>
            <a:endParaRPr lang="en-US"/>
          </a:p>
        </p:txBody>
      </p:sp>
      <p:sp>
        <p:nvSpPr>
          <p:cNvPr id="65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1275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4D5D26-E909-4497-9175-F9EF0994D3FB}" type="slidenum">
              <a:rPr lang="en-US"/>
              <a:pPr/>
              <a:t>8</a:t>
            </a:fld>
            <a:endParaRPr lang="en-US"/>
          </a:p>
        </p:txBody>
      </p:sp>
      <p:sp>
        <p:nvSpPr>
          <p:cNvPr id="65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1777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51203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</p:spTree>
    <p:extLst>
      <p:ext uri="{BB962C8B-B14F-4D97-AF65-F5344CB8AC3E}">
        <p14:creationId xmlns:p14="http://schemas.microsoft.com/office/powerpoint/2010/main" val="33711764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52227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</p:spTree>
    <p:extLst>
      <p:ext uri="{BB962C8B-B14F-4D97-AF65-F5344CB8AC3E}">
        <p14:creationId xmlns:p14="http://schemas.microsoft.com/office/powerpoint/2010/main" val="5046391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53251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</p:spTree>
    <p:extLst>
      <p:ext uri="{BB962C8B-B14F-4D97-AF65-F5344CB8AC3E}">
        <p14:creationId xmlns:p14="http://schemas.microsoft.com/office/powerpoint/2010/main" val="18173907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55299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</p:spTree>
    <p:extLst>
      <p:ext uri="{BB962C8B-B14F-4D97-AF65-F5344CB8AC3E}">
        <p14:creationId xmlns:p14="http://schemas.microsoft.com/office/powerpoint/2010/main" val="34825303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59395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</p:spTree>
    <p:extLst>
      <p:ext uri="{BB962C8B-B14F-4D97-AF65-F5344CB8AC3E}">
        <p14:creationId xmlns:p14="http://schemas.microsoft.com/office/powerpoint/2010/main" val="13424640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56323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</p:spTree>
    <p:extLst>
      <p:ext uri="{BB962C8B-B14F-4D97-AF65-F5344CB8AC3E}">
        <p14:creationId xmlns:p14="http://schemas.microsoft.com/office/powerpoint/2010/main" val="23046989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</a:endParaRPr>
              </a:p>
            </p:txBody>
          </p:sp>
        </p:grpSp>
        <p:grpSp>
          <p:nvGrpSpPr>
            <p:cNvPr id="7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</a:endParaRPr>
              </a:p>
            </p:txBody>
          </p:sp>
        </p:grpSp>
      </p:grpSp>
      <p:sp>
        <p:nvSpPr>
          <p:cNvPr id="13" name="Text Box 17"/>
          <p:cNvSpPr txBox="1">
            <a:spLocks noChangeArrowheads="1"/>
          </p:cNvSpPr>
          <p:nvPr userDrawn="1"/>
        </p:nvSpPr>
        <p:spPr bwMode="auto">
          <a:xfrm>
            <a:off x="5051425" y="5410200"/>
            <a:ext cx="3330575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 eaLnBrk="0" hangingPunct="0">
              <a:defRPr/>
            </a:pPr>
            <a:r>
              <a:rPr lang="en-US" sz="1000" dirty="0">
                <a:latin typeface="Arial" charset="0"/>
              </a:rPr>
              <a:t>Adapted from Software Engineering, </a:t>
            </a:r>
            <a:r>
              <a:rPr lang="en-US" sz="1000" dirty="0" err="1">
                <a:latin typeface="Arial" charset="0"/>
              </a:rPr>
              <a:t>Sommerville</a:t>
            </a:r>
            <a:r>
              <a:rPr lang="en-US" sz="1000" dirty="0">
                <a:latin typeface="Arial" charset="0"/>
              </a:rPr>
              <a:t>, 2011</a:t>
            </a:r>
          </a:p>
        </p:txBody>
      </p:sp>
      <p:sp>
        <p:nvSpPr>
          <p:cNvPr id="101387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101388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noProof="0" dirty="0"/>
              <a:t>Click to edit Master subtitle style</a:t>
            </a:r>
          </a:p>
        </p:txBody>
      </p:sp>
      <p:sp>
        <p:nvSpPr>
          <p:cNvPr id="14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D24A5F-409E-489A-A583-9C6AAC6E19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4089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44BE48-355A-4586-963D-363480F228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811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1E2BDE-4FF1-4FAF-951F-6E130081D2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114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3043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5F3971-4EDA-4019-BAE5-AAD36A67D7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347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271A07-D347-48A3-B699-E5BF8CB155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6726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CAAE97-02ED-4D4E-B4EA-581A1FDD36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995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AB4BDF-AC39-400E-9280-B39206CED8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1563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B36688-B2C5-4406-9856-F081D81E87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834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5DD903-738C-4BDC-83FB-0E4AAF87F1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844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DE5BB-E0C5-43E9-832E-4A3DB4375A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349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10035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grpSp>
          <p:nvGrpSpPr>
            <p:cNvPr id="5132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100357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00358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</a:endParaRPr>
              </a:p>
            </p:txBody>
          </p:sp>
        </p:grpSp>
      </p:grpSp>
      <p:sp>
        <p:nvSpPr>
          <p:cNvPr id="5123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5124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0361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62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63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</a:defRPr>
            </a:lvl1pPr>
          </a:lstStyle>
          <a:p>
            <a:pPr>
              <a:defRPr/>
            </a:pPr>
            <a:fld id="{557D52E7-EB48-40B1-8348-9D8DD81507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0364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00365" name="Rectangle 13"/>
          <p:cNvSpPr>
            <a:spLocks noChangeArrowheads="1"/>
          </p:cNvSpPr>
          <p:nvPr userDrawn="1"/>
        </p:nvSpPr>
        <p:spPr bwMode="auto">
          <a:xfrm>
            <a:off x="7848600" y="6483350"/>
            <a:ext cx="1143000" cy="307975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 eaLnBrk="0" hangingPunct="0">
              <a:defRPr/>
            </a:pPr>
            <a:r>
              <a:rPr lang="en-US" sz="1400">
                <a:latin typeface="Times New Roman" pitchFamily="18" charset="0"/>
              </a:rPr>
              <a:t>SWE-02- </a:t>
            </a:r>
            <a:fld id="{6C3AB580-8485-4A4A-BB5A-7422725B309E}" type="slidenum">
              <a:rPr lang="en-US" sz="1400">
                <a:latin typeface="Times New Roman" pitchFamily="18" charset="0"/>
              </a:rPr>
              <a:pPr algn="ctr" eaLnBrk="0" hangingPunct="0">
                <a:defRPr/>
              </a:pPr>
              <a:t>‹#›</a:t>
            </a:fld>
            <a:endParaRPr lang="en-US" sz="1400">
              <a:latin typeface="Times New Roman" pitchFamily="18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7924800" y="6553200"/>
            <a:ext cx="1219200" cy="276225"/>
          </a:xfrm>
          <a:prstGeom prst="rect">
            <a:avLst/>
          </a:prstGeom>
          <a:solidFill>
            <a:srgbClr val="FFFCEF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sz="1200" dirty="0" smtClean="0">
                <a:latin typeface="Arial" charset="0"/>
              </a:rPr>
              <a:t>SWE-07-</a:t>
            </a:r>
            <a:fld id="{C5709F1A-1F24-4CD2-BCC5-54E12E6A1F01}" type="slidenum">
              <a:rPr lang="en-US" sz="1200">
                <a:latin typeface="Arial" charset="0"/>
              </a:rPr>
              <a:pPr>
                <a:defRPr/>
              </a:pPr>
              <a:t>‹#›</a:t>
            </a:fld>
            <a:endParaRPr lang="en-US" sz="1200" dirty="0"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2" r:id="rId1"/>
    <p:sldLayoutId id="2147483843" r:id="rId2"/>
    <p:sldLayoutId id="2147483833" r:id="rId3"/>
    <p:sldLayoutId id="2147483834" r:id="rId4"/>
    <p:sldLayoutId id="2147483835" r:id="rId5"/>
    <p:sldLayoutId id="2147483836" r:id="rId6"/>
    <p:sldLayoutId id="2147483837" r:id="rId7"/>
    <p:sldLayoutId id="2147483838" r:id="rId8"/>
    <p:sldLayoutId id="2147483839" r:id="rId9"/>
    <p:sldLayoutId id="2147483840" r:id="rId10"/>
    <p:sldLayoutId id="2147483841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wmf"/><Relationship Id="rId4" Type="http://schemas.openxmlformats.org/officeDocument/2006/relationships/oleObject" Target="../embeddings/oleObject1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.wmf"/><Relationship Id="rId4" Type="http://schemas.openxmlformats.org/officeDocument/2006/relationships/oleObject" Target="../embeddings/oleObject2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4.w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Module </a:t>
            </a:r>
            <a:r>
              <a:rPr lang="en-US" altLang="en-US" dirty="0" smtClean="0"/>
              <a:t>7</a:t>
            </a:r>
            <a:endParaRPr lang="en-US" altLang="en-US" dirty="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Static Analysis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840" tIns="44623" rIns="90840" bIns="44623"/>
          <a:lstStyle/>
          <a:p>
            <a:r>
              <a:rPr lang="en-GB" altLang="en-US" smtClean="0"/>
              <a:t>Inspection Pre-conditions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676400"/>
            <a:ext cx="7804150" cy="4429125"/>
          </a:xfrm>
          <a:noFill/>
        </p:spPr>
        <p:txBody>
          <a:bodyPr lIns="90840" tIns="44623" rIns="90840" bIns="44623"/>
          <a:lstStyle/>
          <a:p>
            <a:r>
              <a:rPr lang="en-GB" altLang="en-US" sz="2400" dirty="0" smtClean="0"/>
              <a:t>A </a:t>
            </a:r>
            <a:r>
              <a:rPr lang="en-GB" altLang="en-US" sz="2400" i="1" dirty="0" smtClean="0">
                <a:solidFill>
                  <a:srgbClr val="FF5935"/>
                </a:solidFill>
              </a:rPr>
              <a:t>precise</a:t>
            </a:r>
            <a:r>
              <a:rPr lang="en-GB" altLang="en-US" sz="2400" dirty="0" smtClean="0"/>
              <a:t> specification must be available.</a:t>
            </a:r>
          </a:p>
          <a:p>
            <a:r>
              <a:rPr lang="en-GB" altLang="en-US" sz="2400" dirty="0" smtClean="0"/>
              <a:t>Team members must be familiar with the </a:t>
            </a:r>
            <a:br>
              <a:rPr lang="en-GB" altLang="en-US" sz="2400" dirty="0" smtClean="0"/>
            </a:br>
            <a:r>
              <a:rPr lang="en-GB" altLang="en-US" sz="2400" dirty="0" smtClean="0"/>
              <a:t>organization standards.</a:t>
            </a:r>
          </a:p>
          <a:p>
            <a:r>
              <a:rPr lang="en-GB" altLang="en-US" sz="2400" dirty="0" smtClean="0"/>
              <a:t>Syntactically correct code or other system representations must be available. </a:t>
            </a:r>
          </a:p>
          <a:p>
            <a:r>
              <a:rPr lang="en-GB" altLang="en-US" sz="2400" dirty="0" smtClean="0"/>
              <a:t>An </a:t>
            </a:r>
            <a:r>
              <a:rPr lang="en-GB" altLang="en-US" sz="2400" i="1" dirty="0" smtClean="0">
                <a:solidFill>
                  <a:srgbClr val="FF5935"/>
                </a:solidFill>
              </a:rPr>
              <a:t>error checklist </a:t>
            </a:r>
            <a:r>
              <a:rPr lang="en-GB" altLang="en-US" sz="2400" dirty="0" smtClean="0"/>
              <a:t>should be prepared.</a:t>
            </a:r>
          </a:p>
          <a:p>
            <a:r>
              <a:rPr lang="en-GB" altLang="en-US" sz="2400" dirty="0" smtClean="0"/>
              <a:t>Management must accept that </a:t>
            </a:r>
            <a:r>
              <a:rPr lang="en-GB" altLang="en-US" sz="2400" i="1" dirty="0" smtClean="0">
                <a:solidFill>
                  <a:srgbClr val="FF5935"/>
                </a:solidFill>
              </a:rPr>
              <a:t>inspection will </a:t>
            </a:r>
            <a:br>
              <a:rPr lang="en-GB" altLang="en-US" sz="2400" i="1" dirty="0" smtClean="0">
                <a:solidFill>
                  <a:srgbClr val="FF5935"/>
                </a:solidFill>
              </a:rPr>
            </a:br>
            <a:r>
              <a:rPr lang="en-GB" altLang="en-US" sz="2400" i="1" dirty="0" smtClean="0">
                <a:solidFill>
                  <a:srgbClr val="FF5935"/>
                </a:solidFill>
              </a:rPr>
              <a:t>increase costs</a:t>
            </a:r>
            <a:r>
              <a:rPr lang="en-GB" altLang="en-US" sz="2400" dirty="0" smtClean="0"/>
              <a:t> early in the software process.</a:t>
            </a:r>
          </a:p>
          <a:p>
            <a:r>
              <a:rPr lang="en-GB" altLang="en-US" sz="2400" dirty="0" smtClean="0"/>
              <a:t>Management should not use inspections for staff </a:t>
            </a:r>
            <a:br>
              <a:rPr lang="en-GB" altLang="en-US" sz="2400" dirty="0" smtClean="0"/>
            </a:br>
            <a:r>
              <a:rPr lang="en-GB" altLang="en-US" sz="2400" dirty="0" smtClean="0"/>
              <a:t>appraisal; i.e., finding out who makes mistakes.</a:t>
            </a: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840" tIns="44623" rIns="90840" bIns="44623"/>
          <a:lstStyle/>
          <a:p>
            <a:r>
              <a:rPr lang="en-GB" altLang="en-US" smtClean="0"/>
              <a:t>The Inspection Process</a:t>
            </a:r>
          </a:p>
        </p:txBody>
      </p:sp>
      <p:pic>
        <p:nvPicPr>
          <p:cNvPr id="2969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971800"/>
            <a:ext cx="8077200" cy="178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840" tIns="44623" rIns="90840" bIns="44623"/>
          <a:lstStyle/>
          <a:p>
            <a:r>
              <a:rPr lang="en-GB" altLang="en-US" smtClean="0"/>
              <a:t>Inspection Procedure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lIns="90840" tIns="44623" rIns="90840" bIns="44623"/>
          <a:lstStyle/>
          <a:p>
            <a:pPr>
              <a:lnSpc>
                <a:spcPct val="90000"/>
              </a:lnSpc>
            </a:pPr>
            <a:r>
              <a:rPr lang="en-GB" altLang="en-US" dirty="0" smtClean="0"/>
              <a:t>System overview presented to inspection team.</a:t>
            </a:r>
          </a:p>
          <a:p>
            <a:pPr>
              <a:lnSpc>
                <a:spcPct val="90000"/>
              </a:lnSpc>
            </a:pPr>
            <a:r>
              <a:rPr lang="en-GB" altLang="en-US" dirty="0" smtClean="0"/>
              <a:t>Code and associated documents are </a:t>
            </a:r>
            <a:br>
              <a:rPr lang="en-GB" altLang="en-US" dirty="0" smtClean="0"/>
            </a:br>
            <a:r>
              <a:rPr lang="en-GB" altLang="en-US" dirty="0" smtClean="0"/>
              <a:t>distributed to inspection team in advance.</a:t>
            </a:r>
          </a:p>
          <a:p>
            <a:pPr>
              <a:lnSpc>
                <a:spcPct val="90000"/>
              </a:lnSpc>
            </a:pPr>
            <a:r>
              <a:rPr lang="en-GB" altLang="en-US" dirty="0" smtClean="0"/>
              <a:t>Inspection takes place and </a:t>
            </a:r>
            <a:r>
              <a:rPr lang="en-GB" altLang="en-US" i="1" dirty="0" smtClean="0">
                <a:solidFill>
                  <a:srgbClr val="FF5935"/>
                </a:solidFill>
              </a:rPr>
              <a:t>discovered errors </a:t>
            </a:r>
            <a:br>
              <a:rPr lang="en-GB" altLang="en-US" i="1" dirty="0" smtClean="0">
                <a:solidFill>
                  <a:srgbClr val="FF5935"/>
                </a:solidFill>
              </a:rPr>
            </a:br>
            <a:r>
              <a:rPr lang="en-GB" altLang="en-US" i="1" dirty="0" smtClean="0">
                <a:solidFill>
                  <a:srgbClr val="FF5935"/>
                </a:solidFill>
              </a:rPr>
              <a:t>are noted</a:t>
            </a:r>
            <a:r>
              <a:rPr lang="en-GB" altLang="en-US" dirty="0" smtClean="0"/>
              <a:t>.</a:t>
            </a:r>
          </a:p>
          <a:p>
            <a:pPr>
              <a:lnSpc>
                <a:spcPct val="90000"/>
              </a:lnSpc>
            </a:pPr>
            <a:r>
              <a:rPr lang="en-GB" altLang="en-US" u="sng" dirty="0" smtClean="0">
                <a:solidFill>
                  <a:srgbClr val="FF5935"/>
                </a:solidFill>
              </a:rPr>
              <a:t>Modifications</a:t>
            </a:r>
            <a:r>
              <a:rPr lang="en-GB" altLang="en-US" dirty="0" smtClean="0"/>
              <a:t> are made to </a:t>
            </a:r>
            <a:r>
              <a:rPr lang="en-GB" altLang="en-US" i="1" dirty="0" smtClean="0">
                <a:solidFill>
                  <a:srgbClr val="FF5935"/>
                </a:solidFill>
              </a:rPr>
              <a:t>repair discovered </a:t>
            </a:r>
            <a:br>
              <a:rPr lang="en-GB" altLang="en-US" i="1" dirty="0" smtClean="0">
                <a:solidFill>
                  <a:srgbClr val="FF5935"/>
                </a:solidFill>
              </a:rPr>
            </a:br>
            <a:r>
              <a:rPr lang="en-GB" altLang="en-US" i="1" dirty="0" smtClean="0">
                <a:solidFill>
                  <a:srgbClr val="FF5935"/>
                </a:solidFill>
              </a:rPr>
              <a:t>errors</a:t>
            </a:r>
            <a:r>
              <a:rPr lang="en-GB" altLang="en-US" dirty="0" smtClean="0"/>
              <a:t>.</a:t>
            </a:r>
          </a:p>
          <a:p>
            <a:pPr>
              <a:lnSpc>
                <a:spcPct val="90000"/>
              </a:lnSpc>
            </a:pPr>
            <a:r>
              <a:rPr lang="en-GB" altLang="en-US" dirty="0" smtClean="0"/>
              <a:t>Re-inspection may or may not be required.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840" tIns="44623" rIns="90840" bIns="44623"/>
          <a:lstStyle/>
          <a:p>
            <a:r>
              <a:rPr lang="en-GB" altLang="en-US" smtClean="0"/>
              <a:t>Inspection Checklists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lIns="90840" tIns="44623" rIns="90840" bIns="44623"/>
          <a:lstStyle/>
          <a:p>
            <a:r>
              <a:rPr lang="en-US" altLang="en-US" sz="2400" dirty="0" smtClean="0"/>
              <a:t>Checklist of common errors should be used to </a:t>
            </a:r>
            <a:br>
              <a:rPr lang="en-US" altLang="en-US" sz="2400" dirty="0" smtClean="0"/>
            </a:br>
            <a:r>
              <a:rPr lang="en-US" altLang="en-US" sz="2400" dirty="0" smtClean="0"/>
              <a:t>drive the inspection.</a:t>
            </a:r>
          </a:p>
          <a:p>
            <a:r>
              <a:rPr lang="en-US" altLang="en-US" sz="2400" dirty="0" smtClean="0"/>
              <a:t>Error checklists are </a:t>
            </a:r>
            <a:r>
              <a:rPr lang="en-US" altLang="en-US" sz="2400" i="1" dirty="0" smtClean="0">
                <a:solidFill>
                  <a:srgbClr val="FF5935"/>
                </a:solidFill>
              </a:rPr>
              <a:t>programming language </a:t>
            </a:r>
            <a:r>
              <a:rPr lang="en-US" altLang="en-US" sz="2400" dirty="0" smtClean="0"/>
              <a:t/>
            </a:r>
            <a:br>
              <a:rPr lang="en-US" altLang="en-US" sz="2400" dirty="0" smtClean="0"/>
            </a:br>
            <a:r>
              <a:rPr lang="en-US" altLang="en-US" sz="2400" i="1" dirty="0" smtClean="0">
                <a:solidFill>
                  <a:srgbClr val="FF5935"/>
                </a:solidFill>
              </a:rPr>
              <a:t>dependent</a:t>
            </a:r>
            <a:r>
              <a:rPr lang="en-US" altLang="en-US" sz="2400" dirty="0" smtClean="0"/>
              <a:t> and reflect the characteristic errors that are likely to arise in the language.</a:t>
            </a:r>
          </a:p>
          <a:p>
            <a:r>
              <a:rPr lang="en-US" altLang="en-US" sz="2400" dirty="0" smtClean="0"/>
              <a:t>In general, the </a:t>
            </a:r>
            <a:r>
              <a:rPr lang="en-US" altLang="en-US" sz="2400" dirty="0"/>
              <a:t>'</a:t>
            </a:r>
            <a:r>
              <a:rPr lang="en-US" altLang="en-US" sz="2400" i="1" dirty="0" smtClean="0">
                <a:solidFill>
                  <a:srgbClr val="FF5935"/>
                </a:solidFill>
              </a:rPr>
              <a:t>weaker</a:t>
            </a:r>
            <a:r>
              <a:rPr lang="en-US" altLang="en-US" sz="2400" dirty="0" smtClean="0"/>
              <a:t>' the </a:t>
            </a:r>
            <a:r>
              <a:rPr lang="en-US" altLang="en-US" sz="2400" i="1" dirty="0" smtClean="0">
                <a:solidFill>
                  <a:srgbClr val="FF5935"/>
                </a:solidFill>
              </a:rPr>
              <a:t>type checking</a:t>
            </a:r>
            <a:r>
              <a:rPr lang="en-US" altLang="en-US" sz="2400" dirty="0" smtClean="0"/>
              <a:t>, the </a:t>
            </a:r>
            <a:r>
              <a:rPr lang="en-US" altLang="en-US" sz="2400" i="1" dirty="0" smtClean="0">
                <a:solidFill>
                  <a:srgbClr val="FF5935"/>
                </a:solidFill>
              </a:rPr>
              <a:t>larger</a:t>
            </a:r>
            <a:r>
              <a:rPr lang="en-US" altLang="en-US" sz="2400" dirty="0" smtClean="0"/>
              <a:t> the checklist.</a:t>
            </a:r>
          </a:p>
          <a:p>
            <a:r>
              <a:rPr lang="en-US" altLang="en-US" sz="2400" dirty="0" smtClean="0"/>
              <a:t>Examples: </a:t>
            </a:r>
            <a:r>
              <a:rPr lang="en-US" altLang="en-US" sz="2400" i="1" dirty="0" smtClean="0">
                <a:solidFill>
                  <a:srgbClr val="FF5935"/>
                </a:solidFill>
              </a:rPr>
              <a:t>Initialization</a:t>
            </a:r>
            <a:r>
              <a:rPr lang="en-US" altLang="en-US" sz="2400" dirty="0" smtClean="0"/>
              <a:t>, </a:t>
            </a:r>
            <a:r>
              <a:rPr lang="en-US" altLang="en-US" sz="2400" i="1" dirty="0">
                <a:solidFill>
                  <a:srgbClr val="FF5935"/>
                </a:solidFill>
              </a:rPr>
              <a:t>Constant naming</a:t>
            </a:r>
            <a:r>
              <a:rPr lang="en-US" altLang="en-US" sz="2400" dirty="0" smtClean="0"/>
              <a:t>, </a:t>
            </a:r>
            <a:r>
              <a:rPr lang="en-US" altLang="en-US" sz="2400" i="1" dirty="0">
                <a:solidFill>
                  <a:srgbClr val="FF5935"/>
                </a:solidFill>
              </a:rPr>
              <a:t>loop </a:t>
            </a:r>
            <a:br>
              <a:rPr lang="en-US" altLang="en-US" sz="2400" i="1" dirty="0">
                <a:solidFill>
                  <a:srgbClr val="FF5935"/>
                </a:solidFill>
              </a:rPr>
            </a:br>
            <a:r>
              <a:rPr lang="en-US" altLang="en-US" sz="2400" i="1" dirty="0">
                <a:solidFill>
                  <a:srgbClr val="FF5935"/>
                </a:solidFill>
              </a:rPr>
              <a:t>termination</a:t>
            </a:r>
            <a:r>
              <a:rPr lang="en-US" altLang="en-US" sz="2400" dirty="0" smtClean="0"/>
              <a:t>, </a:t>
            </a:r>
            <a:r>
              <a:rPr lang="en-US" altLang="en-US" sz="2400" i="1" dirty="0">
                <a:solidFill>
                  <a:srgbClr val="FF5935"/>
                </a:solidFill>
              </a:rPr>
              <a:t>array bounds</a:t>
            </a:r>
            <a:r>
              <a:rPr lang="en-US" altLang="en-US" sz="2400" dirty="0" smtClean="0"/>
              <a:t>, etc.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840" tIns="44623" rIns="90840" bIns="44623"/>
          <a:lstStyle/>
          <a:p>
            <a:r>
              <a:rPr lang="en-GB" altLang="en-US" dirty="0"/>
              <a:t>Inspection Checks</a:t>
            </a:r>
            <a:r>
              <a:rPr lang="en-GB" altLang="en-US" sz="2800" dirty="0"/>
              <a:t> (</a:t>
            </a:r>
            <a:r>
              <a:rPr lang="en-GB" altLang="en-US" sz="2800" dirty="0" smtClean="0"/>
              <a:t>1/3)</a:t>
            </a:r>
            <a:endParaRPr lang="en-GB" altLang="en-US" dirty="0" smtClean="0"/>
          </a:p>
        </p:txBody>
      </p:sp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1219200" y="1676400"/>
          <a:ext cx="6477000" cy="4527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4" name="Document" r:id="rId4" imgW="5486400" imgH="7946136" progId="Word.Document.8">
                  <p:embed/>
                </p:oleObj>
              </mc:Choice>
              <mc:Fallback>
                <p:oleObj name="Document" r:id="rId4" imgW="5486400" imgH="7946136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14754" t="59375" r="1131"/>
                      <a:stretch>
                        <a:fillRect/>
                      </a:stretch>
                    </p:blipFill>
                    <p:spPr bwMode="auto">
                      <a:xfrm>
                        <a:off x="1219200" y="1676400"/>
                        <a:ext cx="6477000" cy="4527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858911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Inspection Checks</a:t>
            </a:r>
            <a:r>
              <a:rPr lang="en-GB" altLang="en-US" sz="2800" dirty="0" smtClean="0"/>
              <a:t> </a:t>
            </a:r>
            <a:r>
              <a:rPr lang="en-GB" altLang="en-US" sz="2800" dirty="0" smtClean="0"/>
              <a:t>(</a:t>
            </a:r>
            <a:r>
              <a:rPr lang="en-GB" altLang="en-US" sz="2800" dirty="0"/>
              <a:t>2</a:t>
            </a:r>
            <a:r>
              <a:rPr lang="en-GB" altLang="en-US" sz="2800" dirty="0" smtClean="0"/>
              <a:t>/3)</a:t>
            </a:r>
            <a:endParaRPr lang="en-GB" altLang="en-US" dirty="0" smtClean="0"/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990600" y="1676400"/>
          <a:ext cx="6858000" cy="4386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7" name="Document" r:id="rId4" imgW="5486400" imgH="3953256" progId="Word.Document.8">
                  <p:embed/>
                </p:oleObj>
              </mc:Choice>
              <mc:Fallback>
                <p:oleObj name="Document" r:id="rId4" imgW="5486400" imgH="3953256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11137" t="21117"/>
                      <a:stretch>
                        <a:fillRect/>
                      </a:stretch>
                    </p:blipFill>
                    <p:spPr bwMode="auto">
                      <a:xfrm>
                        <a:off x="990600" y="1676400"/>
                        <a:ext cx="6858000" cy="4386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Inspection Checks</a:t>
            </a:r>
            <a:r>
              <a:rPr lang="en-US" altLang="en-US" sz="2800" dirty="0" smtClean="0"/>
              <a:t> </a:t>
            </a:r>
            <a:r>
              <a:rPr lang="en-US" altLang="en-US" sz="2800" dirty="0" smtClean="0"/>
              <a:t>(3/3)</a:t>
            </a:r>
            <a:endParaRPr lang="en-US" altLang="en-US" dirty="0" smtClean="0"/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762000" y="1828800"/>
          <a:ext cx="7772400" cy="3960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1" name="Document" r:id="rId3" imgW="5486400" imgH="3371088" progId="Word.Document.8">
                  <p:embed/>
                </p:oleObj>
              </mc:Choice>
              <mc:Fallback>
                <p:oleObj name="Document" r:id="rId3" imgW="5486400" imgH="3371088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749" t="25142"/>
                      <a:stretch>
                        <a:fillRect/>
                      </a:stretch>
                    </p:blipFill>
                    <p:spPr bwMode="auto">
                      <a:xfrm>
                        <a:off x="762000" y="1828800"/>
                        <a:ext cx="7772400" cy="3960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840" tIns="44623" rIns="90840" bIns="44623"/>
          <a:lstStyle/>
          <a:p>
            <a:r>
              <a:rPr lang="en-GB" altLang="en-US" smtClean="0"/>
              <a:t>Stages of Static Analysis</a:t>
            </a:r>
            <a:r>
              <a:rPr lang="en-GB" altLang="en-US" sz="2800" smtClean="0"/>
              <a:t> (1/2)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lIns="90840" tIns="44623" rIns="90840" bIns="44623"/>
          <a:lstStyle/>
          <a:p>
            <a:r>
              <a:rPr lang="en-GB" altLang="en-US" sz="2400" u="sng" dirty="0" smtClean="0">
                <a:solidFill>
                  <a:srgbClr val="FF5935"/>
                </a:solidFill>
              </a:rPr>
              <a:t>Control flow analysis</a:t>
            </a:r>
            <a:r>
              <a:rPr lang="en-GB" altLang="en-US" sz="2400" i="1" dirty="0" smtClean="0"/>
              <a:t>.</a:t>
            </a:r>
            <a:r>
              <a:rPr lang="en-GB" altLang="en-US" sz="2400" dirty="0" smtClean="0"/>
              <a:t>  Checks for loops with </a:t>
            </a:r>
            <a:br>
              <a:rPr lang="en-GB" altLang="en-US" sz="2400" dirty="0" smtClean="0"/>
            </a:br>
            <a:r>
              <a:rPr lang="en-GB" altLang="en-US" sz="2400" dirty="0" smtClean="0"/>
              <a:t>multiple exit or entry points, finds unreachable </a:t>
            </a:r>
            <a:br>
              <a:rPr lang="en-GB" altLang="en-US" sz="2400" dirty="0" smtClean="0"/>
            </a:br>
            <a:r>
              <a:rPr lang="en-GB" altLang="en-US" sz="2400" dirty="0" smtClean="0"/>
              <a:t>code, etc.</a:t>
            </a:r>
          </a:p>
          <a:p>
            <a:r>
              <a:rPr lang="en-GB" altLang="en-US" sz="2400" u="sng" dirty="0" smtClean="0">
                <a:solidFill>
                  <a:srgbClr val="FF5935"/>
                </a:solidFill>
              </a:rPr>
              <a:t>Data use analysis</a:t>
            </a:r>
            <a:r>
              <a:rPr lang="en-GB" altLang="en-US" sz="2400" i="1" dirty="0" smtClean="0"/>
              <a:t>.</a:t>
            </a:r>
            <a:r>
              <a:rPr lang="en-GB" altLang="en-US" sz="2400" dirty="0" smtClean="0"/>
              <a:t>  Detects uninitialized </a:t>
            </a:r>
            <a:br>
              <a:rPr lang="en-GB" altLang="en-US" sz="2400" dirty="0" smtClean="0"/>
            </a:br>
            <a:r>
              <a:rPr lang="en-GB" altLang="en-US" sz="2400" dirty="0" smtClean="0"/>
              <a:t>variables, variables written twice without an </a:t>
            </a:r>
            <a:br>
              <a:rPr lang="en-GB" altLang="en-US" sz="2400" dirty="0" smtClean="0"/>
            </a:br>
            <a:r>
              <a:rPr lang="en-GB" altLang="en-US" sz="2400" dirty="0" smtClean="0"/>
              <a:t>intervening assignment, variables which are </a:t>
            </a:r>
            <a:br>
              <a:rPr lang="en-GB" altLang="en-US" sz="2400" dirty="0" smtClean="0"/>
            </a:br>
            <a:r>
              <a:rPr lang="en-GB" altLang="en-US" sz="2400" dirty="0" smtClean="0"/>
              <a:t>declared but never used, etc.</a:t>
            </a:r>
          </a:p>
          <a:p>
            <a:r>
              <a:rPr lang="en-GB" altLang="en-US" sz="2400" u="sng" dirty="0" smtClean="0">
                <a:solidFill>
                  <a:srgbClr val="FF5935"/>
                </a:solidFill>
              </a:rPr>
              <a:t>Interface analysis</a:t>
            </a:r>
            <a:r>
              <a:rPr lang="en-GB" altLang="en-US" sz="2400" i="1" dirty="0" smtClean="0"/>
              <a:t>.</a:t>
            </a:r>
            <a:r>
              <a:rPr lang="en-GB" altLang="en-US" sz="2400" dirty="0" smtClean="0"/>
              <a:t>  Checks the consistency of </a:t>
            </a:r>
            <a:br>
              <a:rPr lang="en-GB" altLang="en-US" sz="2400" dirty="0" smtClean="0"/>
            </a:br>
            <a:r>
              <a:rPr lang="en-GB" altLang="en-US" sz="2400" dirty="0" smtClean="0"/>
              <a:t>routine and procedure declarations and their </a:t>
            </a:r>
            <a:br>
              <a:rPr lang="en-GB" altLang="en-US" sz="2400" dirty="0" smtClean="0"/>
            </a:br>
            <a:r>
              <a:rPr lang="en-GB" altLang="en-US" sz="2400" dirty="0" smtClean="0"/>
              <a:t>use</a:t>
            </a:r>
          </a:p>
        </p:txBody>
      </p:sp>
    </p:spTree>
    <p:extLst>
      <p:ext uri="{BB962C8B-B14F-4D97-AF65-F5344CB8AC3E}">
        <p14:creationId xmlns:p14="http://schemas.microsoft.com/office/powerpoint/2010/main" val="25828364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840" tIns="44623" rIns="90840" bIns="44623"/>
          <a:lstStyle/>
          <a:p>
            <a:r>
              <a:rPr lang="en-GB" altLang="en-US" smtClean="0"/>
              <a:t>Stages of Static Analysis</a:t>
            </a:r>
            <a:r>
              <a:rPr lang="en-GB" altLang="en-US" sz="2800" smtClean="0"/>
              <a:t> (2/2)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676400"/>
            <a:ext cx="7804150" cy="4659313"/>
          </a:xfrm>
          <a:noFill/>
        </p:spPr>
        <p:txBody>
          <a:bodyPr lIns="90840" tIns="44623" rIns="90840" bIns="44623"/>
          <a:lstStyle/>
          <a:p>
            <a:r>
              <a:rPr lang="en-GB" altLang="en-US" u="sng" dirty="0" smtClean="0">
                <a:solidFill>
                  <a:srgbClr val="FF5935"/>
                </a:solidFill>
              </a:rPr>
              <a:t>Information flow analysis</a:t>
            </a:r>
            <a:r>
              <a:rPr lang="en-GB" altLang="en-US" i="1" dirty="0" smtClean="0"/>
              <a:t>.</a:t>
            </a:r>
            <a:r>
              <a:rPr lang="en-GB" altLang="en-US" dirty="0" smtClean="0"/>
              <a:t>  Identifies the </a:t>
            </a:r>
            <a:br>
              <a:rPr lang="en-GB" altLang="en-US" dirty="0" smtClean="0"/>
            </a:br>
            <a:r>
              <a:rPr lang="en-GB" altLang="en-US" dirty="0" smtClean="0"/>
              <a:t>dependencies of output variables. Does not </a:t>
            </a:r>
            <a:br>
              <a:rPr lang="en-GB" altLang="en-US" dirty="0" smtClean="0"/>
            </a:br>
            <a:r>
              <a:rPr lang="en-GB" altLang="en-US" dirty="0" smtClean="0"/>
              <a:t>detect anomalies itself but highlights </a:t>
            </a:r>
            <a:br>
              <a:rPr lang="en-GB" altLang="en-US" dirty="0" smtClean="0"/>
            </a:br>
            <a:r>
              <a:rPr lang="en-GB" altLang="en-US" dirty="0" smtClean="0"/>
              <a:t>information for code inspection or review</a:t>
            </a:r>
          </a:p>
          <a:p>
            <a:r>
              <a:rPr lang="en-GB" altLang="en-US" u="sng" dirty="0" smtClean="0">
                <a:solidFill>
                  <a:srgbClr val="FF5935"/>
                </a:solidFill>
              </a:rPr>
              <a:t>Path analysis</a:t>
            </a:r>
            <a:r>
              <a:rPr lang="en-GB" altLang="en-US" i="1" dirty="0" smtClean="0"/>
              <a:t>.</a:t>
            </a:r>
            <a:r>
              <a:rPr lang="en-GB" altLang="en-US" dirty="0" smtClean="0"/>
              <a:t>  Identifies paths through the program and sets out the statements executed in that path. Again, potentially useful in the review process</a:t>
            </a:r>
          </a:p>
          <a:p>
            <a:r>
              <a:rPr lang="en-GB" altLang="en-US" dirty="0" smtClean="0"/>
              <a:t>Both these stages generate vast amounts of information. They must be used with care.</a:t>
            </a:r>
          </a:p>
        </p:txBody>
      </p:sp>
    </p:spTree>
    <p:extLst>
      <p:ext uri="{BB962C8B-B14F-4D97-AF65-F5344CB8AC3E}">
        <p14:creationId xmlns:p14="http://schemas.microsoft.com/office/powerpoint/2010/main" val="5988637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840" tIns="44623" rIns="90840" bIns="44623"/>
          <a:lstStyle/>
          <a:p>
            <a:r>
              <a:rPr lang="en-GB" altLang="en-US" smtClean="0"/>
              <a:t>Inspection Rate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lIns="90840" tIns="44623" rIns="90840" bIns="44623"/>
          <a:lstStyle/>
          <a:p>
            <a:r>
              <a:rPr lang="en-GB" altLang="en-US" smtClean="0"/>
              <a:t>500 statements/hour during overview.</a:t>
            </a:r>
          </a:p>
          <a:p>
            <a:r>
              <a:rPr lang="en-GB" altLang="en-US" smtClean="0"/>
              <a:t>125 source statement/hour during individual </a:t>
            </a:r>
            <a:br>
              <a:rPr lang="en-GB" altLang="en-US" smtClean="0"/>
            </a:br>
            <a:r>
              <a:rPr lang="en-GB" altLang="en-US" smtClean="0"/>
              <a:t>preparation.</a:t>
            </a:r>
          </a:p>
          <a:p>
            <a:r>
              <a:rPr lang="en-GB" altLang="en-US" smtClean="0"/>
              <a:t>90-125 statements/hour can be inspected.</a:t>
            </a:r>
          </a:p>
          <a:p>
            <a:r>
              <a:rPr lang="en-GB" altLang="en-US" smtClean="0"/>
              <a:t>Inspection is therefore an expensive process.</a:t>
            </a:r>
          </a:p>
          <a:p>
            <a:r>
              <a:rPr lang="en-GB" altLang="en-US" smtClean="0"/>
              <a:t>Inspecting 500 lines costs about 40 man/hours effort - about £2800 at UK rates.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is Static Analysis?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u="sng" dirty="0" smtClean="0">
                <a:solidFill>
                  <a:srgbClr val="FF5935"/>
                </a:solidFill>
              </a:rPr>
              <a:t>Testing</a:t>
            </a:r>
            <a:r>
              <a:rPr lang="en-US" sz="2000" dirty="0" smtClean="0"/>
              <a:t> </a:t>
            </a:r>
            <a:r>
              <a:rPr lang="en-US" sz="2000" dirty="0"/>
              <a:t>without executing the program</a:t>
            </a:r>
          </a:p>
          <a:p>
            <a:pPr lvl="1"/>
            <a:r>
              <a:rPr lang="en-US" sz="1800" dirty="0" smtClean="0"/>
              <a:t>This </a:t>
            </a:r>
            <a:r>
              <a:rPr lang="en-US" sz="1800" dirty="0"/>
              <a:t>include </a:t>
            </a:r>
            <a:r>
              <a:rPr lang="en-US" sz="1800" i="1" dirty="0">
                <a:solidFill>
                  <a:srgbClr val="FF5935"/>
                </a:solidFill>
              </a:rPr>
              <a:t>inspections</a:t>
            </a:r>
            <a:r>
              <a:rPr lang="en-US" sz="1800" dirty="0"/>
              <a:t>, </a:t>
            </a:r>
            <a:r>
              <a:rPr lang="en-US" sz="1800" i="1" dirty="0">
                <a:solidFill>
                  <a:srgbClr val="FF5935"/>
                </a:solidFill>
              </a:rPr>
              <a:t>reviews</a:t>
            </a:r>
            <a:r>
              <a:rPr lang="en-US" sz="1800" dirty="0"/>
              <a:t> and </a:t>
            </a:r>
            <a:r>
              <a:rPr lang="en-US" sz="1800" i="1" dirty="0">
                <a:solidFill>
                  <a:srgbClr val="FF5935"/>
                </a:solidFill>
              </a:rPr>
              <a:t>walkthroughs</a:t>
            </a:r>
            <a:r>
              <a:rPr lang="en-US" sz="1800" dirty="0"/>
              <a:t>, and some </a:t>
            </a:r>
            <a:r>
              <a:rPr lang="en-US" sz="1800" dirty="0" smtClean="0"/>
              <a:t>forms of </a:t>
            </a:r>
            <a:r>
              <a:rPr lang="en-US" sz="1800" dirty="0"/>
              <a:t>analysis</a:t>
            </a:r>
          </a:p>
          <a:p>
            <a:pPr lvl="1"/>
            <a:r>
              <a:rPr lang="en-US" sz="1800" dirty="0" smtClean="0"/>
              <a:t>Concerned </a:t>
            </a:r>
            <a:r>
              <a:rPr lang="en-US" sz="1800" dirty="0"/>
              <a:t>with analysis of the static system representation </a:t>
            </a:r>
            <a:r>
              <a:rPr lang="en-US" sz="1800" dirty="0" smtClean="0"/>
              <a:t>to discover </a:t>
            </a:r>
            <a:r>
              <a:rPr lang="en-US" sz="1800" dirty="0"/>
              <a:t>problems.</a:t>
            </a:r>
          </a:p>
          <a:p>
            <a:pPr lvl="1"/>
            <a:r>
              <a:rPr lang="en-US" sz="1800" dirty="0" smtClean="0"/>
              <a:t>Review </a:t>
            </a:r>
            <a:r>
              <a:rPr lang="en-US" sz="1800" dirty="0"/>
              <a:t>the documents and software system during different </a:t>
            </a:r>
            <a:r>
              <a:rPr lang="en-US" sz="1800" dirty="0" smtClean="0"/>
              <a:t>phases of </a:t>
            </a:r>
            <a:r>
              <a:rPr lang="en-US" sz="1800" dirty="0"/>
              <a:t>development life-cycle.</a:t>
            </a:r>
          </a:p>
          <a:p>
            <a:pPr lvl="1"/>
            <a:r>
              <a:rPr lang="en-US" sz="1800" dirty="0" smtClean="0"/>
              <a:t>Very </a:t>
            </a:r>
            <a:r>
              <a:rPr lang="en-US" sz="1800" dirty="0"/>
              <a:t>effective at finding certain kinds of problems – </a:t>
            </a:r>
            <a:r>
              <a:rPr lang="en-US" sz="1800" dirty="0" smtClean="0"/>
              <a:t>especially “potential</a:t>
            </a:r>
            <a:r>
              <a:rPr lang="en-US" sz="1800" dirty="0"/>
              <a:t>” faults, that is, problems that could lead to faults when </a:t>
            </a:r>
            <a:r>
              <a:rPr lang="en-US" sz="1800" dirty="0" smtClean="0"/>
              <a:t>the program </a:t>
            </a:r>
            <a:r>
              <a:rPr lang="en-US" sz="1800" dirty="0"/>
              <a:t>is modified</a:t>
            </a:r>
          </a:p>
          <a:p>
            <a:pPr lvl="1"/>
            <a:r>
              <a:rPr lang="en-US" sz="1800" dirty="0" smtClean="0"/>
              <a:t>Usually </a:t>
            </a:r>
            <a:r>
              <a:rPr lang="en-US" sz="1800" dirty="0"/>
              <a:t>more cost-effective than testing for defect detection at </a:t>
            </a:r>
            <a:r>
              <a:rPr lang="en-US" sz="1800" dirty="0" smtClean="0"/>
              <a:t>the unit </a:t>
            </a:r>
            <a:r>
              <a:rPr lang="en-US" sz="1800" dirty="0"/>
              <a:t>and module level</a:t>
            </a:r>
          </a:p>
          <a:p>
            <a:pPr lvl="1"/>
            <a:r>
              <a:rPr lang="en-US" sz="1800" dirty="0" smtClean="0"/>
              <a:t>Allows </a:t>
            </a:r>
            <a:r>
              <a:rPr lang="en-US" sz="1800" dirty="0"/>
              <a:t>defect detection to be combined with other quality checks</a:t>
            </a:r>
          </a:p>
          <a:p>
            <a:pPr lvl="1"/>
            <a:r>
              <a:rPr lang="en-US" sz="1800" dirty="0" smtClean="0"/>
              <a:t>More </a:t>
            </a:r>
            <a:r>
              <a:rPr lang="en-US" sz="1800" dirty="0"/>
              <a:t>than 60% of program errors can be detected by </a:t>
            </a:r>
            <a:r>
              <a:rPr lang="en-US" sz="1800" dirty="0" smtClean="0"/>
              <a:t>informal program </a:t>
            </a:r>
            <a:r>
              <a:rPr lang="en-US" sz="1800" dirty="0"/>
              <a:t>inspections</a:t>
            </a:r>
          </a:p>
          <a:p>
            <a:r>
              <a:rPr lang="en-US" sz="2000" dirty="0" smtClean="0"/>
              <a:t>Supplement </a:t>
            </a:r>
            <a:r>
              <a:rPr lang="en-US" sz="2000" dirty="0"/>
              <a:t>by </a:t>
            </a:r>
            <a:r>
              <a:rPr lang="en-US" sz="2000" i="1" dirty="0">
                <a:solidFill>
                  <a:srgbClr val="FF5935"/>
                </a:solidFill>
              </a:rPr>
              <a:t>tool-based document </a:t>
            </a:r>
            <a:r>
              <a:rPr lang="en-US" sz="2000" dirty="0"/>
              <a:t>and </a:t>
            </a:r>
            <a:r>
              <a:rPr lang="en-US" sz="2000" i="1" dirty="0">
                <a:solidFill>
                  <a:srgbClr val="FF5935"/>
                </a:solidFill>
              </a:rPr>
              <a:t>code analysis</a:t>
            </a:r>
            <a:r>
              <a:rPr lang="en-US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25420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Inspections vs</a:t>
            </a:r>
            <a:r>
              <a:rPr lang="en-US" dirty="0" smtClean="0"/>
              <a:t>. Walkthroughs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025" y="1905000"/>
            <a:ext cx="7800975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104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Inspections and Walkthroughs vs. </a:t>
            </a:r>
            <a:r>
              <a:rPr lang="en-US" dirty="0" smtClean="0"/>
              <a:t>Reviews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Inspections </a:t>
            </a:r>
            <a:r>
              <a:rPr lang="en-US" sz="2400" dirty="0"/>
              <a:t>and walkthroughs concentrate </a:t>
            </a:r>
            <a:r>
              <a:rPr lang="en-US" sz="2400" i="1" dirty="0">
                <a:solidFill>
                  <a:srgbClr val="FF5935"/>
                </a:solidFill>
              </a:rPr>
              <a:t>on </a:t>
            </a:r>
            <a:r>
              <a:rPr lang="en-US" sz="2400" i="1" dirty="0" smtClean="0">
                <a:solidFill>
                  <a:srgbClr val="FF5935"/>
                </a:solidFill>
              </a:rPr>
              <a:t>assessing correctness</a:t>
            </a:r>
            <a:endParaRPr lang="en-US" sz="2400" i="1" dirty="0">
              <a:solidFill>
                <a:srgbClr val="FF5935"/>
              </a:solidFill>
            </a:endParaRPr>
          </a:p>
          <a:p>
            <a:r>
              <a:rPr lang="en-US" sz="2400" dirty="0" smtClean="0"/>
              <a:t>A </a:t>
            </a:r>
            <a:r>
              <a:rPr lang="en-US" sz="2400" dirty="0"/>
              <a:t>review is also </a:t>
            </a:r>
            <a:r>
              <a:rPr lang="en-US" sz="2400" i="1" dirty="0">
                <a:solidFill>
                  <a:srgbClr val="FF5935"/>
                </a:solidFill>
              </a:rPr>
              <a:t>an informal process</a:t>
            </a:r>
            <a:r>
              <a:rPr lang="en-US" sz="2400" b="1" dirty="0"/>
              <a:t> </a:t>
            </a:r>
            <a:r>
              <a:rPr lang="en-US" sz="2400" dirty="0"/>
              <a:t>(no </a:t>
            </a:r>
            <a:r>
              <a:rPr lang="en-US" sz="2400" dirty="0" smtClean="0"/>
              <a:t>formal training </a:t>
            </a:r>
            <a:r>
              <a:rPr lang="en-US" sz="2400" dirty="0"/>
              <a:t>beforehand). Success depends on the </a:t>
            </a:r>
            <a:r>
              <a:rPr lang="en-US" sz="2400" dirty="0" smtClean="0"/>
              <a:t>skills and </a:t>
            </a:r>
            <a:r>
              <a:rPr lang="en-US" sz="2400" dirty="0"/>
              <a:t>the experience of the reviewers.</a:t>
            </a:r>
          </a:p>
          <a:p>
            <a:r>
              <a:rPr lang="en-US" sz="2400" dirty="0" smtClean="0"/>
              <a:t>Reviews </a:t>
            </a:r>
            <a:r>
              <a:rPr lang="en-US" sz="2400" dirty="0"/>
              <a:t>seeks to ascertain that </a:t>
            </a:r>
            <a:r>
              <a:rPr lang="en-US" sz="2400" i="1" dirty="0">
                <a:solidFill>
                  <a:srgbClr val="FF5935"/>
                </a:solidFill>
              </a:rPr>
              <a:t>tolerable levels of quality are being attained</a:t>
            </a:r>
            <a:r>
              <a:rPr lang="en-US" sz="2400" dirty="0"/>
              <a:t>.</a:t>
            </a:r>
          </a:p>
          <a:p>
            <a:r>
              <a:rPr lang="en-US" sz="2400" dirty="0" smtClean="0"/>
              <a:t>The </a:t>
            </a:r>
            <a:r>
              <a:rPr lang="en-US" sz="2400" dirty="0"/>
              <a:t>review team is more concerned with </a:t>
            </a:r>
            <a:r>
              <a:rPr lang="en-US" sz="2400" dirty="0" smtClean="0"/>
              <a:t>design deficiencies </a:t>
            </a:r>
            <a:r>
              <a:rPr lang="en-US" sz="2400" dirty="0"/>
              <a:t>and </a:t>
            </a:r>
            <a:r>
              <a:rPr lang="en-US" sz="2400" i="1" dirty="0">
                <a:solidFill>
                  <a:srgbClr val="FF5935"/>
                </a:solidFill>
              </a:rPr>
              <a:t>deviations</a:t>
            </a:r>
            <a:r>
              <a:rPr lang="en-US" sz="2400" b="1" dirty="0"/>
              <a:t> </a:t>
            </a:r>
            <a:r>
              <a:rPr lang="en-US" sz="2400" dirty="0"/>
              <a:t>from the conceptual </a:t>
            </a:r>
            <a:r>
              <a:rPr lang="en-US" sz="2400" dirty="0" smtClean="0"/>
              <a:t>model and </a:t>
            </a:r>
            <a:r>
              <a:rPr lang="en-US" sz="2400" i="1" dirty="0">
                <a:solidFill>
                  <a:srgbClr val="FF5935"/>
                </a:solidFill>
              </a:rPr>
              <a:t>requirements</a:t>
            </a:r>
            <a:r>
              <a:rPr lang="en-US" sz="2400" dirty="0"/>
              <a:t>.</a:t>
            </a:r>
          </a:p>
          <a:p>
            <a:r>
              <a:rPr lang="en-US" sz="2400" dirty="0" smtClean="0"/>
              <a:t>Reviews </a:t>
            </a:r>
            <a:r>
              <a:rPr lang="en-US" sz="2400" i="1" dirty="0">
                <a:solidFill>
                  <a:srgbClr val="FF5935"/>
                </a:solidFill>
              </a:rPr>
              <a:t>do not focus on discovering technical flaws </a:t>
            </a:r>
            <a:r>
              <a:rPr lang="en-US" sz="2400" dirty="0" smtClean="0"/>
              <a:t>but </a:t>
            </a:r>
            <a:r>
              <a:rPr lang="en-US" sz="2400" dirty="0"/>
              <a:t>on ensuring that the design and development fully </a:t>
            </a:r>
            <a:r>
              <a:rPr lang="en-US" sz="2400" dirty="0" smtClean="0"/>
              <a:t>and </a:t>
            </a:r>
            <a:r>
              <a:rPr lang="en-US" sz="2400" i="1" dirty="0">
                <a:solidFill>
                  <a:srgbClr val="FF5935"/>
                </a:solidFill>
              </a:rPr>
              <a:t>accurately address the needs of the application</a:t>
            </a:r>
            <a:r>
              <a:rPr lang="en-US" sz="2400" b="1" dirty="0"/>
              <a:t>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62308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840" tIns="44623" rIns="90840" bIns="44623"/>
          <a:lstStyle/>
          <a:p>
            <a:r>
              <a:rPr lang="en-GB" altLang="en-US" dirty="0" smtClean="0"/>
              <a:t>Static Analysis Tools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lIns="90840" tIns="44623" rIns="90840" bIns="44623"/>
          <a:lstStyle/>
          <a:p>
            <a:r>
              <a:rPr lang="en-US" sz="2400" u="sng" dirty="0" err="1" smtClean="0">
                <a:solidFill>
                  <a:srgbClr val="FF5935"/>
                </a:solidFill>
              </a:rPr>
              <a:t>CodePro</a:t>
            </a:r>
            <a:r>
              <a:rPr lang="en-US" sz="2400" u="sng" dirty="0" smtClean="0">
                <a:solidFill>
                  <a:srgbClr val="FF5935"/>
                </a:solidFill>
              </a:rPr>
              <a:t> </a:t>
            </a:r>
            <a:r>
              <a:rPr lang="en-US" sz="2400" u="sng" dirty="0" err="1">
                <a:solidFill>
                  <a:srgbClr val="FF5935"/>
                </a:solidFill>
              </a:rPr>
              <a:t>AnalytiX</a:t>
            </a:r>
            <a:r>
              <a:rPr lang="en-US" sz="2400" dirty="0">
                <a:solidFill>
                  <a:srgbClr val="FF5935"/>
                </a:solidFill>
              </a:rPr>
              <a:t> </a:t>
            </a:r>
            <a:r>
              <a:rPr lang="en-US" sz="2400" dirty="0"/>
              <a:t>(Java software testing tool)</a:t>
            </a:r>
          </a:p>
          <a:p>
            <a:pPr lvl="1"/>
            <a:r>
              <a:rPr lang="en-US" sz="2000" dirty="0" smtClean="0"/>
              <a:t>Static </a:t>
            </a:r>
            <a:r>
              <a:rPr lang="en-US" sz="2000" dirty="0"/>
              <a:t>code analysis (1200+ audit rules, including </a:t>
            </a:r>
            <a:r>
              <a:rPr lang="en-US" sz="2000" dirty="0" smtClean="0"/>
              <a:t>225 security </a:t>
            </a:r>
            <a:r>
              <a:rPr lang="en-US" sz="2000" dirty="0"/>
              <a:t>audit rules to detect security vulnerabilities)</a:t>
            </a:r>
          </a:p>
          <a:p>
            <a:pPr lvl="1"/>
            <a:r>
              <a:rPr lang="en-US" sz="2000" dirty="0" smtClean="0"/>
              <a:t>Defect </a:t>
            </a:r>
            <a:r>
              <a:rPr lang="en-US" sz="2000" dirty="0"/>
              <a:t>detection, repair and reporting</a:t>
            </a:r>
          </a:p>
          <a:p>
            <a:pPr lvl="1"/>
            <a:r>
              <a:rPr lang="en-US" sz="2000" dirty="0" smtClean="0"/>
              <a:t>Analysis </a:t>
            </a:r>
            <a:r>
              <a:rPr lang="en-US" sz="2000" dirty="0"/>
              <a:t>and reporting for duplicate code, dead code </a:t>
            </a:r>
            <a:r>
              <a:rPr lang="en-US" sz="2000" dirty="0" smtClean="0"/>
              <a:t>and dependencies</a:t>
            </a:r>
            <a:endParaRPr lang="en-US" sz="2000" dirty="0"/>
          </a:p>
          <a:p>
            <a:pPr lvl="1"/>
            <a:r>
              <a:rPr lang="en-US" sz="2000" dirty="0" smtClean="0"/>
              <a:t>Code </a:t>
            </a:r>
            <a:r>
              <a:rPr lang="en-US" sz="2000" dirty="0"/>
              <a:t>metrics with drilldown &amp; triggers</a:t>
            </a:r>
          </a:p>
          <a:p>
            <a:pPr lvl="1"/>
            <a:r>
              <a:rPr lang="en-US" sz="2000" dirty="0" smtClean="0"/>
              <a:t>Code </a:t>
            </a:r>
            <a:r>
              <a:rPr lang="en-US" sz="2000" dirty="0"/>
              <a:t>coverage analysis</a:t>
            </a:r>
          </a:p>
          <a:p>
            <a:pPr lvl="1"/>
            <a:r>
              <a:rPr lang="en-US" sz="2000" dirty="0" smtClean="0"/>
              <a:t>Powerful </a:t>
            </a:r>
            <a:r>
              <a:rPr lang="en-US" sz="2000" dirty="0"/>
              <a:t>management reporting</a:t>
            </a:r>
          </a:p>
          <a:p>
            <a:r>
              <a:rPr lang="en-US" sz="2400" u="sng" dirty="0" err="1" smtClean="0">
                <a:solidFill>
                  <a:srgbClr val="FF5935"/>
                </a:solidFill>
              </a:rPr>
              <a:t>Checkstyle</a:t>
            </a:r>
            <a:r>
              <a:rPr lang="en-US" sz="2400" dirty="0" smtClean="0"/>
              <a:t> </a:t>
            </a:r>
            <a:r>
              <a:rPr lang="en-US" sz="2400" dirty="0"/>
              <a:t>tool (Eclipse plugin)</a:t>
            </a:r>
          </a:p>
          <a:p>
            <a:r>
              <a:rPr lang="en-US" sz="2400" u="sng" dirty="0" err="1" smtClean="0">
                <a:solidFill>
                  <a:srgbClr val="FF5935"/>
                </a:solidFill>
              </a:rPr>
              <a:t>Findbugs</a:t>
            </a:r>
            <a:r>
              <a:rPr lang="en-US" sz="2400" dirty="0" smtClean="0"/>
              <a:t> </a:t>
            </a:r>
            <a:r>
              <a:rPr lang="en-US" sz="2400" dirty="0"/>
              <a:t>- Find Bugs in Java Programs</a:t>
            </a:r>
          </a:p>
          <a:p>
            <a:r>
              <a:rPr lang="en-US" sz="2400" u="sng" dirty="0" err="1" smtClean="0">
                <a:solidFill>
                  <a:srgbClr val="FF5935"/>
                </a:solidFill>
              </a:rPr>
              <a:t>JArchitect</a:t>
            </a:r>
            <a:r>
              <a:rPr lang="en-US" sz="2400" dirty="0"/>
              <a:t>: software quality can be measured </a:t>
            </a:r>
            <a:r>
              <a:rPr lang="en-US" sz="2400" dirty="0" smtClean="0"/>
              <a:t>using code </a:t>
            </a:r>
            <a:r>
              <a:rPr lang="en-US" sz="2400" dirty="0"/>
              <a:t>Metrics, visualized using graphs and </a:t>
            </a:r>
            <a:r>
              <a:rPr lang="en-US" sz="2400" dirty="0" err="1" smtClean="0"/>
              <a:t>treemaps</a:t>
            </a:r>
            <a:r>
              <a:rPr lang="en-US" sz="2400" dirty="0" smtClean="0"/>
              <a:t>, and </a:t>
            </a:r>
            <a:r>
              <a:rPr lang="en-US" sz="2400" dirty="0"/>
              <a:t>enforced using standard and custom Rules</a:t>
            </a:r>
            <a:r>
              <a:rPr lang="en-US" sz="2400" dirty="0" smtClean="0"/>
              <a:t>.</a:t>
            </a:r>
            <a:endParaRPr lang="en-US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Use of Static Analysis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altLang="en-US" dirty="0" smtClean="0"/>
              <a:t>Particularly valuable when a language such as </a:t>
            </a:r>
            <a:r>
              <a:rPr lang="en-GB" altLang="en-US" dirty="0" smtClean="0">
                <a:solidFill>
                  <a:srgbClr val="FF5935"/>
                </a:solidFill>
              </a:rPr>
              <a:t>C</a:t>
            </a:r>
            <a:r>
              <a:rPr lang="en-GB" altLang="en-US" dirty="0" smtClean="0"/>
              <a:t> is used which has </a:t>
            </a:r>
            <a:r>
              <a:rPr lang="en-GB" altLang="en-US" i="1" dirty="0" smtClean="0">
                <a:solidFill>
                  <a:srgbClr val="FF5935"/>
                </a:solidFill>
              </a:rPr>
              <a:t>weak typing </a:t>
            </a:r>
            <a:r>
              <a:rPr lang="en-GB" altLang="en-US" dirty="0" smtClean="0"/>
              <a:t>and hence many errors are undetected by the compiler,</a:t>
            </a:r>
          </a:p>
          <a:p>
            <a:r>
              <a:rPr lang="en-GB" altLang="en-US" dirty="0" smtClean="0"/>
              <a:t>Less cost-effective for languages like </a:t>
            </a:r>
            <a:r>
              <a:rPr lang="en-GB" altLang="en-US" dirty="0" smtClean="0">
                <a:solidFill>
                  <a:srgbClr val="FF5935"/>
                </a:solidFill>
              </a:rPr>
              <a:t>Java</a:t>
            </a:r>
            <a:r>
              <a:rPr lang="en-GB" altLang="en-US" dirty="0" smtClean="0"/>
              <a:t> that have </a:t>
            </a:r>
            <a:r>
              <a:rPr lang="en-GB" altLang="en-US" i="1" dirty="0" smtClean="0">
                <a:solidFill>
                  <a:srgbClr val="FF5935"/>
                </a:solidFill>
              </a:rPr>
              <a:t>strong type </a:t>
            </a:r>
            <a:r>
              <a:rPr lang="en-GB" altLang="en-US" dirty="0" smtClean="0"/>
              <a:t>checking and can therefore detect many errors during compilation.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Walkthroughs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00200"/>
            <a:ext cx="8153400" cy="4530725"/>
          </a:xfrm>
        </p:spPr>
        <p:txBody>
          <a:bodyPr/>
          <a:lstStyle/>
          <a:p>
            <a:r>
              <a:rPr lang="en-US" sz="2200" dirty="0" smtClean="0"/>
              <a:t>Usually </a:t>
            </a:r>
            <a:r>
              <a:rPr lang="en-US" sz="2200" dirty="0"/>
              <a:t>done in a single meeting.</a:t>
            </a:r>
          </a:p>
          <a:p>
            <a:r>
              <a:rPr lang="en-US" sz="2200" dirty="0" smtClean="0"/>
              <a:t>Evaluate </a:t>
            </a:r>
            <a:r>
              <a:rPr lang="en-US" sz="2200" dirty="0"/>
              <a:t>a software product to</a:t>
            </a:r>
          </a:p>
          <a:p>
            <a:pPr lvl="1"/>
            <a:r>
              <a:rPr lang="en-US" sz="2000" dirty="0" smtClean="0"/>
              <a:t>Find </a:t>
            </a:r>
            <a:r>
              <a:rPr lang="en-US" sz="2000" dirty="0"/>
              <a:t>anomalies &amp; improve the software product.</a:t>
            </a:r>
          </a:p>
          <a:p>
            <a:pPr lvl="1"/>
            <a:r>
              <a:rPr lang="en-US" sz="2000" dirty="0" smtClean="0"/>
              <a:t>Consider </a:t>
            </a:r>
            <a:r>
              <a:rPr lang="en-US" sz="2000" dirty="0"/>
              <a:t>alternative implementations (at a detailed low-level).</a:t>
            </a:r>
          </a:p>
          <a:p>
            <a:pPr lvl="1"/>
            <a:r>
              <a:rPr lang="en-US" sz="2000" dirty="0" smtClean="0"/>
              <a:t>Evaluate </a:t>
            </a:r>
            <a:r>
              <a:rPr lang="en-US" sz="2000" dirty="0"/>
              <a:t>the conformance to standards and </a:t>
            </a:r>
            <a:r>
              <a:rPr lang="en-US" sz="2000" dirty="0" smtClean="0"/>
              <a:t>specifications.</a:t>
            </a:r>
            <a:endParaRPr lang="en-US" sz="2000" dirty="0"/>
          </a:p>
          <a:p>
            <a:r>
              <a:rPr lang="en-US" sz="2200" dirty="0" smtClean="0"/>
              <a:t>Rather </a:t>
            </a:r>
            <a:r>
              <a:rPr lang="en-US" sz="2200" i="1" dirty="0">
                <a:solidFill>
                  <a:srgbClr val="FF5935"/>
                </a:solidFill>
              </a:rPr>
              <a:t>informal</a:t>
            </a:r>
            <a:r>
              <a:rPr lang="en-US" sz="2200" dirty="0"/>
              <a:t>.</a:t>
            </a:r>
          </a:p>
          <a:p>
            <a:r>
              <a:rPr lang="en-US" sz="2200" dirty="0" smtClean="0"/>
              <a:t>No </a:t>
            </a:r>
            <a:r>
              <a:rPr lang="en-US" sz="2200" dirty="0"/>
              <a:t>formal training required beforehand.</a:t>
            </a:r>
          </a:p>
          <a:p>
            <a:r>
              <a:rPr lang="en-US" sz="2200" dirty="0" smtClean="0"/>
              <a:t>Success </a:t>
            </a:r>
            <a:r>
              <a:rPr lang="en-US" sz="2200" dirty="0"/>
              <a:t>depends on experience and skills of the </a:t>
            </a:r>
            <a:r>
              <a:rPr lang="en-US" sz="2200" dirty="0" smtClean="0"/>
              <a:t>team members</a:t>
            </a:r>
            <a:r>
              <a:rPr lang="en-US" sz="2200" dirty="0"/>
              <a:t>.</a:t>
            </a:r>
          </a:p>
          <a:p>
            <a:r>
              <a:rPr lang="en-US" sz="2200" dirty="0" smtClean="0"/>
              <a:t>Can </a:t>
            </a:r>
            <a:r>
              <a:rPr lang="en-US" sz="2200" dirty="0"/>
              <a:t>be performed at any phase of the </a:t>
            </a:r>
            <a:r>
              <a:rPr lang="en-US" sz="2200" dirty="0" smtClean="0"/>
              <a:t>software development </a:t>
            </a:r>
            <a:r>
              <a:rPr lang="en-US" sz="2200" dirty="0"/>
              <a:t>process.</a:t>
            </a:r>
          </a:p>
          <a:p>
            <a:r>
              <a:rPr lang="en-US" sz="2200" dirty="0" smtClean="0"/>
              <a:t>Can </a:t>
            </a:r>
            <a:r>
              <a:rPr lang="en-US" sz="2200" dirty="0"/>
              <a:t>be performed on </a:t>
            </a:r>
            <a:r>
              <a:rPr lang="en-US" sz="2200" i="1" dirty="0">
                <a:solidFill>
                  <a:srgbClr val="FF5935"/>
                </a:solidFill>
              </a:rPr>
              <a:t>any artifact </a:t>
            </a:r>
            <a:r>
              <a:rPr lang="en-US" sz="2200" dirty="0"/>
              <a:t>(SRS, </a:t>
            </a:r>
            <a:r>
              <a:rPr lang="en-US" sz="2200" dirty="0" smtClean="0"/>
              <a:t>Use Case</a:t>
            </a:r>
            <a:r>
              <a:rPr lang="en-US" sz="2200" dirty="0"/>
              <a:t> </a:t>
            </a:r>
            <a:r>
              <a:rPr lang="en-US" sz="2200" dirty="0" smtClean="0"/>
              <a:t>Diagrams</a:t>
            </a:r>
            <a:r>
              <a:rPr lang="en-US" sz="2200" dirty="0"/>
              <a:t>, Class diagrams, test cases, etc.)</a:t>
            </a:r>
          </a:p>
        </p:txBody>
      </p:sp>
    </p:spTree>
    <p:extLst>
      <p:ext uri="{BB962C8B-B14F-4D97-AF65-F5344CB8AC3E}">
        <p14:creationId xmlns:p14="http://schemas.microsoft.com/office/powerpoint/2010/main" val="10530795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Software </a:t>
            </a:r>
            <a:r>
              <a:rPr lang="en-US" dirty="0" smtClean="0"/>
              <a:t>Inspection</a:t>
            </a:r>
            <a:r>
              <a:rPr lang="en-US" sz="2800" dirty="0" smtClean="0"/>
              <a:t> (1/2)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00200"/>
            <a:ext cx="8382000" cy="4530725"/>
          </a:xfrm>
        </p:spPr>
        <p:txBody>
          <a:bodyPr/>
          <a:lstStyle/>
          <a:p>
            <a:r>
              <a:rPr lang="en-US" sz="1800" dirty="0" smtClean="0"/>
              <a:t>Checklist-based </a:t>
            </a:r>
            <a:r>
              <a:rPr lang="en-US" sz="1800" dirty="0"/>
              <a:t>formal approach to uncover errors.</a:t>
            </a:r>
          </a:p>
          <a:p>
            <a:r>
              <a:rPr lang="en-US" sz="1800" dirty="0" smtClean="0"/>
              <a:t>Intended </a:t>
            </a:r>
            <a:r>
              <a:rPr lang="en-US" sz="1800" dirty="0"/>
              <a:t>explicitly for </a:t>
            </a:r>
            <a:r>
              <a:rPr lang="en-US" sz="1800" i="1" dirty="0">
                <a:solidFill>
                  <a:srgbClr val="FF5935"/>
                </a:solidFill>
              </a:rPr>
              <a:t>defect detection </a:t>
            </a:r>
            <a:r>
              <a:rPr lang="en-US" sz="1800" dirty="0"/>
              <a:t>(not correction).</a:t>
            </a:r>
          </a:p>
          <a:p>
            <a:r>
              <a:rPr lang="en-US" sz="1800" dirty="0" smtClean="0"/>
              <a:t>Defects </a:t>
            </a:r>
            <a:r>
              <a:rPr lang="en-US" sz="1800" dirty="0"/>
              <a:t>may be logical errors &amp; anomalies in the code. </a:t>
            </a:r>
            <a:r>
              <a:rPr lang="en-US" sz="1800" dirty="0" smtClean="0"/>
              <a:t>For example</a:t>
            </a:r>
            <a:r>
              <a:rPr lang="en-US" sz="1800" dirty="0"/>
              <a:t>:</a:t>
            </a:r>
          </a:p>
          <a:p>
            <a:pPr lvl="1"/>
            <a:r>
              <a:rPr lang="en-US" sz="1800" dirty="0" smtClean="0"/>
              <a:t>An </a:t>
            </a:r>
            <a:r>
              <a:rPr lang="en-US" sz="1800" dirty="0"/>
              <a:t>un-initialized variable.</a:t>
            </a:r>
          </a:p>
          <a:p>
            <a:pPr lvl="1"/>
            <a:r>
              <a:rPr lang="en-US" sz="1800" dirty="0" smtClean="0"/>
              <a:t>Non-compliance </a:t>
            </a:r>
            <a:r>
              <a:rPr lang="en-US" sz="1800" dirty="0"/>
              <a:t>with standards.</a:t>
            </a:r>
          </a:p>
          <a:p>
            <a:r>
              <a:rPr lang="en-GB" altLang="en-US" sz="1800" dirty="0"/>
              <a:t>Inspections do </a:t>
            </a:r>
            <a:r>
              <a:rPr lang="en-GB" altLang="en-US" sz="1800" i="1" dirty="0">
                <a:solidFill>
                  <a:srgbClr val="FF5935"/>
                </a:solidFill>
              </a:rPr>
              <a:t>not require execution</a:t>
            </a:r>
            <a:r>
              <a:rPr lang="en-GB" altLang="en-US" sz="1800" dirty="0"/>
              <a:t> of a system so may be used before implementation.</a:t>
            </a:r>
          </a:p>
          <a:p>
            <a:r>
              <a:rPr lang="en-US" sz="1800" dirty="0" smtClean="0"/>
              <a:t>Team </a:t>
            </a:r>
            <a:r>
              <a:rPr lang="en-US" sz="1800" dirty="0"/>
              <a:t>members require formal training beforehand.</a:t>
            </a:r>
          </a:p>
          <a:p>
            <a:r>
              <a:rPr lang="en-US" sz="1800" dirty="0" smtClean="0"/>
              <a:t>Remove </a:t>
            </a:r>
            <a:r>
              <a:rPr lang="en-US" sz="1800" dirty="0"/>
              <a:t>errors as near source as possible; hence reducing </a:t>
            </a:r>
            <a:r>
              <a:rPr lang="en-US" sz="1800" dirty="0" smtClean="0"/>
              <a:t>costs of </a:t>
            </a:r>
            <a:r>
              <a:rPr lang="en-US" sz="1800" dirty="0"/>
              <a:t>rework.</a:t>
            </a:r>
          </a:p>
          <a:p>
            <a:r>
              <a:rPr lang="en-US" sz="1800" dirty="0" smtClean="0"/>
              <a:t>Its </a:t>
            </a:r>
            <a:r>
              <a:rPr lang="en-US" sz="1800" dirty="0"/>
              <a:t>success depends on</a:t>
            </a:r>
          </a:p>
          <a:p>
            <a:pPr lvl="1"/>
            <a:r>
              <a:rPr lang="en-US" sz="1800" dirty="0" smtClean="0"/>
              <a:t>The </a:t>
            </a:r>
            <a:r>
              <a:rPr lang="en-US" sz="1800" dirty="0"/>
              <a:t>properness of the inspection process application,</a:t>
            </a:r>
          </a:p>
          <a:p>
            <a:pPr lvl="1"/>
            <a:r>
              <a:rPr lang="en-US" sz="1800" dirty="0" smtClean="0"/>
              <a:t>Checks </a:t>
            </a:r>
            <a:r>
              <a:rPr lang="en-US" sz="1800" dirty="0"/>
              <a:t>applied;</a:t>
            </a:r>
          </a:p>
          <a:p>
            <a:pPr lvl="1"/>
            <a:r>
              <a:rPr lang="en-US" sz="1800" dirty="0" smtClean="0"/>
              <a:t>The </a:t>
            </a:r>
            <a:r>
              <a:rPr lang="en-US" sz="1800" dirty="0"/>
              <a:t>diligence of the inspectors.</a:t>
            </a:r>
          </a:p>
          <a:p>
            <a:r>
              <a:rPr lang="en-US" sz="1800" dirty="0" smtClean="0"/>
              <a:t>Can </a:t>
            </a:r>
            <a:r>
              <a:rPr lang="en-US" sz="1800" dirty="0"/>
              <a:t>be performed at any phase of the software </a:t>
            </a:r>
            <a:r>
              <a:rPr lang="en-US" sz="1800" dirty="0" smtClean="0"/>
              <a:t>development process</a:t>
            </a:r>
            <a:endParaRPr lang="en-US" sz="1800" dirty="0"/>
          </a:p>
          <a:p>
            <a:r>
              <a:rPr lang="en-US" sz="1800" dirty="0" smtClean="0"/>
              <a:t>Can </a:t>
            </a:r>
            <a:r>
              <a:rPr lang="en-US" sz="1800" dirty="0"/>
              <a:t>be performed on any artifact (SRS, UC Diagrams, </a:t>
            </a:r>
            <a:r>
              <a:rPr lang="en-US" sz="1800" dirty="0" smtClean="0"/>
              <a:t>Class diagrams</a:t>
            </a:r>
            <a:r>
              <a:rPr lang="en-US" sz="1800" dirty="0"/>
              <a:t>, test cases, etc.)</a:t>
            </a:r>
          </a:p>
        </p:txBody>
      </p:sp>
    </p:spTree>
    <p:extLst>
      <p:ext uri="{BB962C8B-B14F-4D97-AF65-F5344CB8AC3E}">
        <p14:creationId xmlns:p14="http://schemas.microsoft.com/office/powerpoint/2010/main" val="2373052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Examples of Detectable Issues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Comments </a:t>
            </a:r>
            <a:r>
              <a:rPr lang="en-US" dirty="0"/>
              <a:t>are missing.</a:t>
            </a:r>
          </a:p>
          <a:p>
            <a:r>
              <a:rPr lang="en-US" dirty="0" smtClean="0"/>
              <a:t>Access </a:t>
            </a:r>
            <a:r>
              <a:rPr lang="en-US" dirty="0"/>
              <a:t>modifiers of </a:t>
            </a:r>
            <a:r>
              <a:rPr lang="en-US" i="1" dirty="0" smtClean="0">
                <a:solidFill>
                  <a:srgbClr val="FF5935"/>
                </a:solidFill>
              </a:rPr>
              <a:t>instance variables </a:t>
            </a:r>
            <a:r>
              <a:rPr lang="en-US" dirty="0"/>
              <a:t>should be </a:t>
            </a:r>
            <a:r>
              <a:rPr lang="en-US" i="1" dirty="0" smtClean="0">
                <a:solidFill>
                  <a:srgbClr val="FF5935"/>
                </a:solidFill>
              </a:rPr>
              <a:t>private</a:t>
            </a:r>
            <a:endParaRPr lang="en-US" dirty="0"/>
          </a:p>
          <a:p>
            <a:r>
              <a:rPr lang="en-US" dirty="0" smtClean="0"/>
              <a:t>Declaration using </a:t>
            </a:r>
            <a:r>
              <a:rPr lang="en-US" i="1" dirty="0">
                <a:solidFill>
                  <a:srgbClr val="FF5935"/>
                </a:solidFill>
              </a:rPr>
              <a:t>concrete</a:t>
            </a:r>
            <a:r>
              <a:rPr lang="en-US" dirty="0" smtClean="0"/>
              <a:t> </a:t>
            </a:r>
            <a:r>
              <a:rPr lang="en-US" i="1" dirty="0" smtClean="0">
                <a:solidFill>
                  <a:srgbClr val="FF5935"/>
                </a:solidFill>
              </a:rPr>
              <a:t>classes</a:t>
            </a:r>
            <a:r>
              <a:rPr lang="en-US" dirty="0" smtClean="0"/>
              <a:t> (e.g., </a:t>
            </a:r>
            <a:r>
              <a:rPr lang="en-US" dirty="0" err="1" smtClean="0"/>
              <a:t>ArrayList</a:t>
            </a:r>
            <a:r>
              <a:rPr lang="en-US" dirty="0" smtClean="0"/>
              <a:t>&lt;…&gt;), rather than </a:t>
            </a:r>
            <a:r>
              <a:rPr lang="en-US" i="1" dirty="0" smtClean="0">
                <a:solidFill>
                  <a:srgbClr val="FF5935"/>
                </a:solidFill>
              </a:rPr>
              <a:t>interface</a:t>
            </a:r>
            <a:r>
              <a:rPr lang="en-US" i="1" dirty="0">
                <a:solidFill>
                  <a:srgbClr val="FF5935"/>
                </a:solidFill>
              </a:rPr>
              <a:t>s</a:t>
            </a:r>
            <a:r>
              <a:rPr lang="en-US" dirty="0" smtClean="0"/>
              <a:t> (e.g., List)</a:t>
            </a:r>
          </a:p>
          <a:p>
            <a:r>
              <a:rPr lang="en-US" dirty="0" smtClean="0"/>
              <a:t>Using magic numbers (e.g., “5000” as max withdraw); </a:t>
            </a:r>
            <a:r>
              <a:rPr lang="en-US" i="1" dirty="0" smtClean="0">
                <a:solidFill>
                  <a:srgbClr val="FF5935"/>
                </a:solidFill>
              </a:rPr>
              <a:t>named </a:t>
            </a:r>
            <a:r>
              <a:rPr lang="en-US" i="1" dirty="0">
                <a:solidFill>
                  <a:srgbClr val="FF5935"/>
                </a:solidFill>
              </a:rPr>
              <a:t>constants </a:t>
            </a:r>
            <a:r>
              <a:rPr lang="en-US" dirty="0" smtClean="0"/>
              <a:t>should be used instead. </a:t>
            </a:r>
          </a:p>
          <a:p>
            <a:pPr lvl="1"/>
            <a:r>
              <a:rPr lang="en-US" dirty="0" smtClean="0"/>
              <a:t>This </a:t>
            </a:r>
            <a:r>
              <a:rPr lang="en-US" dirty="0"/>
              <a:t>would make the code more readable and </a:t>
            </a:r>
            <a:r>
              <a:rPr lang="en-US" dirty="0" smtClean="0"/>
              <a:t>less fragile.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714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77813"/>
            <a:ext cx="8001000" cy="1143000"/>
          </a:xfrm>
        </p:spPr>
        <p:txBody>
          <a:bodyPr/>
          <a:lstStyle/>
          <a:p>
            <a:r>
              <a:rPr lang="en-GB" altLang="en-US" sz="3800" dirty="0" smtClean="0"/>
              <a:t>More Challenging </a:t>
            </a:r>
            <a:r>
              <a:rPr lang="en-GB" altLang="en-US" sz="3800" dirty="0"/>
              <a:t>Detectable </a:t>
            </a:r>
            <a:r>
              <a:rPr lang="en-GB" altLang="en-US" sz="3800" dirty="0" smtClean="0"/>
              <a:t>Issues</a:t>
            </a:r>
            <a:r>
              <a:rPr lang="en-GB" altLang="en-US" sz="2800" dirty="0" smtClean="0"/>
              <a:t> (1/3)</a:t>
            </a:r>
            <a:endParaRPr lang="en-US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277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600200"/>
            <a:ext cx="8229600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General Contract for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equals </a:t>
            </a: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>
              <a:lnSpc>
                <a:spcPct val="90000"/>
              </a:lnSpc>
            </a:pPr>
            <a:r>
              <a:rPr lang="en-US" u="sng" dirty="0" smtClean="0">
                <a:solidFill>
                  <a:srgbClr val="FF5935"/>
                </a:solidFill>
              </a:rPr>
              <a:t>Reflexive</a:t>
            </a:r>
            <a:endParaRPr lang="en-US" u="sng" dirty="0">
              <a:solidFill>
                <a:srgbClr val="FF5935"/>
              </a:solidFill>
            </a:endParaRPr>
          </a:p>
          <a:p>
            <a:pPr lvl="2">
              <a:lnSpc>
                <a:spcPct val="90000"/>
              </a:lnSpc>
            </a:pPr>
            <a:r>
              <a:rPr lang="en-US" dirty="0" err="1"/>
              <a:t>x.equals</a:t>
            </a:r>
            <a:r>
              <a:rPr lang="en-US" dirty="0"/>
              <a:t>(x) must be true</a:t>
            </a:r>
          </a:p>
          <a:p>
            <a:pPr lvl="1">
              <a:lnSpc>
                <a:spcPct val="90000"/>
              </a:lnSpc>
            </a:pPr>
            <a:r>
              <a:rPr lang="en-US" u="sng" dirty="0">
                <a:solidFill>
                  <a:srgbClr val="FF5935"/>
                </a:solidFill>
              </a:rPr>
              <a:t>Symmetric</a:t>
            </a:r>
          </a:p>
          <a:p>
            <a:pPr lvl="2">
              <a:lnSpc>
                <a:spcPct val="90000"/>
              </a:lnSpc>
            </a:pPr>
            <a:r>
              <a:rPr lang="en-US" dirty="0" err="1"/>
              <a:t>x.equals</a:t>
            </a:r>
            <a:r>
              <a:rPr lang="en-US" dirty="0"/>
              <a:t>(y) </a:t>
            </a:r>
            <a:r>
              <a:rPr lang="en-US" dirty="0" err="1"/>
              <a:t>iff</a:t>
            </a:r>
            <a:r>
              <a:rPr lang="en-US" dirty="0"/>
              <a:t> </a:t>
            </a:r>
            <a:r>
              <a:rPr lang="en-US" dirty="0" err="1"/>
              <a:t>y.equals</a:t>
            </a:r>
            <a:r>
              <a:rPr lang="en-US" dirty="0"/>
              <a:t>(x)</a:t>
            </a:r>
          </a:p>
          <a:p>
            <a:pPr lvl="1">
              <a:lnSpc>
                <a:spcPct val="90000"/>
              </a:lnSpc>
            </a:pPr>
            <a:r>
              <a:rPr lang="en-US" u="sng" dirty="0">
                <a:solidFill>
                  <a:srgbClr val="FF5935"/>
                </a:solidFill>
              </a:rPr>
              <a:t>Transitive</a:t>
            </a:r>
          </a:p>
          <a:p>
            <a:pPr lvl="2">
              <a:lnSpc>
                <a:spcPct val="90000"/>
              </a:lnSpc>
            </a:pPr>
            <a:r>
              <a:rPr lang="en-US" dirty="0" err="1"/>
              <a:t>x.equals</a:t>
            </a:r>
            <a:r>
              <a:rPr lang="en-US" dirty="0"/>
              <a:t>(y), </a:t>
            </a:r>
            <a:r>
              <a:rPr lang="en-US" dirty="0" err="1"/>
              <a:t>y.equals</a:t>
            </a:r>
            <a:r>
              <a:rPr lang="en-US" dirty="0"/>
              <a:t>(z) implies </a:t>
            </a:r>
            <a:r>
              <a:rPr lang="en-US" dirty="0" err="1"/>
              <a:t>x.equals</a:t>
            </a:r>
            <a:r>
              <a:rPr lang="en-US" dirty="0"/>
              <a:t>(z)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Consistency…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Null values:  </a:t>
            </a:r>
          </a:p>
          <a:p>
            <a:pPr lvl="2">
              <a:lnSpc>
                <a:spcPct val="90000"/>
              </a:lnSpc>
            </a:pPr>
            <a:r>
              <a:rPr lang="en-US" dirty="0" err="1"/>
              <a:t>x.equals</a:t>
            </a:r>
            <a:r>
              <a:rPr lang="en-US" dirty="0"/>
              <a:t>(null) is always </a:t>
            </a:r>
            <a:r>
              <a:rPr lang="en-US" dirty="0" smtClean="0"/>
              <a:t>false</a:t>
            </a:r>
          </a:p>
          <a:p>
            <a:pPr lvl="1">
              <a:lnSpc>
                <a:spcPct val="90000"/>
              </a:lnSpc>
            </a:pPr>
            <a:endParaRPr lang="en-US" dirty="0" smtClean="0"/>
          </a:p>
          <a:p>
            <a:pPr marL="0" indent="0">
              <a:lnSpc>
                <a:spcPct val="90000"/>
              </a:lnSpc>
              <a:buNone/>
            </a:pPr>
            <a:r>
              <a:rPr lang="en-US" i="1" dirty="0" smtClean="0">
                <a:solidFill>
                  <a:srgbClr val="FF5935"/>
                </a:solidFill>
              </a:rPr>
              <a:t>Obey the general contract when overriding equals.</a:t>
            </a:r>
          </a:p>
          <a:p>
            <a:pPr lvl="1">
              <a:lnSpc>
                <a:spcPct val="9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4515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873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77813"/>
            <a:ext cx="8001000" cy="1143000"/>
          </a:xfrm>
        </p:spPr>
        <p:txBody>
          <a:bodyPr/>
          <a:lstStyle/>
          <a:p>
            <a:r>
              <a:rPr lang="en-GB" altLang="en-US" sz="3800" dirty="0">
                <a:solidFill>
                  <a:srgbClr val="330033"/>
                </a:solidFill>
              </a:rPr>
              <a:t>More Challenging Detectable Issues</a:t>
            </a:r>
            <a:r>
              <a:rPr lang="en-GB" altLang="en-US" sz="2800" dirty="0">
                <a:solidFill>
                  <a:srgbClr val="330033"/>
                </a:solidFill>
              </a:rPr>
              <a:t> </a:t>
            </a:r>
            <a:r>
              <a:rPr lang="en-GB" altLang="en-US" sz="2800" dirty="0" smtClean="0">
                <a:solidFill>
                  <a:srgbClr val="330033"/>
                </a:solidFill>
              </a:rPr>
              <a:t>(2/3</a:t>
            </a:r>
            <a:r>
              <a:rPr lang="en-GB" altLang="en-US" sz="2800" dirty="0">
                <a:solidFill>
                  <a:srgbClr val="330033"/>
                </a:solidFill>
              </a:rPr>
              <a:t>)</a:t>
            </a:r>
            <a:endParaRPr lang="en-US" dirty="0"/>
          </a:p>
        </p:txBody>
      </p:sp>
      <p:sp>
        <p:nvSpPr>
          <p:cNvPr id="628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/>
              <a:t>How Hard Could This Be?</a:t>
            </a:r>
          </a:p>
          <a:p>
            <a:pPr lvl="1"/>
            <a:r>
              <a:rPr lang="en-US" sz="2200" dirty="0" smtClean="0"/>
              <a:t>Overriding seems simple, but there are many ways to get it wrong.</a:t>
            </a:r>
          </a:p>
          <a:p>
            <a:pPr lvl="1"/>
            <a:endParaRPr lang="en-US" sz="2200" dirty="0" smtClean="0"/>
          </a:p>
          <a:p>
            <a:pPr lvl="1"/>
            <a:r>
              <a:rPr lang="en-US" sz="2200" u="sng" dirty="0" smtClean="0">
                <a:solidFill>
                  <a:srgbClr val="FF5935"/>
                </a:solidFill>
              </a:rPr>
              <a:t>Symmetry issue</a:t>
            </a:r>
            <a:r>
              <a:rPr lang="en-US" sz="2200" dirty="0" smtClean="0"/>
              <a:t>: </a:t>
            </a:r>
            <a:r>
              <a:rPr lang="en-US" sz="2200" dirty="0"/>
              <a:t>Example </a:t>
            </a:r>
            <a:r>
              <a:rPr lang="en-US" sz="2200" dirty="0" err="1"/>
              <a:t>CaseInsensitiveString</a:t>
            </a:r>
            <a:endParaRPr lang="en-US" sz="2200" dirty="0"/>
          </a:p>
          <a:p>
            <a:pPr lvl="2">
              <a:buFont typeface="Wingdings" panose="05000000000000000000" pitchFamily="2" charset="2"/>
              <a:buNone/>
            </a:pPr>
            <a:endParaRPr lang="en-US" sz="1500" dirty="0"/>
          </a:p>
          <a:p>
            <a:pPr lvl="2">
              <a:buFont typeface="Wingdings" panose="05000000000000000000" pitchFamily="2" charset="2"/>
              <a:buNone/>
            </a:pPr>
            <a:r>
              <a:rPr lang="en-US" sz="1500" dirty="0"/>
              <a:t>private String s;</a:t>
            </a:r>
          </a:p>
          <a:p>
            <a:pPr lvl="2">
              <a:buFont typeface="Wingdings" panose="05000000000000000000" pitchFamily="2" charset="2"/>
              <a:buNone/>
            </a:pPr>
            <a:r>
              <a:rPr lang="en-US" sz="1500" dirty="0"/>
              <a:t>// broken – violates symmetry</a:t>
            </a:r>
          </a:p>
          <a:p>
            <a:pPr lvl="2">
              <a:buFont typeface="Wingdings" panose="05000000000000000000" pitchFamily="2" charset="2"/>
              <a:buNone/>
            </a:pPr>
            <a:r>
              <a:rPr lang="en-US" sz="1500" dirty="0"/>
              <a:t>public </a:t>
            </a:r>
            <a:r>
              <a:rPr lang="en-US" sz="1500" dirty="0" err="1"/>
              <a:t>boolean</a:t>
            </a:r>
            <a:r>
              <a:rPr lang="en-US" sz="1500" dirty="0"/>
              <a:t> equals (Object o) {</a:t>
            </a:r>
          </a:p>
          <a:p>
            <a:pPr lvl="2">
              <a:buFont typeface="Wingdings" panose="05000000000000000000" pitchFamily="2" charset="2"/>
              <a:buNone/>
            </a:pPr>
            <a:r>
              <a:rPr lang="en-US" sz="1500" dirty="0"/>
              <a:t>   if (o </a:t>
            </a:r>
            <a:r>
              <a:rPr lang="en-US" sz="1500" dirty="0" err="1"/>
              <a:t>instanceof</a:t>
            </a:r>
            <a:r>
              <a:rPr lang="en-US" sz="1500" dirty="0"/>
              <a:t> </a:t>
            </a:r>
            <a:r>
              <a:rPr lang="en-US" sz="1500" dirty="0" err="1"/>
              <a:t>CaseInsensitiveString</a:t>
            </a:r>
            <a:r>
              <a:rPr lang="en-US" sz="1500" dirty="0"/>
              <a:t>)</a:t>
            </a:r>
          </a:p>
          <a:p>
            <a:pPr lvl="2">
              <a:buFont typeface="Wingdings" panose="05000000000000000000" pitchFamily="2" charset="2"/>
              <a:buNone/>
            </a:pPr>
            <a:r>
              <a:rPr lang="en-US" sz="1500" dirty="0"/>
              <a:t>      return </a:t>
            </a:r>
            <a:r>
              <a:rPr lang="en-US" sz="1500" dirty="0" err="1"/>
              <a:t>s.equalsIgnoreCase</a:t>
            </a:r>
            <a:r>
              <a:rPr lang="en-US" sz="1500" dirty="0"/>
              <a:t>(((</a:t>
            </a:r>
            <a:r>
              <a:rPr lang="en-US" sz="1500" dirty="0" err="1"/>
              <a:t>CaseInsensitiveString</a:t>
            </a:r>
            <a:r>
              <a:rPr lang="en-US" sz="1500" dirty="0"/>
              <a:t>) o).s);</a:t>
            </a:r>
          </a:p>
          <a:p>
            <a:pPr lvl="2">
              <a:buFont typeface="Wingdings" panose="05000000000000000000" pitchFamily="2" charset="2"/>
              <a:buNone/>
            </a:pPr>
            <a:r>
              <a:rPr lang="en-US" sz="1500" dirty="0"/>
              <a:t>   if (o instance of String) // </a:t>
            </a:r>
            <a:r>
              <a:rPr lang="en-US" sz="1500" i="1" dirty="0">
                <a:solidFill>
                  <a:srgbClr val="FF5935"/>
                </a:solidFill>
              </a:rPr>
              <a:t>Not Symmetric!</a:t>
            </a:r>
          </a:p>
          <a:p>
            <a:pPr lvl="2">
              <a:buFont typeface="Wingdings" panose="05000000000000000000" pitchFamily="2" charset="2"/>
              <a:buNone/>
            </a:pPr>
            <a:r>
              <a:rPr lang="en-US" sz="1500" dirty="0"/>
              <a:t>      return </a:t>
            </a:r>
            <a:r>
              <a:rPr lang="en-US" sz="1500" dirty="0" err="1"/>
              <a:t>s.equalsIgnoreCase</a:t>
            </a:r>
            <a:r>
              <a:rPr lang="en-US" sz="1500" dirty="0"/>
              <a:t>((String) o);</a:t>
            </a:r>
          </a:p>
          <a:p>
            <a:pPr lvl="2">
              <a:buFont typeface="Wingdings" panose="05000000000000000000" pitchFamily="2" charset="2"/>
              <a:buNone/>
            </a:pPr>
            <a:r>
              <a:rPr lang="en-US" sz="1500" dirty="0"/>
              <a:t>   return false;</a:t>
            </a:r>
          </a:p>
          <a:p>
            <a:pPr lvl="2">
              <a:buFont typeface="Wingdings" panose="05000000000000000000" pitchFamily="2" charset="2"/>
              <a:buNone/>
            </a:pPr>
            <a:r>
              <a:rPr lang="en-US" sz="1500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059468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9762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77813"/>
            <a:ext cx="8001000" cy="1143000"/>
          </a:xfrm>
        </p:spPr>
        <p:txBody>
          <a:bodyPr/>
          <a:lstStyle/>
          <a:p>
            <a:r>
              <a:rPr lang="en-GB" altLang="en-US" sz="3800" dirty="0">
                <a:solidFill>
                  <a:srgbClr val="330033"/>
                </a:solidFill>
              </a:rPr>
              <a:t>More Challenging Detectable Issues</a:t>
            </a:r>
            <a:r>
              <a:rPr lang="en-GB" altLang="en-US" sz="2800" dirty="0">
                <a:solidFill>
                  <a:srgbClr val="330033"/>
                </a:solidFill>
              </a:rPr>
              <a:t> </a:t>
            </a:r>
            <a:r>
              <a:rPr lang="en-GB" altLang="en-US" sz="2800" dirty="0" smtClean="0">
                <a:solidFill>
                  <a:srgbClr val="330033"/>
                </a:solidFill>
              </a:rPr>
              <a:t>(3/3</a:t>
            </a:r>
            <a:r>
              <a:rPr lang="en-GB" altLang="en-US" sz="2800" dirty="0">
                <a:solidFill>
                  <a:srgbClr val="330033"/>
                </a:solidFill>
              </a:rPr>
              <a:t>)</a:t>
            </a:r>
            <a:endParaRPr lang="en-US" dirty="0"/>
          </a:p>
        </p:txBody>
      </p:sp>
      <p:sp>
        <p:nvSpPr>
          <p:cNvPr id="629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/>
              <a:t>Why does this Violate Symmetry?</a:t>
            </a:r>
          </a:p>
          <a:p>
            <a:pPr lvl="1"/>
            <a:r>
              <a:rPr lang="en-US" sz="2200" dirty="0" smtClean="0"/>
              <a:t>Consider </a:t>
            </a:r>
            <a:r>
              <a:rPr lang="en-US" sz="2200" dirty="0"/>
              <a:t>this code:</a:t>
            </a:r>
          </a:p>
          <a:p>
            <a:pPr lvl="1">
              <a:buFont typeface="Wingdings" panose="05000000000000000000" pitchFamily="2" charset="2"/>
              <a:buNone/>
            </a:pPr>
            <a:endParaRPr lang="en-US" sz="1600" dirty="0"/>
          </a:p>
          <a:p>
            <a:pPr lvl="1">
              <a:buFont typeface="Wingdings" panose="05000000000000000000" pitchFamily="2" charset="2"/>
              <a:buNone/>
            </a:pPr>
            <a:r>
              <a:rPr lang="en-US" sz="1600" dirty="0"/>
              <a:t>	Object x = new </a:t>
            </a:r>
            <a:r>
              <a:rPr lang="en-US" sz="1600" dirty="0" err="1"/>
              <a:t>CaseInsenstiveString</a:t>
            </a:r>
            <a:r>
              <a:rPr lang="en-US" sz="1600" dirty="0"/>
              <a:t> (“</a:t>
            </a:r>
            <a:r>
              <a:rPr lang="en-US" sz="1600" dirty="0" err="1"/>
              <a:t>abc</a:t>
            </a:r>
            <a:r>
              <a:rPr lang="en-US" sz="1600" dirty="0"/>
              <a:t>”);</a:t>
            </a:r>
          </a:p>
          <a:p>
            <a:pPr lvl="1">
              <a:buFont typeface="Wingdings" panose="05000000000000000000" pitchFamily="2" charset="2"/>
              <a:buNone/>
            </a:pPr>
            <a:r>
              <a:rPr lang="en-US" sz="1600" dirty="0"/>
              <a:t>	Object y = “</a:t>
            </a:r>
            <a:r>
              <a:rPr lang="en-US" sz="1600" dirty="0" err="1"/>
              <a:t>Abc</a:t>
            </a:r>
            <a:r>
              <a:rPr lang="en-US" sz="1600" dirty="0"/>
              <a:t>”;	// y is a String</a:t>
            </a:r>
          </a:p>
          <a:p>
            <a:pPr lvl="1">
              <a:buFont typeface="Wingdings" panose="05000000000000000000" pitchFamily="2" charset="2"/>
              <a:buNone/>
            </a:pPr>
            <a:r>
              <a:rPr lang="en-US" sz="1600" dirty="0"/>
              <a:t>	if (</a:t>
            </a:r>
            <a:r>
              <a:rPr lang="en-US" sz="1600" dirty="0" err="1"/>
              <a:t>x.equals</a:t>
            </a:r>
            <a:r>
              <a:rPr lang="en-US" sz="1600" dirty="0"/>
              <a:t>(y))  {…}	// evaluates true, so execute</a:t>
            </a:r>
          </a:p>
          <a:p>
            <a:pPr lvl="1">
              <a:buFont typeface="Wingdings" panose="05000000000000000000" pitchFamily="2" charset="2"/>
              <a:buNone/>
            </a:pPr>
            <a:r>
              <a:rPr lang="en-US" sz="1600" dirty="0"/>
              <a:t>	if (</a:t>
            </a:r>
            <a:r>
              <a:rPr lang="en-US" sz="1600" dirty="0" err="1"/>
              <a:t>y.equals</a:t>
            </a:r>
            <a:r>
              <a:rPr lang="en-US" sz="1600" dirty="0"/>
              <a:t>(x))  {…}	// evaluates false, so don’t…</a:t>
            </a:r>
          </a:p>
          <a:p>
            <a:pPr lvl="1">
              <a:buFont typeface="Wingdings" panose="05000000000000000000" pitchFamily="2" charset="2"/>
              <a:buNone/>
            </a:pPr>
            <a:endParaRPr lang="en-US" sz="1600" dirty="0"/>
          </a:p>
          <a:p>
            <a:pPr lvl="1"/>
            <a:r>
              <a:rPr lang="en-US" sz="2200" dirty="0"/>
              <a:t>Dispatching of equals() calls</a:t>
            </a:r>
          </a:p>
          <a:p>
            <a:pPr lvl="2"/>
            <a:r>
              <a:rPr lang="en-US" sz="1700" dirty="0"/>
              <a:t>First equals() call to </a:t>
            </a:r>
            <a:r>
              <a:rPr lang="en-US" sz="1700" dirty="0" err="1"/>
              <a:t>CaseInsensitiveString</a:t>
            </a:r>
            <a:endParaRPr lang="en-US" sz="1700" dirty="0"/>
          </a:p>
          <a:p>
            <a:pPr lvl="2"/>
            <a:r>
              <a:rPr lang="en-US" sz="1700" dirty="0"/>
              <a:t>Second equals() call to String</a:t>
            </a:r>
          </a:p>
          <a:p>
            <a:pPr lvl="1"/>
            <a:r>
              <a:rPr lang="en-US" sz="2200" dirty="0"/>
              <a:t>This is so </a:t>
            </a:r>
            <a:r>
              <a:rPr lang="en-US" sz="2200" i="1" dirty="0">
                <a:solidFill>
                  <a:srgbClr val="FF5935"/>
                </a:solidFill>
              </a:rPr>
              <a:t>dangerous</a:t>
            </a:r>
            <a:r>
              <a:rPr lang="en-US" sz="2200" dirty="0"/>
              <a:t>!</a:t>
            </a:r>
          </a:p>
          <a:p>
            <a:pPr lvl="1"/>
            <a:endParaRPr lang="en-US" sz="2200" dirty="0"/>
          </a:p>
          <a:p>
            <a:r>
              <a:rPr lang="en-US" sz="2400" dirty="0"/>
              <a:t>Solution:  Avoid </a:t>
            </a:r>
            <a:r>
              <a:rPr lang="en-US" sz="2400" i="1" dirty="0">
                <a:solidFill>
                  <a:srgbClr val="FF5935"/>
                </a:solidFill>
              </a:rPr>
              <a:t>temptation</a:t>
            </a:r>
            <a:r>
              <a:rPr lang="en-US" sz="2400" dirty="0"/>
              <a:t> to be “</a:t>
            </a:r>
            <a:r>
              <a:rPr lang="en-US" sz="2400" i="1" dirty="0">
                <a:solidFill>
                  <a:srgbClr val="FF5935"/>
                </a:solidFill>
              </a:rPr>
              <a:t>compatible</a:t>
            </a:r>
            <a:r>
              <a:rPr lang="en-US" sz="2400" dirty="0"/>
              <a:t>” with the String class</a:t>
            </a:r>
          </a:p>
          <a:p>
            <a:pPr>
              <a:buFont typeface="Wingdings" panose="05000000000000000000" pitchFamily="2" charset="2"/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362234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840" tIns="44623" rIns="90840" bIns="44623"/>
          <a:lstStyle/>
          <a:p>
            <a:r>
              <a:rPr lang="en-US" dirty="0" smtClean="0"/>
              <a:t>Inspection Metrics</a:t>
            </a:r>
            <a:endParaRPr lang="en-GB" altLang="en-US" dirty="0" smtClean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600200"/>
            <a:ext cx="8382000" cy="4530725"/>
          </a:xfrm>
          <a:noFill/>
        </p:spPr>
        <p:txBody>
          <a:bodyPr lIns="90840" tIns="44623" rIns="90840" bIns="44623"/>
          <a:lstStyle/>
          <a:p>
            <a:r>
              <a:rPr lang="en-US" sz="2000" dirty="0" smtClean="0"/>
              <a:t>Many </a:t>
            </a:r>
            <a:r>
              <a:rPr lang="en-US" sz="2000" dirty="0"/>
              <a:t>different metrics can be calculated </a:t>
            </a:r>
            <a:r>
              <a:rPr lang="en-US" sz="2000" dirty="0" smtClean="0"/>
              <a:t>during an </a:t>
            </a:r>
            <a:r>
              <a:rPr lang="en-US" sz="2000" dirty="0"/>
              <a:t>inspection process:</a:t>
            </a:r>
          </a:p>
          <a:p>
            <a:pPr lvl="1"/>
            <a:r>
              <a:rPr lang="en-US" sz="1800" dirty="0" smtClean="0"/>
              <a:t>The </a:t>
            </a:r>
            <a:r>
              <a:rPr lang="en-US" sz="1800" dirty="0"/>
              <a:t>number of major and minor defects found</a:t>
            </a:r>
          </a:p>
          <a:p>
            <a:pPr lvl="1"/>
            <a:r>
              <a:rPr lang="en-US" sz="1800" dirty="0" smtClean="0"/>
              <a:t>The </a:t>
            </a:r>
            <a:r>
              <a:rPr lang="en-US" sz="1800" dirty="0"/>
              <a:t>number of major defects found to </a:t>
            </a:r>
            <a:r>
              <a:rPr lang="en-US" sz="1800" dirty="0" smtClean="0"/>
              <a:t>total found</a:t>
            </a:r>
            <a:endParaRPr lang="en-US" sz="1800" dirty="0"/>
          </a:p>
          <a:p>
            <a:pPr lvl="1"/>
            <a:r>
              <a:rPr lang="en-US" sz="1800" dirty="0" smtClean="0"/>
              <a:t>Total </a:t>
            </a:r>
            <a:r>
              <a:rPr lang="en-US" sz="1800" dirty="0"/>
              <a:t>Defects Found: A + B – C</a:t>
            </a:r>
          </a:p>
          <a:p>
            <a:pPr lvl="2"/>
            <a:r>
              <a:rPr lang="en-US" sz="1800" dirty="0"/>
              <a:t>A=defects found by inspector 1,</a:t>
            </a:r>
          </a:p>
          <a:p>
            <a:pPr lvl="2"/>
            <a:r>
              <a:rPr lang="en-US" sz="1800" dirty="0"/>
              <a:t>B=defects found by inspector 2,</a:t>
            </a:r>
          </a:p>
          <a:p>
            <a:pPr lvl="2"/>
            <a:r>
              <a:rPr lang="en-US" sz="1800" dirty="0"/>
              <a:t>C=common defects found by 1 &amp; 2</a:t>
            </a:r>
          </a:p>
          <a:p>
            <a:pPr lvl="1"/>
            <a:r>
              <a:rPr lang="en-US" sz="1800" dirty="0" smtClean="0"/>
              <a:t>Defect </a:t>
            </a:r>
            <a:r>
              <a:rPr lang="en-US" sz="1800" dirty="0"/>
              <a:t>Density: Total Defects Found / Size</a:t>
            </a:r>
          </a:p>
          <a:p>
            <a:pPr lvl="2"/>
            <a:r>
              <a:rPr lang="en-US" sz="1800" dirty="0"/>
              <a:t>size=total number of pages or lines of code </a:t>
            </a:r>
            <a:r>
              <a:rPr lang="en-US" sz="1800" dirty="0" smtClean="0"/>
              <a:t>or some </a:t>
            </a:r>
            <a:r>
              <a:rPr lang="en-US" sz="1800" dirty="0"/>
              <a:t>other </a:t>
            </a:r>
            <a:r>
              <a:rPr lang="en-US" sz="1800" dirty="0" smtClean="0"/>
              <a:t>measure</a:t>
            </a:r>
            <a:endParaRPr lang="en-US" sz="1800" dirty="0"/>
          </a:p>
          <a:p>
            <a:r>
              <a:rPr lang="en-US" sz="2000" dirty="0" smtClean="0"/>
              <a:t>Inspection </a:t>
            </a:r>
            <a:r>
              <a:rPr lang="en-US" sz="2000" dirty="0"/>
              <a:t>Rate:</a:t>
            </a:r>
          </a:p>
          <a:p>
            <a:pPr lvl="1"/>
            <a:r>
              <a:rPr lang="en-US" sz="1800" dirty="0" smtClean="0"/>
              <a:t>Size </a:t>
            </a:r>
            <a:r>
              <a:rPr lang="en-US" sz="1800" dirty="0"/>
              <a:t>/ Total Inspection Time</a:t>
            </a:r>
          </a:p>
          <a:p>
            <a:pPr lvl="2"/>
            <a:r>
              <a:rPr lang="en-US" sz="1800" dirty="0"/>
              <a:t>Total Inspection Time = the sum of the time of </a:t>
            </a:r>
            <a:r>
              <a:rPr lang="en-US" sz="1800" dirty="0" smtClean="0"/>
              <a:t>all reviewers </a:t>
            </a:r>
            <a:r>
              <a:rPr lang="en-US" sz="1800" dirty="0"/>
              <a:t>plus the total person time spent in </a:t>
            </a:r>
            <a:r>
              <a:rPr lang="en-US" sz="1800" dirty="0" smtClean="0"/>
              <a:t>each meeting </a:t>
            </a:r>
            <a:r>
              <a:rPr lang="en-US" sz="1800" dirty="0"/>
              <a:t>(e.g., 15 pages /hour).</a:t>
            </a:r>
          </a:p>
          <a:p>
            <a:r>
              <a:rPr lang="en-US" sz="2000" dirty="0" smtClean="0"/>
              <a:t>Defect </a:t>
            </a:r>
            <a:r>
              <a:rPr lang="en-US" sz="2000" dirty="0"/>
              <a:t>Detection Rate:</a:t>
            </a:r>
          </a:p>
          <a:p>
            <a:pPr lvl="1"/>
            <a:r>
              <a:rPr lang="en-US" sz="1800" dirty="0" smtClean="0"/>
              <a:t>Total </a:t>
            </a:r>
            <a:r>
              <a:rPr lang="en-US" sz="1800" dirty="0"/>
              <a:t>Defects Found / Total Inspection Time</a:t>
            </a:r>
            <a:endParaRPr lang="en-US" sz="1800" dirty="0" smtClean="0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Layers">
  <a:themeElements>
    <a:clrScheme name="Layers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Layers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Times New Roman" pitchFamily="18" charset="0"/>
          </a:defRPr>
        </a:defPPr>
      </a:lstStyle>
    </a:lnDef>
  </a:objectDefaults>
  <a:extraClrSchemeLst>
    <a:extraClrScheme>
      <a:clrScheme name="Layer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Layers</Template>
  <TotalTime>5360</TotalTime>
  <Words>1041</Words>
  <Application>Microsoft Office PowerPoint</Application>
  <PresentationFormat>On-screen Show (4:3)</PresentationFormat>
  <Paragraphs>162</Paragraphs>
  <Slides>23</Slides>
  <Notes>13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Arial</vt:lpstr>
      <vt:lpstr>Courier New</vt:lpstr>
      <vt:lpstr>Times New Roman</vt:lpstr>
      <vt:lpstr>Times New Roman (Arabic)</vt:lpstr>
      <vt:lpstr>Wingdings</vt:lpstr>
      <vt:lpstr>Layers</vt:lpstr>
      <vt:lpstr>Document</vt:lpstr>
      <vt:lpstr>Module 7</vt:lpstr>
      <vt:lpstr>What is Static Analysis?</vt:lpstr>
      <vt:lpstr>Walkthroughs</vt:lpstr>
      <vt:lpstr>Software Inspection (1/2)</vt:lpstr>
      <vt:lpstr>Examples of Detectable Issues</vt:lpstr>
      <vt:lpstr>More Challenging Detectable Issues (1/3)</vt:lpstr>
      <vt:lpstr>More Challenging Detectable Issues (2/3)</vt:lpstr>
      <vt:lpstr>More Challenging Detectable Issues (3/3)</vt:lpstr>
      <vt:lpstr>Inspection Metrics</vt:lpstr>
      <vt:lpstr>Inspection Pre-conditions</vt:lpstr>
      <vt:lpstr>The Inspection Process</vt:lpstr>
      <vt:lpstr>Inspection Procedure</vt:lpstr>
      <vt:lpstr>Inspection Checklists</vt:lpstr>
      <vt:lpstr>Inspection Checks (1/3)</vt:lpstr>
      <vt:lpstr>Inspection Checks (2/3)</vt:lpstr>
      <vt:lpstr>Inspection Checks (3/3)</vt:lpstr>
      <vt:lpstr>Stages of Static Analysis (1/2)</vt:lpstr>
      <vt:lpstr>Stages of Static Analysis (2/2)</vt:lpstr>
      <vt:lpstr>Inspection Rate</vt:lpstr>
      <vt:lpstr>Inspections vs. Walkthroughs</vt:lpstr>
      <vt:lpstr>Inspections and Walkthroughs vs. Reviews</vt:lpstr>
      <vt:lpstr>Static Analysis Tools</vt:lpstr>
      <vt:lpstr>Use of Static Analysis</vt:lpstr>
    </vt:vector>
  </TitlesOfParts>
  <Company>Goerge Mason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Static Analysis</dc:title>
  <dc:creator>Moataz Ahmed</dc:creator>
  <cp:lastModifiedBy>Moataz Ahmed</cp:lastModifiedBy>
  <cp:revision>184</cp:revision>
  <cp:lastPrinted>1999-09-12T15:28:30Z</cp:lastPrinted>
  <dcterms:created xsi:type="dcterms:W3CDTF">1996-06-10T05:36:32Z</dcterms:created>
  <dcterms:modified xsi:type="dcterms:W3CDTF">2019-03-29T10:50:20Z</dcterms:modified>
</cp:coreProperties>
</file>