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01" r:id="rId1"/>
  </p:sldMasterIdLst>
  <p:notesMasterIdLst>
    <p:notesMasterId r:id="rId45"/>
  </p:notesMasterIdLst>
  <p:handoutMasterIdLst>
    <p:handoutMasterId r:id="rId46"/>
  </p:handoutMasterIdLst>
  <p:sldIdLst>
    <p:sldId id="352" r:id="rId2"/>
    <p:sldId id="395" r:id="rId3"/>
    <p:sldId id="403" r:id="rId4"/>
    <p:sldId id="355" r:id="rId5"/>
    <p:sldId id="356" r:id="rId6"/>
    <p:sldId id="357" r:id="rId7"/>
    <p:sldId id="358" r:id="rId8"/>
    <p:sldId id="359" r:id="rId9"/>
    <p:sldId id="360" r:id="rId10"/>
    <p:sldId id="361" r:id="rId11"/>
    <p:sldId id="362" r:id="rId12"/>
    <p:sldId id="363" r:id="rId13"/>
    <p:sldId id="364" r:id="rId14"/>
    <p:sldId id="365" r:id="rId15"/>
    <p:sldId id="366" r:id="rId16"/>
    <p:sldId id="367" r:id="rId17"/>
    <p:sldId id="368" r:id="rId18"/>
    <p:sldId id="369" r:id="rId19"/>
    <p:sldId id="370" r:id="rId20"/>
    <p:sldId id="371" r:id="rId21"/>
    <p:sldId id="372" r:id="rId22"/>
    <p:sldId id="373" r:id="rId23"/>
    <p:sldId id="374" r:id="rId24"/>
    <p:sldId id="375" r:id="rId25"/>
    <p:sldId id="376" r:id="rId26"/>
    <p:sldId id="377" r:id="rId27"/>
    <p:sldId id="385" r:id="rId28"/>
    <p:sldId id="386" r:id="rId29"/>
    <p:sldId id="387" r:id="rId30"/>
    <p:sldId id="388" r:id="rId31"/>
    <p:sldId id="389" r:id="rId32"/>
    <p:sldId id="390" r:id="rId33"/>
    <p:sldId id="391" r:id="rId34"/>
    <p:sldId id="392" r:id="rId35"/>
    <p:sldId id="393" r:id="rId36"/>
    <p:sldId id="394" r:id="rId37"/>
    <p:sldId id="378" r:id="rId38"/>
    <p:sldId id="379" r:id="rId39"/>
    <p:sldId id="380" r:id="rId40"/>
    <p:sldId id="381" r:id="rId41"/>
    <p:sldId id="382" r:id="rId42"/>
    <p:sldId id="383" r:id="rId43"/>
    <p:sldId id="384" r:id="rId44"/>
  </p:sldIdLst>
  <p:sldSz cx="9144000" cy="6858000" type="screen4x3"/>
  <p:notesSz cx="6858000" cy="9236075"/>
  <p:defaultTextStyle>
    <a:defPPr>
      <a:defRPr lang="en-US"/>
    </a:defPPr>
    <a:lvl1pPr algn="l" rtl="0" fontAlgn="base">
      <a:spcBef>
        <a:spcPct val="0"/>
      </a:spcBef>
      <a:spcAft>
        <a:spcPct val="0"/>
      </a:spcAft>
      <a:defRPr kern="1200">
        <a:solidFill>
          <a:schemeClr val="tx1"/>
        </a:solidFill>
        <a:latin typeface="Arial" pitchFamily="34" charset="0"/>
        <a:ea typeface="+mn-ea"/>
        <a:cs typeface="Times New Roman" pitchFamily="18" charset="0"/>
      </a:defRPr>
    </a:lvl1pPr>
    <a:lvl2pPr marL="457200" algn="l" rtl="0" fontAlgn="base">
      <a:spcBef>
        <a:spcPct val="0"/>
      </a:spcBef>
      <a:spcAft>
        <a:spcPct val="0"/>
      </a:spcAft>
      <a:defRPr kern="1200">
        <a:solidFill>
          <a:schemeClr val="tx1"/>
        </a:solidFill>
        <a:latin typeface="Arial" pitchFamily="34" charset="0"/>
        <a:ea typeface="+mn-ea"/>
        <a:cs typeface="Times New Roman" pitchFamily="18" charset="0"/>
      </a:defRPr>
    </a:lvl2pPr>
    <a:lvl3pPr marL="914400" algn="l" rtl="0" fontAlgn="base">
      <a:spcBef>
        <a:spcPct val="0"/>
      </a:spcBef>
      <a:spcAft>
        <a:spcPct val="0"/>
      </a:spcAft>
      <a:defRPr kern="1200">
        <a:solidFill>
          <a:schemeClr val="tx1"/>
        </a:solidFill>
        <a:latin typeface="Arial" pitchFamily="34" charset="0"/>
        <a:ea typeface="+mn-ea"/>
        <a:cs typeface="Times New Roman" pitchFamily="18" charset="0"/>
      </a:defRPr>
    </a:lvl3pPr>
    <a:lvl4pPr marL="1371600" algn="l" rtl="0" fontAlgn="base">
      <a:spcBef>
        <a:spcPct val="0"/>
      </a:spcBef>
      <a:spcAft>
        <a:spcPct val="0"/>
      </a:spcAft>
      <a:defRPr kern="1200">
        <a:solidFill>
          <a:schemeClr val="tx1"/>
        </a:solidFill>
        <a:latin typeface="Arial" pitchFamily="34" charset="0"/>
        <a:ea typeface="+mn-ea"/>
        <a:cs typeface="Times New Roman" pitchFamily="18" charset="0"/>
      </a:defRPr>
    </a:lvl4pPr>
    <a:lvl5pPr marL="1828800" algn="l" rtl="0" fontAlgn="base">
      <a:spcBef>
        <a:spcPct val="0"/>
      </a:spcBef>
      <a:spcAft>
        <a:spcPct val="0"/>
      </a:spcAft>
      <a:defRPr kern="1200">
        <a:solidFill>
          <a:schemeClr val="tx1"/>
        </a:solidFill>
        <a:latin typeface="Arial" pitchFamily="34" charset="0"/>
        <a:ea typeface="+mn-ea"/>
        <a:cs typeface="Times New Roman" pitchFamily="18" charset="0"/>
      </a:defRPr>
    </a:lvl5pPr>
    <a:lvl6pPr marL="2286000" algn="l" defTabSz="914400" rtl="0" eaLnBrk="1" latinLnBrk="0" hangingPunct="1">
      <a:defRPr kern="1200">
        <a:solidFill>
          <a:schemeClr val="tx1"/>
        </a:solidFill>
        <a:latin typeface="Arial" pitchFamily="34" charset="0"/>
        <a:ea typeface="+mn-ea"/>
        <a:cs typeface="Times New Roman" pitchFamily="18" charset="0"/>
      </a:defRPr>
    </a:lvl6pPr>
    <a:lvl7pPr marL="2743200" algn="l" defTabSz="914400" rtl="0" eaLnBrk="1" latinLnBrk="0" hangingPunct="1">
      <a:defRPr kern="1200">
        <a:solidFill>
          <a:schemeClr val="tx1"/>
        </a:solidFill>
        <a:latin typeface="Arial" pitchFamily="34" charset="0"/>
        <a:ea typeface="+mn-ea"/>
        <a:cs typeface="Times New Roman" pitchFamily="18" charset="0"/>
      </a:defRPr>
    </a:lvl7pPr>
    <a:lvl8pPr marL="3200400" algn="l" defTabSz="914400" rtl="0" eaLnBrk="1" latinLnBrk="0" hangingPunct="1">
      <a:defRPr kern="1200">
        <a:solidFill>
          <a:schemeClr val="tx1"/>
        </a:solidFill>
        <a:latin typeface="Arial" pitchFamily="34" charset="0"/>
        <a:ea typeface="+mn-ea"/>
        <a:cs typeface="Times New Roman" pitchFamily="18" charset="0"/>
      </a:defRPr>
    </a:lvl8pPr>
    <a:lvl9pPr marL="3657600" algn="l" defTabSz="914400" rtl="0" eaLnBrk="1" latinLnBrk="0" hangingPunct="1">
      <a:defRPr kern="1200">
        <a:solidFill>
          <a:schemeClr val="tx1"/>
        </a:solidFill>
        <a:latin typeface="Arial" pitchFamily="34" charset="0"/>
        <a:ea typeface="+mn-ea"/>
        <a:cs typeface="Times New Roman" pitchFamily="18" charset="0"/>
      </a:defRPr>
    </a:lvl9pPr>
  </p:defaultTextStyle>
  <p:extLst>
    <p:ext uri="{EFAFB233-063F-42B5-8137-9DF3F51BA10A}">
      <p15:sldGuideLst xmlns:p15="http://schemas.microsoft.com/office/powerpoint/2012/main">
        <p15:guide id="1" orient="horz" pos="960">
          <p15:clr>
            <a:srgbClr val="A4A3A4"/>
          </p15:clr>
        </p15:guide>
        <p15:guide id="2" pos="3024" userDrawn="1">
          <p15:clr>
            <a:srgbClr val="A4A3A4"/>
          </p15:clr>
        </p15:guide>
      </p15:sldGuideLst>
    </p:ext>
    <p:ext uri="{2D200454-40CA-4A62-9FC3-DE9A4176ACB9}">
      <p15:notesGuideLst xmlns:p15="http://schemas.microsoft.com/office/powerpoint/2012/main">
        <p15:guide id="1" orient="horz" pos="2909">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5935"/>
    <a:srgbClr val="FFFEFB"/>
    <a:srgbClr val="FFFCEF"/>
    <a:srgbClr val="FFF8D9"/>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59" autoAdjust="0"/>
    <p:restoredTop sz="94689" autoAdjust="0"/>
  </p:normalViewPr>
  <p:slideViewPr>
    <p:cSldViewPr showGuides="1">
      <p:cViewPr varScale="1">
        <p:scale>
          <a:sx n="92" d="100"/>
          <a:sy n="92" d="100"/>
        </p:scale>
        <p:origin x="1114" y="53"/>
      </p:cViewPr>
      <p:guideLst>
        <p:guide orient="horz" pos="960"/>
        <p:guide pos="3024"/>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showGuides="1">
      <p:cViewPr varScale="1">
        <p:scale>
          <a:sx n="68" d="100"/>
          <a:sy n="68" d="100"/>
        </p:scale>
        <p:origin x="-3090" y="-120"/>
      </p:cViewPr>
      <p:guideLst>
        <p:guide orient="horz" pos="2909"/>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handoutMaster" Target="handoutMasters/handout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03795284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0" y="0"/>
            <a:ext cx="2971800" cy="461963"/>
          </a:xfrm>
          <a:prstGeom prst="rect">
            <a:avLst/>
          </a:prstGeom>
          <a:noFill/>
          <a:ln w="9525">
            <a:noFill/>
            <a:miter lim="800000"/>
            <a:headEnd/>
            <a:tailEnd/>
          </a:ln>
          <a:effectLst/>
        </p:spPr>
        <p:txBody>
          <a:bodyPr vert="horz" wrap="square" lIns="18860" tIns="0" rIns="18860" bIns="0" numCol="1" anchor="t" anchorCtr="0" compatLnSpc="1">
            <a:prstTxWarp prst="textNoShape">
              <a:avLst/>
            </a:prstTxWarp>
          </a:bodyPr>
          <a:lstStyle>
            <a:lvl1pPr defTabSz="747713" eaLnBrk="0" hangingPunct="0">
              <a:defRPr sz="1000" i="1">
                <a:latin typeface="Times New Roman" pitchFamily="18" charset="0"/>
              </a:defRPr>
            </a:lvl1pPr>
          </a:lstStyle>
          <a:p>
            <a:pPr>
              <a:defRPr/>
            </a:pPr>
            <a:endParaRPr lang="en-US"/>
          </a:p>
        </p:txBody>
      </p:sp>
      <p:sp>
        <p:nvSpPr>
          <p:cNvPr id="2051" name="Rectangle 3"/>
          <p:cNvSpPr>
            <a:spLocks noGrp="1" noChangeArrowheads="1"/>
          </p:cNvSpPr>
          <p:nvPr>
            <p:ph type="dt" idx="1"/>
          </p:nvPr>
        </p:nvSpPr>
        <p:spPr bwMode="auto">
          <a:xfrm>
            <a:off x="3886200" y="0"/>
            <a:ext cx="2971800" cy="461963"/>
          </a:xfrm>
          <a:prstGeom prst="rect">
            <a:avLst/>
          </a:prstGeom>
          <a:noFill/>
          <a:ln w="9525">
            <a:noFill/>
            <a:miter lim="800000"/>
            <a:headEnd/>
            <a:tailEnd/>
          </a:ln>
          <a:effectLst/>
        </p:spPr>
        <p:txBody>
          <a:bodyPr vert="horz" wrap="square" lIns="18860" tIns="0" rIns="18860" bIns="0" numCol="1" anchor="t" anchorCtr="0" compatLnSpc="1">
            <a:prstTxWarp prst="textNoShape">
              <a:avLst/>
            </a:prstTxWarp>
          </a:bodyPr>
          <a:lstStyle>
            <a:lvl1pPr algn="r" defTabSz="747713" eaLnBrk="0" hangingPunct="0">
              <a:defRPr sz="1000" i="1">
                <a:latin typeface="Times New Roman" pitchFamily="18" charset="0"/>
              </a:defRPr>
            </a:lvl1pPr>
          </a:lstStyle>
          <a:p>
            <a:pPr>
              <a:defRPr/>
            </a:pPr>
            <a:endParaRPr lang="en-US"/>
          </a:p>
        </p:txBody>
      </p:sp>
      <p:sp>
        <p:nvSpPr>
          <p:cNvPr id="17412" name="Rectangle 4"/>
          <p:cNvSpPr>
            <a:spLocks noGrp="1" noRot="1" noChangeAspect="1" noChangeArrowheads="1" noTextEdit="1"/>
          </p:cNvSpPr>
          <p:nvPr>
            <p:ph type="sldImg" idx="2"/>
          </p:nvPr>
        </p:nvSpPr>
        <p:spPr bwMode="auto">
          <a:xfrm>
            <a:off x="1127125" y="698500"/>
            <a:ext cx="4602163" cy="3451225"/>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12813" y="4387850"/>
            <a:ext cx="5032375" cy="4156075"/>
          </a:xfrm>
          <a:prstGeom prst="rect">
            <a:avLst/>
          </a:prstGeom>
          <a:noFill/>
          <a:ln w="9525">
            <a:noFill/>
            <a:miter lim="800000"/>
            <a:headEnd/>
            <a:tailEnd/>
          </a:ln>
          <a:effectLst/>
        </p:spPr>
        <p:txBody>
          <a:bodyPr vert="horz" wrap="square" lIns="91154" tIns="45578" rIns="91154" bIns="45578"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054" name="Rectangle 6"/>
          <p:cNvSpPr>
            <a:spLocks noGrp="1" noChangeArrowheads="1"/>
          </p:cNvSpPr>
          <p:nvPr>
            <p:ph type="ftr" sz="quarter" idx="4"/>
          </p:nvPr>
        </p:nvSpPr>
        <p:spPr bwMode="auto">
          <a:xfrm>
            <a:off x="0" y="8774113"/>
            <a:ext cx="2971800" cy="461962"/>
          </a:xfrm>
          <a:prstGeom prst="rect">
            <a:avLst/>
          </a:prstGeom>
          <a:noFill/>
          <a:ln w="9525">
            <a:noFill/>
            <a:miter lim="800000"/>
            <a:headEnd/>
            <a:tailEnd/>
          </a:ln>
          <a:effectLst/>
        </p:spPr>
        <p:txBody>
          <a:bodyPr vert="horz" wrap="square" lIns="18860" tIns="0" rIns="18860" bIns="0" numCol="1" anchor="b" anchorCtr="0" compatLnSpc="1">
            <a:prstTxWarp prst="textNoShape">
              <a:avLst/>
            </a:prstTxWarp>
          </a:bodyPr>
          <a:lstStyle>
            <a:lvl1pPr defTabSz="747713" eaLnBrk="0" hangingPunct="0">
              <a:defRPr sz="1000" i="1">
                <a:latin typeface="Times New Roman" pitchFamily="18" charset="0"/>
              </a:defRPr>
            </a:lvl1pPr>
          </a:lstStyle>
          <a:p>
            <a:pPr>
              <a:defRPr/>
            </a:pPr>
            <a:endParaRPr lang="en-US"/>
          </a:p>
        </p:txBody>
      </p:sp>
      <p:sp>
        <p:nvSpPr>
          <p:cNvPr id="2055" name="Rectangle 7"/>
          <p:cNvSpPr>
            <a:spLocks noGrp="1" noChangeArrowheads="1"/>
          </p:cNvSpPr>
          <p:nvPr>
            <p:ph type="sldNum" sz="quarter" idx="5"/>
          </p:nvPr>
        </p:nvSpPr>
        <p:spPr bwMode="auto">
          <a:xfrm>
            <a:off x="3886200" y="8774113"/>
            <a:ext cx="2971800" cy="461962"/>
          </a:xfrm>
          <a:prstGeom prst="rect">
            <a:avLst/>
          </a:prstGeom>
          <a:noFill/>
          <a:ln w="9525">
            <a:noFill/>
            <a:miter lim="800000"/>
            <a:headEnd/>
            <a:tailEnd/>
          </a:ln>
          <a:effectLst/>
        </p:spPr>
        <p:txBody>
          <a:bodyPr vert="horz" wrap="square" lIns="18860" tIns="0" rIns="18860" bIns="0" numCol="1" anchor="b" anchorCtr="0" compatLnSpc="1">
            <a:prstTxWarp prst="textNoShape">
              <a:avLst/>
            </a:prstTxWarp>
          </a:bodyPr>
          <a:lstStyle>
            <a:lvl1pPr algn="r" defTabSz="747713" eaLnBrk="0" hangingPunct="0">
              <a:defRPr sz="1000" i="1">
                <a:latin typeface="Times New Roman" pitchFamily="18" charset="0"/>
              </a:defRPr>
            </a:lvl1pPr>
          </a:lstStyle>
          <a:p>
            <a:pPr>
              <a:defRPr/>
            </a:pPr>
            <a:fld id="{23EF1ECF-5E98-417E-ADE6-8CA3ABFC337C}" type="slidenum">
              <a:rPr lang="en-US"/>
              <a:pPr>
                <a:defRPr/>
              </a:pPr>
              <a:t>‹#›</a:t>
            </a:fld>
            <a:endParaRPr lang="en-US"/>
          </a:p>
        </p:txBody>
      </p:sp>
    </p:spTree>
    <p:extLst>
      <p:ext uri="{BB962C8B-B14F-4D97-AF65-F5344CB8AC3E}">
        <p14:creationId xmlns:p14="http://schemas.microsoft.com/office/powerpoint/2010/main" val="3195289245"/>
      </p:ext>
    </p:extLst>
  </p:cSld>
  <p:clrMap bg1="lt1" tx1="dk1" bg2="lt2" tx2="dk2" accent1="accent1" accent2="accent2" accent3="accent3" accent4="accent4" accent5="accent5" accent6="accent6" hlink="hlink" folHlink="folHlink"/>
  <p:notesStyle>
    <a:lvl1pPr algn="l" defTabSz="762000" rtl="0" eaLnBrk="0" fontAlgn="base" hangingPunct="0">
      <a:spcBef>
        <a:spcPct val="30000"/>
      </a:spcBef>
      <a:spcAft>
        <a:spcPct val="0"/>
      </a:spcAft>
      <a:defRPr sz="1200" kern="1200">
        <a:solidFill>
          <a:schemeClr val="tx1"/>
        </a:solidFill>
        <a:latin typeface="Times New Roman" pitchFamily="18" charset="0"/>
        <a:ea typeface="+mn-ea"/>
        <a:cs typeface="Times New Roman (Arabic)" pitchFamily="26" charset="-78"/>
      </a:defRPr>
    </a:lvl1pPr>
    <a:lvl2pPr marL="457200" algn="l" defTabSz="762000" rtl="0" eaLnBrk="0" fontAlgn="base" hangingPunct="0">
      <a:spcBef>
        <a:spcPct val="30000"/>
      </a:spcBef>
      <a:spcAft>
        <a:spcPct val="0"/>
      </a:spcAft>
      <a:defRPr sz="1200" kern="1200">
        <a:solidFill>
          <a:schemeClr val="tx1"/>
        </a:solidFill>
        <a:latin typeface="Times New Roman" pitchFamily="18" charset="0"/>
        <a:ea typeface="+mn-ea"/>
        <a:cs typeface="Times New Roman (Arabic)" pitchFamily="26" charset="-78"/>
      </a:defRPr>
    </a:lvl2pPr>
    <a:lvl3pPr marL="914400" algn="l" defTabSz="762000" rtl="0" eaLnBrk="0" fontAlgn="base" hangingPunct="0">
      <a:spcBef>
        <a:spcPct val="30000"/>
      </a:spcBef>
      <a:spcAft>
        <a:spcPct val="0"/>
      </a:spcAft>
      <a:defRPr sz="1200" kern="1200">
        <a:solidFill>
          <a:schemeClr val="tx1"/>
        </a:solidFill>
        <a:latin typeface="Times New Roman" pitchFamily="18" charset="0"/>
        <a:ea typeface="+mn-ea"/>
        <a:cs typeface="Times New Roman (Arabic)" pitchFamily="26" charset="-78"/>
      </a:defRPr>
    </a:lvl3pPr>
    <a:lvl4pPr marL="1371600" algn="l" defTabSz="762000" rtl="0" eaLnBrk="0" fontAlgn="base" hangingPunct="0">
      <a:spcBef>
        <a:spcPct val="30000"/>
      </a:spcBef>
      <a:spcAft>
        <a:spcPct val="0"/>
      </a:spcAft>
      <a:defRPr sz="1200" kern="1200">
        <a:solidFill>
          <a:schemeClr val="tx1"/>
        </a:solidFill>
        <a:latin typeface="Times New Roman" pitchFamily="18" charset="0"/>
        <a:ea typeface="+mn-ea"/>
        <a:cs typeface="Times New Roman (Arabic)" pitchFamily="26" charset="-78"/>
      </a:defRPr>
    </a:lvl4pPr>
    <a:lvl5pPr marL="1828800" algn="l" defTabSz="762000" rtl="0" eaLnBrk="0" fontAlgn="base" hangingPunct="0">
      <a:spcBef>
        <a:spcPct val="30000"/>
      </a:spcBef>
      <a:spcAft>
        <a:spcPct val="0"/>
      </a:spcAft>
      <a:defRPr sz="1200" kern="1200">
        <a:solidFill>
          <a:schemeClr val="tx1"/>
        </a:solidFill>
        <a:latin typeface="Times New Roman" pitchFamily="18" charset="0"/>
        <a:ea typeface="+mn-ea"/>
        <a:cs typeface="Times New Roman (Arabic)" pitchFamily="26" charset="-7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Slide Image Placeholder 1"/>
          <p:cNvSpPr>
            <a:spLocks noGrp="1" noRot="1" noChangeAspect="1" noTextEdit="1"/>
          </p:cNvSpPr>
          <p:nvPr>
            <p:ph type="sldImg"/>
          </p:nvPr>
        </p:nvSpPr>
        <p:spPr>
          <a:ln/>
        </p:spPr>
      </p:sp>
      <p:sp>
        <p:nvSpPr>
          <p:cNvPr id="4915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49156"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D6D6474A-22AA-42B2-B23D-B3FF41A10BB3}" type="slidenum">
              <a:rPr lang="en-US" altLang="en-US" sz="1000" b="0">
                <a:solidFill>
                  <a:schemeClr val="tx1"/>
                </a:solidFill>
              </a:rPr>
              <a:pPr/>
              <a:t>4</a:t>
            </a:fld>
            <a:endParaRPr lang="en-US" altLang="en-US" sz="1000" b="0">
              <a:solidFill>
                <a:schemeClr val="tx1"/>
              </a:solidFill>
            </a:endParaRPr>
          </a:p>
        </p:txBody>
      </p:sp>
    </p:spTree>
    <p:extLst>
      <p:ext uri="{BB962C8B-B14F-4D97-AF65-F5344CB8AC3E}">
        <p14:creationId xmlns:p14="http://schemas.microsoft.com/office/powerpoint/2010/main" val="7962365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Slide Image Placeholder 1"/>
          <p:cNvSpPr>
            <a:spLocks noGrp="1" noRot="1" noChangeAspect="1" noTextEdit="1"/>
          </p:cNvSpPr>
          <p:nvPr>
            <p:ph type="sldImg"/>
          </p:nvPr>
        </p:nvSpPr>
        <p:spPr>
          <a:ln/>
        </p:spPr>
      </p:sp>
      <p:sp>
        <p:nvSpPr>
          <p:cNvPr id="58371"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8372"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8025B2AF-3AA9-41FB-A07B-AD4896C24D1E}" type="slidenum">
              <a:rPr lang="en-US" altLang="en-US" sz="1000" b="0">
                <a:solidFill>
                  <a:schemeClr val="tx1"/>
                </a:solidFill>
              </a:rPr>
              <a:pPr/>
              <a:t>14</a:t>
            </a:fld>
            <a:endParaRPr lang="en-US" altLang="en-US" sz="1000" b="0">
              <a:solidFill>
                <a:schemeClr val="tx1"/>
              </a:solidFill>
            </a:endParaRPr>
          </a:p>
        </p:txBody>
      </p:sp>
    </p:spTree>
    <p:extLst>
      <p:ext uri="{BB962C8B-B14F-4D97-AF65-F5344CB8AC3E}">
        <p14:creationId xmlns:p14="http://schemas.microsoft.com/office/powerpoint/2010/main" val="36336474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Slide Image Placeholder 1"/>
          <p:cNvSpPr>
            <a:spLocks noGrp="1" noRot="1" noChangeAspect="1" noTextEdit="1"/>
          </p:cNvSpPr>
          <p:nvPr>
            <p:ph type="sldImg"/>
          </p:nvPr>
        </p:nvSpPr>
        <p:spPr>
          <a:ln/>
        </p:spPr>
      </p:sp>
      <p:sp>
        <p:nvSpPr>
          <p:cNvPr id="5939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9396" name="Slide Number Placeholder 3"/>
          <p:cNvSpPr txBox="1">
            <a:spLocks noGrp="1"/>
          </p:cNvSpPr>
          <p:nvPr/>
        </p:nvSpPr>
        <p:spPr bwMode="auto">
          <a:xfrm>
            <a:off x="3885903" y="8774883"/>
            <a:ext cx="2972097" cy="4611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19154" tIns="0" rIns="19154" bIns="0" anchor="b"/>
          <a:lstStyle>
            <a:lvl1pPr defTabSz="966788">
              <a:defRPr sz="2000" b="1">
                <a:solidFill>
                  <a:srgbClr val="FAFD00"/>
                </a:solidFill>
                <a:latin typeface="Times New Roman" pitchFamily="18" charset="0"/>
              </a:defRPr>
            </a:lvl1pPr>
            <a:lvl2pPr marL="742950" indent="-285750" defTabSz="966788">
              <a:defRPr sz="2000" b="1">
                <a:solidFill>
                  <a:srgbClr val="FAFD00"/>
                </a:solidFill>
                <a:latin typeface="Times New Roman" pitchFamily="18" charset="0"/>
              </a:defRPr>
            </a:lvl2pPr>
            <a:lvl3pPr marL="1143000" indent="-228600" defTabSz="966788">
              <a:defRPr sz="2000" b="1">
                <a:solidFill>
                  <a:srgbClr val="FAFD00"/>
                </a:solidFill>
                <a:latin typeface="Times New Roman" pitchFamily="18" charset="0"/>
              </a:defRPr>
            </a:lvl3pPr>
            <a:lvl4pPr marL="1600200" indent="-228600" defTabSz="966788">
              <a:defRPr sz="2000" b="1">
                <a:solidFill>
                  <a:srgbClr val="FAFD00"/>
                </a:solidFill>
                <a:latin typeface="Times New Roman" pitchFamily="18" charset="0"/>
              </a:defRPr>
            </a:lvl4pPr>
            <a:lvl5pPr marL="2057400" indent="-228600" defTabSz="966788">
              <a:defRPr sz="2000" b="1">
                <a:solidFill>
                  <a:srgbClr val="FAFD00"/>
                </a:solidFill>
                <a:latin typeface="Times New Roman" pitchFamily="18" charset="0"/>
              </a:defRPr>
            </a:lvl5pPr>
            <a:lvl6pPr marL="2514600" indent="-228600" defTabSz="966788" eaLnBrk="0" fontAlgn="base" hangingPunct="0">
              <a:spcBef>
                <a:spcPct val="0"/>
              </a:spcBef>
              <a:spcAft>
                <a:spcPct val="0"/>
              </a:spcAft>
              <a:defRPr sz="2000" b="1">
                <a:solidFill>
                  <a:srgbClr val="FAFD00"/>
                </a:solidFill>
                <a:latin typeface="Times New Roman" pitchFamily="18" charset="0"/>
              </a:defRPr>
            </a:lvl6pPr>
            <a:lvl7pPr marL="2971800" indent="-228600" defTabSz="966788" eaLnBrk="0" fontAlgn="base" hangingPunct="0">
              <a:spcBef>
                <a:spcPct val="0"/>
              </a:spcBef>
              <a:spcAft>
                <a:spcPct val="0"/>
              </a:spcAft>
              <a:defRPr sz="2000" b="1">
                <a:solidFill>
                  <a:srgbClr val="FAFD00"/>
                </a:solidFill>
                <a:latin typeface="Times New Roman" pitchFamily="18" charset="0"/>
              </a:defRPr>
            </a:lvl7pPr>
            <a:lvl8pPr marL="3429000" indent="-228600" defTabSz="966788" eaLnBrk="0" fontAlgn="base" hangingPunct="0">
              <a:spcBef>
                <a:spcPct val="0"/>
              </a:spcBef>
              <a:spcAft>
                <a:spcPct val="0"/>
              </a:spcAft>
              <a:defRPr sz="2000" b="1">
                <a:solidFill>
                  <a:srgbClr val="FAFD00"/>
                </a:solidFill>
                <a:latin typeface="Times New Roman" pitchFamily="18" charset="0"/>
              </a:defRPr>
            </a:lvl8pPr>
            <a:lvl9pPr marL="3886200" indent="-228600" defTabSz="966788" eaLnBrk="0" fontAlgn="base" hangingPunct="0">
              <a:spcBef>
                <a:spcPct val="0"/>
              </a:spcBef>
              <a:spcAft>
                <a:spcPct val="0"/>
              </a:spcAft>
              <a:defRPr sz="2000" b="1">
                <a:solidFill>
                  <a:srgbClr val="FAFD00"/>
                </a:solidFill>
                <a:latin typeface="Times New Roman" pitchFamily="18" charset="0"/>
              </a:defRPr>
            </a:lvl9pPr>
          </a:lstStyle>
          <a:p>
            <a:pPr algn="r"/>
            <a:fld id="{7CC41ECA-E0D9-4A18-9FC6-1092FE902FCE}" type="slidenum">
              <a:rPr lang="en-US" altLang="en-US" sz="1000" b="0" i="1">
                <a:solidFill>
                  <a:schemeClr val="tx1"/>
                </a:solidFill>
              </a:rPr>
              <a:pPr algn="r"/>
              <a:t>15</a:t>
            </a:fld>
            <a:endParaRPr lang="en-US" altLang="en-US" sz="1000" b="0" i="1">
              <a:solidFill>
                <a:schemeClr val="tx1"/>
              </a:solidFill>
            </a:endParaRPr>
          </a:p>
        </p:txBody>
      </p:sp>
    </p:spTree>
    <p:extLst>
      <p:ext uri="{BB962C8B-B14F-4D97-AF65-F5344CB8AC3E}">
        <p14:creationId xmlns:p14="http://schemas.microsoft.com/office/powerpoint/2010/main" val="368738327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Slide Image Placeholder 1"/>
          <p:cNvSpPr>
            <a:spLocks noGrp="1" noRot="1" noChangeAspect="1" noTextEdit="1"/>
          </p:cNvSpPr>
          <p:nvPr>
            <p:ph type="sldImg"/>
          </p:nvPr>
        </p:nvSpPr>
        <p:spPr>
          <a:ln/>
        </p:spPr>
      </p:sp>
      <p:sp>
        <p:nvSpPr>
          <p:cNvPr id="60419"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0420"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3D41FAFD-B985-45D1-AFAA-63F58FDF9910}" type="slidenum">
              <a:rPr lang="en-US" altLang="en-US" sz="1000" b="0">
                <a:solidFill>
                  <a:schemeClr val="tx1"/>
                </a:solidFill>
              </a:rPr>
              <a:pPr/>
              <a:t>16</a:t>
            </a:fld>
            <a:endParaRPr lang="en-US" altLang="en-US" sz="1000" b="0">
              <a:solidFill>
                <a:schemeClr val="tx1"/>
              </a:solidFill>
            </a:endParaRPr>
          </a:p>
        </p:txBody>
      </p:sp>
    </p:spTree>
    <p:extLst>
      <p:ext uri="{BB962C8B-B14F-4D97-AF65-F5344CB8AC3E}">
        <p14:creationId xmlns:p14="http://schemas.microsoft.com/office/powerpoint/2010/main" val="160913251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Slide Image Placeholder 1"/>
          <p:cNvSpPr>
            <a:spLocks noGrp="1" noRot="1" noChangeAspect="1" noTextEdit="1"/>
          </p:cNvSpPr>
          <p:nvPr>
            <p:ph type="sldImg"/>
          </p:nvPr>
        </p:nvSpPr>
        <p:spPr>
          <a:ln/>
        </p:spPr>
      </p:sp>
      <p:sp>
        <p:nvSpPr>
          <p:cNvPr id="61443"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1444"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F446EE8E-531A-4104-AE5A-A5C2684FB856}" type="slidenum">
              <a:rPr lang="en-US" altLang="en-US" sz="1000" b="0">
                <a:solidFill>
                  <a:schemeClr val="tx1"/>
                </a:solidFill>
              </a:rPr>
              <a:pPr/>
              <a:t>17</a:t>
            </a:fld>
            <a:endParaRPr lang="en-US" altLang="en-US" sz="1000" b="0">
              <a:solidFill>
                <a:schemeClr val="tx1"/>
              </a:solidFill>
            </a:endParaRPr>
          </a:p>
        </p:txBody>
      </p:sp>
    </p:spTree>
    <p:extLst>
      <p:ext uri="{BB962C8B-B14F-4D97-AF65-F5344CB8AC3E}">
        <p14:creationId xmlns:p14="http://schemas.microsoft.com/office/powerpoint/2010/main" val="270592346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Slide Image Placeholder 1"/>
          <p:cNvSpPr>
            <a:spLocks noGrp="1" noRot="1" noChangeAspect="1" noTextEdit="1"/>
          </p:cNvSpPr>
          <p:nvPr>
            <p:ph type="sldImg"/>
          </p:nvPr>
        </p:nvSpPr>
        <p:spPr>
          <a:ln/>
        </p:spPr>
      </p:sp>
      <p:sp>
        <p:nvSpPr>
          <p:cNvPr id="6246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246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23059E5F-99B2-4B4F-ADCD-96F7D1F5B06D}" type="slidenum">
              <a:rPr lang="en-US" altLang="en-US" sz="1000" b="0">
                <a:solidFill>
                  <a:schemeClr val="tx1"/>
                </a:solidFill>
              </a:rPr>
              <a:pPr/>
              <a:t>18</a:t>
            </a:fld>
            <a:endParaRPr lang="en-US" altLang="en-US" sz="1000" b="0">
              <a:solidFill>
                <a:schemeClr val="tx1"/>
              </a:solidFill>
            </a:endParaRPr>
          </a:p>
        </p:txBody>
      </p:sp>
    </p:spTree>
    <p:extLst>
      <p:ext uri="{BB962C8B-B14F-4D97-AF65-F5344CB8AC3E}">
        <p14:creationId xmlns:p14="http://schemas.microsoft.com/office/powerpoint/2010/main" val="46494298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Slide Image Placeholder 1"/>
          <p:cNvSpPr>
            <a:spLocks noGrp="1" noRot="1" noChangeAspect="1" noTextEdit="1"/>
          </p:cNvSpPr>
          <p:nvPr>
            <p:ph type="sldImg"/>
          </p:nvPr>
        </p:nvSpPr>
        <p:spPr>
          <a:ln/>
        </p:spPr>
      </p:sp>
      <p:sp>
        <p:nvSpPr>
          <p:cNvPr id="63491"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3492"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52F3D6F8-86C3-4D28-B07E-C138D48295B1}" type="slidenum">
              <a:rPr lang="en-US" altLang="en-US" sz="1000" b="0">
                <a:solidFill>
                  <a:schemeClr val="tx1"/>
                </a:solidFill>
              </a:rPr>
              <a:pPr/>
              <a:t>19</a:t>
            </a:fld>
            <a:endParaRPr lang="en-US" altLang="en-US" sz="1000" b="0">
              <a:solidFill>
                <a:schemeClr val="tx1"/>
              </a:solidFill>
            </a:endParaRPr>
          </a:p>
        </p:txBody>
      </p:sp>
    </p:spTree>
    <p:extLst>
      <p:ext uri="{BB962C8B-B14F-4D97-AF65-F5344CB8AC3E}">
        <p14:creationId xmlns:p14="http://schemas.microsoft.com/office/powerpoint/2010/main" val="89936541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a:ln/>
        </p:spPr>
      </p:sp>
      <p:sp>
        <p:nvSpPr>
          <p:cNvPr id="6451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4516"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5BD714EE-DF97-4A79-9E99-100D582961A1}" type="slidenum">
              <a:rPr lang="en-US" altLang="en-US" sz="1000" b="0">
                <a:solidFill>
                  <a:schemeClr val="tx1"/>
                </a:solidFill>
              </a:rPr>
              <a:pPr/>
              <a:t>20</a:t>
            </a:fld>
            <a:endParaRPr lang="en-US" altLang="en-US" sz="1000" b="0">
              <a:solidFill>
                <a:schemeClr val="tx1"/>
              </a:solidFill>
            </a:endParaRPr>
          </a:p>
        </p:txBody>
      </p:sp>
    </p:spTree>
    <p:extLst>
      <p:ext uri="{BB962C8B-B14F-4D97-AF65-F5344CB8AC3E}">
        <p14:creationId xmlns:p14="http://schemas.microsoft.com/office/powerpoint/2010/main" val="122550854"/>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Slide Image Placeholder 1"/>
          <p:cNvSpPr>
            <a:spLocks noGrp="1" noRot="1" noChangeAspect="1" noTextEdit="1"/>
          </p:cNvSpPr>
          <p:nvPr>
            <p:ph type="sldImg"/>
          </p:nvPr>
        </p:nvSpPr>
        <p:spPr>
          <a:ln/>
        </p:spPr>
      </p:sp>
      <p:sp>
        <p:nvSpPr>
          <p:cNvPr id="65539"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5540"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888D536C-BA15-487B-A49A-9F35C551C9FA}" type="slidenum">
              <a:rPr lang="en-US" altLang="en-US" sz="1000" b="0">
                <a:solidFill>
                  <a:schemeClr val="tx1"/>
                </a:solidFill>
              </a:rPr>
              <a:pPr/>
              <a:t>21</a:t>
            </a:fld>
            <a:endParaRPr lang="en-US" altLang="en-US" sz="1000" b="0">
              <a:solidFill>
                <a:schemeClr val="tx1"/>
              </a:solidFill>
            </a:endParaRPr>
          </a:p>
        </p:txBody>
      </p:sp>
    </p:spTree>
    <p:extLst>
      <p:ext uri="{BB962C8B-B14F-4D97-AF65-F5344CB8AC3E}">
        <p14:creationId xmlns:p14="http://schemas.microsoft.com/office/powerpoint/2010/main" val="329941508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Slide Image Placeholder 1"/>
          <p:cNvSpPr>
            <a:spLocks noGrp="1" noRot="1" noChangeAspect="1" noTextEdit="1"/>
          </p:cNvSpPr>
          <p:nvPr>
            <p:ph type="sldImg"/>
          </p:nvPr>
        </p:nvSpPr>
        <p:spPr>
          <a:ln/>
        </p:spPr>
      </p:sp>
      <p:sp>
        <p:nvSpPr>
          <p:cNvPr id="66563"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6564" name="Slide Number Placeholder 3"/>
          <p:cNvSpPr txBox="1">
            <a:spLocks noGrp="1"/>
          </p:cNvSpPr>
          <p:nvPr/>
        </p:nvSpPr>
        <p:spPr bwMode="auto">
          <a:xfrm>
            <a:off x="3885903" y="8774883"/>
            <a:ext cx="2972097" cy="4611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19154" tIns="0" rIns="19154" bIns="0" anchor="b"/>
          <a:lstStyle>
            <a:lvl1pPr defTabSz="966788">
              <a:defRPr sz="2000" b="1">
                <a:solidFill>
                  <a:srgbClr val="FAFD00"/>
                </a:solidFill>
                <a:latin typeface="Times New Roman" pitchFamily="18" charset="0"/>
              </a:defRPr>
            </a:lvl1pPr>
            <a:lvl2pPr marL="742950" indent="-285750" defTabSz="966788">
              <a:defRPr sz="2000" b="1">
                <a:solidFill>
                  <a:srgbClr val="FAFD00"/>
                </a:solidFill>
                <a:latin typeface="Times New Roman" pitchFamily="18" charset="0"/>
              </a:defRPr>
            </a:lvl2pPr>
            <a:lvl3pPr marL="1143000" indent="-228600" defTabSz="966788">
              <a:defRPr sz="2000" b="1">
                <a:solidFill>
                  <a:srgbClr val="FAFD00"/>
                </a:solidFill>
                <a:latin typeface="Times New Roman" pitchFamily="18" charset="0"/>
              </a:defRPr>
            </a:lvl3pPr>
            <a:lvl4pPr marL="1600200" indent="-228600" defTabSz="966788">
              <a:defRPr sz="2000" b="1">
                <a:solidFill>
                  <a:srgbClr val="FAFD00"/>
                </a:solidFill>
                <a:latin typeface="Times New Roman" pitchFamily="18" charset="0"/>
              </a:defRPr>
            </a:lvl4pPr>
            <a:lvl5pPr marL="2057400" indent="-228600" defTabSz="966788">
              <a:defRPr sz="2000" b="1">
                <a:solidFill>
                  <a:srgbClr val="FAFD00"/>
                </a:solidFill>
                <a:latin typeface="Times New Roman" pitchFamily="18" charset="0"/>
              </a:defRPr>
            </a:lvl5pPr>
            <a:lvl6pPr marL="2514600" indent="-228600" defTabSz="966788" eaLnBrk="0" fontAlgn="base" hangingPunct="0">
              <a:spcBef>
                <a:spcPct val="0"/>
              </a:spcBef>
              <a:spcAft>
                <a:spcPct val="0"/>
              </a:spcAft>
              <a:defRPr sz="2000" b="1">
                <a:solidFill>
                  <a:srgbClr val="FAFD00"/>
                </a:solidFill>
                <a:latin typeface="Times New Roman" pitchFamily="18" charset="0"/>
              </a:defRPr>
            </a:lvl6pPr>
            <a:lvl7pPr marL="2971800" indent="-228600" defTabSz="966788" eaLnBrk="0" fontAlgn="base" hangingPunct="0">
              <a:spcBef>
                <a:spcPct val="0"/>
              </a:spcBef>
              <a:spcAft>
                <a:spcPct val="0"/>
              </a:spcAft>
              <a:defRPr sz="2000" b="1">
                <a:solidFill>
                  <a:srgbClr val="FAFD00"/>
                </a:solidFill>
                <a:latin typeface="Times New Roman" pitchFamily="18" charset="0"/>
              </a:defRPr>
            </a:lvl7pPr>
            <a:lvl8pPr marL="3429000" indent="-228600" defTabSz="966788" eaLnBrk="0" fontAlgn="base" hangingPunct="0">
              <a:spcBef>
                <a:spcPct val="0"/>
              </a:spcBef>
              <a:spcAft>
                <a:spcPct val="0"/>
              </a:spcAft>
              <a:defRPr sz="2000" b="1">
                <a:solidFill>
                  <a:srgbClr val="FAFD00"/>
                </a:solidFill>
                <a:latin typeface="Times New Roman" pitchFamily="18" charset="0"/>
              </a:defRPr>
            </a:lvl8pPr>
            <a:lvl9pPr marL="3886200" indent="-228600" defTabSz="966788" eaLnBrk="0" fontAlgn="base" hangingPunct="0">
              <a:spcBef>
                <a:spcPct val="0"/>
              </a:spcBef>
              <a:spcAft>
                <a:spcPct val="0"/>
              </a:spcAft>
              <a:defRPr sz="2000" b="1">
                <a:solidFill>
                  <a:srgbClr val="FAFD00"/>
                </a:solidFill>
                <a:latin typeface="Times New Roman" pitchFamily="18" charset="0"/>
              </a:defRPr>
            </a:lvl9pPr>
          </a:lstStyle>
          <a:p>
            <a:pPr algn="r"/>
            <a:fld id="{713F267A-24EA-4D3A-A8D7-B1662761884C}" type="slidenum">
              <a:rPr lang="en-US" altLang="en-US" sz="1000" b="0" i="1">
                <a:solidFill>
                  <a:schemeClr val="tx1"/>
                </a:solidFill>
              </a:rPr>
              <a:pPr algn="r"/>
              <a:t>22</a:t>
            </a:fld>
            <a:endParaRPr lang="en-US" altLang="en-US" sz="1000" b="0" i="1">
              <a:solidFill>
                <a:schemeClr val="tx1"/>
              </a:solidFill>
            </a:endParaRPr>
          </a:p>
        </p:txBody>
      </p:sp>
    </p:spTree>
    <p:extLst>
      <p:ext uri="{BB962C8B-B14F-4D97-AF65-F5344CB8AC3E}">
        <p14:creationId xmlns:p14="http://schemas.microsoft.com/office/powerpoint/2010/main" val="317743442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Slide Image Placeholder 1"/>
          <p:cNvSpPr>
            <a:spLocks noGrp="1" noRot="1" noChangeAspect="1" noTextEdit="1"/>
          </p:cNvSpPr>
          <p:nvPr>
            <p:ph type="sldImg"/>
          </p:nvPr>
        </p:nvSpPr>
        <p:spPr>
          <a:ln/>
        </p:spPr>
      </p:sp>
      <p:sp>
        <p:nvSpPr>
          <p:cNvPr id="6758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758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4D01C96B-5432-4ACB-8798-D42B0CD040A8}" type="slidenum">
              <a:rPr lang="en-US" altLang="en-US" sz="1000" b="0">
                <a:solidFill>
                  <a:schemeClr val="tx1"/>
                </a:solidFill>
              </a:rPr>
              <a:pPr/>
              <a:t>23</a:t>
            </a:fld>
            <a:endParaRPr lang="en-US" altLang="en-US" sz="1000" b="0">
              <a:solidFill>
                <a:schemeClr val="tx1"/>
              </a:solidFill>
            </a:endParaRPr>
          </a:p>
        </p:txBody>
      </p:sp>
    </p:spTree>
    <p:extLst>
      <p:ext uri="{BB962C8B-B14F-4D97-AF65-F5344CB8AC3E}">
        <p14:creationId xmlns:p14="http://schemas.microsoft.com/office/powerpoint/2010/main" val="366791007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a:ln/>
        </p:spPr>
      </p:sp>
      <p:sp>
        <p:nvSpPr>
          <p:cNvPr id="50179"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0180"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16E08102-C1E8-44EF-808D-E209B39D0858}" type="slidenum">
              <a:rPr lang="en-US" altLang="en-US" sz="1000" b="0">
                <a:solidFill>
                  <a:schemeClr val="tx1"/>
                </a:solidFill>
              </a:rPr>
              <a:pPr/>
              <a:t>5</a:t>
            </a:fld>
            <a:endParaRPr lang="en-US" altLang="en-US" sz="1000" b="0">
              <a:solidFill>
                <a:schemeClr val="tx1"/>
              </a:solidFill>
            </a:endParaRPr>
          </a:p>
        </p:txBody>
      </p:sp>
    </p:spTree>
    <p:extLst>
      <p:ext uri="{BB962C8B-B14F-4D97-AF65-F5344CB8AC3E}">
        <p14:creationId xmlns:p14="http://schemas.microsoft.com/office/powerpoint/2010/main" val="1938806730"/>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84260063-7C02-49C9-AB26-58EC0FDFA03A}" type="slidenum">
              <a:rPr lang="en-GB" altLang="en-US">
                <a:latin typeface="Arial" panose="020B0604020202020204" pitchFamily="34" charset="0"/>
                <a:cs typeface="Arial" panose="020B0604020202020204" pitchFamily="34" charset="0"/>
              </a:rPr>
              <a:pPr eaLnBrk="1" hangingPunct="1"/>
              <a:t>27</a:t>
            </a:fld>
            <a:endParaRPr lang="en-GB" altLang="en-US">
              <a:latin typeface="Arial" panose="020B0604020202020204" pitchFamily="34" charset="0"/>
              <a:cs typeface="Arial" panose="020B0604020202020204" pitchFamily="34" charset="0"/>
            </a:endParaRPr>
          </a:p>
        </p:txBody>
      </p:sp>
      <p:sp>
        <p:nvSpPr>
          <p:cNvPr id="18435" name="Rectangle 2"/>
          <p:cNvSpPr>
            <a:spLocks noGrp="1" noRot="1" noChangeAspect="1" noChangeArrowheads="1" noTextEdit="1"/>
          </p:cNvSpPr>
          <p:nvPr>
            <p:ph type="sldImg"/>
          </p:nvPr>
        </p:nvSpPr>
        <p:spPr>
          <a:xfrm>
            <a:off x="1465263" y="793750"/>
            <a:ext cx="4079875" cy="3060700"/>
          </a:xfrm>
        </p:spPr>
      </p:sp>
      <p:sp>
        <p:nvSpPr>
          <p:cNvPr id="18436"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13518006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60FAD052-3ED1-48AA-BA37-25129EC2F924}" type="slidenum">
              <a:rPr lang="en-GB" altLang="en-US">
                <a:latin typeface="Arial" panose="020B0604020202020204" pitchFamily="34" charset="0"/>
                <a:cs typeface="Arial" panose="020B0604020202020204" pitchFamily="34" charset="0"/>
              </a:rPr>
              <a:pPr eaLnBrk="1" hangingPunct="1"/>
              <a:t>28</a:t>
            </a:fld>
            <a:endParaRPr lang="en-GB" altLang="en-US">
              <a:latin typeface="Arial" panose="020B0604020202020204" pitchFamily="34" charset="0"/>
              <a:cs typeface="Arial" panose="020B0604020202020204" pitchFamily="34" charset="0"/>
            </a:endParaRPr>
          </a:p>
        </p:txBody>
      </p:sp>
      <p:sp>
        <p:nvSpPr>
          <p:cNvPr id="19459" name="Rectangle 2"/>
          <p:cNvSpPr>
            <a:spLocks noGrp="1" noRot="1" noChangeAspect="1" noChangeArrowheads="1" noTextEdit="1"/>
          </p:cNvSpPr>
          <p:nvPr>
            <p:ph type="sldImg"/>
          </p:nvPr>
        </p:nvSpPr>
        <p:spPr>
          <a:xfrm>
            <a:off x="1465263" y="793750"/>
            <a:ext cx="4079875" cy="3060700"/>
          </a:xfrm>
        </p:spPr>
      </p:sp>
      <p:sp>
        <p:nvSpPr>
          <p:cNvPr id="19460"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04694499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2F04B502-3DF5-4B9B-9EF0-98618FCF73AB}" type="slidenum">
              <a:rPr lang="en-GB" altLang="en-US">
                <a:latin typeface="Arial" panose="020B0604020202020204" pitchFamily="34" charset="0"/>
                <a:cs typeface="Arial" panose="020B0604020202020204" pitchFamily="34" charset="0"/>
              </a:rPr>
              <a:pPr eaLnBrk="1" hangingPunct="1"/>
              <a:t>29</a:t>
            </a:fld>
            <a:endParaRPr lang="en-GB" altLang="en-US">
              <a:latin typeface="Arial" panose="020B0604020202020204" pitchFamily="34" charset="0"/>
              <a:cs typeface="Arial" panose="020B0604020202020204" pitchFamily="34" charset="0"/>
            </a:endParaRPr>
          </a:p>
        </p:txBody>
      </p:sp>
      <p:sp>
        <p:nvSpPr>
          <p:cNvPr id="20483" name="Rectangle 2"/>
          <p:cNvSpPr>
            <a:spLocks noGrp="1" noRot="1" noChangeAspect="1" noChangeArrowheads="1" noTextEdit="1"/>
          </p:cNvSpPr>
          <p:nvPr>
            <p:ph type="sldImg"/>
          </p:nvPr>
        </p:nvSpPr>
        <p:spPr>
          <a:xfrm>
            <a:off x="1465263" y="793750"/>
            <a:ext cx="4079875" cy="3060700"/>
          </a:xfrm>
        </p:spPr>
      </p:sp>
      <p:sp>
        <p:nvSpPr>
          <p:cNvPr id="20484"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784725101"/>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D8B88C5D-B01A-4194-AB0B-E5A8663ED9F7}" type="slidenum">
              <a:rPr lang="en-GB" altLang="en-US">
                <a:latin typeface="Arial" panose="020B0604020202020204" pitchFamily="34" charset="0"/>
                <a:cs typeface="Arial" panose="020B0604020202020204" pitchFamily="34" charset="0"/>
              </a:rPr>
              <a:pPr eaLnBrk="1" hangingPunct="1"/>
              <a:t>30</a:t>
            </a:fld>
            <a:endParaRPr lang="en-GB" altLang="en-US">
              <a:latin typeface="Arial" panose="020B0604020202020204" pitchFamily="34" charset="0"/>
              <a:cs typeface="Arial" panose="020B0604020202020204" pitchFamily="34" charset="0"/>
            </a:endParaRPr>
          </a:p>
        </p:txBody>
      </p:sp>
      <p:sp>
        <p:nvSpPr>
          <p:cNvPr id="21507" name="Rectangle 2"/>
          <p:cNvSpPr>
            <a:spLocks noGrp="1" noRot="1" noChangeAspect="1" noChangeArrowheads="1" noTextEdit="1"/>
          </p:cNvSpPr>
          <p:nvPr>
            <p:ph type="sldImg"/>
          </p:nvPr>
        </p:nvSpPr>
        <p:spPr>
          <a:xfrm>
            <a:off x="1465263" y="793750"/>
            <a:ext cx="4079875" cy="3060700"/>
          </a:xfrm>
        </p:spPr>
      </p:sp>
      <p:sp>
        <p:nvSpPr>
          <p:cNvPr id="21508"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1743581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67223E84-15B8-4E78-9EEF-3146C6CEBC55}" type="slidenum">
              <a:rPr lang="en-GB" altLang="en-US">
                <a:latin typeface="Arial" panose="020B0604020202020204" pitchFamily="34" charset="0"/>
                <a:cs typeface="Arial" panose="020B0604020202020204" pitchFamily="34" charset="0"/>
              </a:rPr>
              <a:pPr eaLnBrk="1" hangingPunct="1"/>
              <a:t>31</a:t>
            </a:fld>
            <a:endParaRPr lang="en-GB" altLang="en-US">
              <a:latin typeface="Arial" panose="020B0604020202020204" pitchFamily="34" charset="0"/>
              <a:cs typeface="Arial" panose="020B0604020202020204" pitchFamily="34" charset="0"/>
            </a:endParaRPr>
          </a:p>
        </p:txBody>
      </p:sp>
      <p:sp>
        <p:nvSpPr>
          <p:cNvPr id="22531" name="Rectangle 2"/>
          <p:cNvSpPr>
            <a:spLocks noGrp="1" noRot="1" noChangeAspect="1" noChangeArrowheads="1" noTextEdit="1"/>
          </p:cNvSpPr>
          <p:nvPr>
            <p:ph type="sldImg"/>
          </p:nvPr>
        </p:nvSpPr>
        <p:spPr>
          <a:xfrm>
            <a:off x="1465263" y="793750"/>
            <a:ext cx="4079875" cy="3060700"/>
          </a:xfrm>
        </p:spPr>
      </p:sp>
      <p:sp>
        <p:nvSpPr>
          <p:cNvPr id="22532"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560107912"/>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035A3E09-5377-48C7-8FE8-AC15038E9A0D}" type="slidenum">
              <a:rPr lang="en-GB" altLang="en-US">
                <a:latin typeface="Arial" panose="020B0604020202020204" pitchFamily="34" charset="0"/>
                <a:cs typeface="Arial" panose="020B0604020202020204" pitchFamily="34" charset="0"/>
              </a:rPr>
              <a:pPr eaLnBrk="1" hangingPunct="1"/>
              <a:t>32</a:t>
            </a:fld>
            <a:endParaRPr lang="en-GB" altLang="en-US">
              <a:latin typeface="Arial" panose="020B0604020202020204" pitchFamily="34" charset="0"/>
              <a:cs typeface="Arial" panose="020B0604020202020204" pitchFamily="34" charset="0"/>
            </a:endParaRPr>
          </a:p>
        </p:txBody>
      </p:sp>
      <p:sp>
        <p:nvSpPr>
          <p:cNvPr id="23555" name="Rectangle 2"/>
          <p:cNvSpPr>
            <a:spLocks noGrp="1" noRot="1" noChangeAspect="1" noChangeArrowheads="1" noTextEdit="1"/>
          </p:cNvSpPr>
          <p:nvPr>
            <p:ph type="sldImg"/>
          </p:nvPr>
        </p:nvSpPr>
        <p:spPr>
          <a:xfrm>
            <a:off x="1465263" y="793750"/>
            <a:ext cx="4079875" cy="3060700"/>
          </a:xfrm>
        </p:spPr>
      </p:sp>
      <p:sp>
        <p:nvSpPr>
          <p:cNvPr id="23556"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706290828"/>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422B78E8-8E5F-4C71-8EC0-1E1578CA6DDA}" type="slidenum">
              <a:rPr lang="en-GB" altLang="en-US">
                <a:latin typeface="Arial" panose="020B0604020202020204" pitchFamily="34" charset="0"/>
                <a:cs typeface="Arial" panose="020B0604020202020204" pitchFamily="34" charset="0"/>
              </a:rPr>
              <a:pPr eaLnBrk="1" hangingPunct="1"/>
              <a:t>33</a:t>
            </a:fld>
            <a:endParaRPr lang="en-GB" altLang="en-US">
              <a:latin typeface="Arial" panose="020B0604020202020204" pitchFamily="34" charset="0"/>
              <a:cs typeface="Arial" panose="020B0604020202020204" pitchFamily="34" charset="0"/>
            </a:endParaRPr>
          </a:p>
        </p:txBody>
      </p:sp>
      <p:sp>
        <p:nvSpPr>
          <p:cNvPr id="24579" name="Rectangle 2"/>
          <p:cNvSpPr>
            <a:spLocks noGrp="1" noRot="1" noChangeAspect="1" noChangeArrowheads="1" noTextEdit="1"/>
          </p:cNvSpPr>
          <p:nvPr>
            <p:ph type="sldImg"/>
          </p:nvPr>
        </p:nvSpPr>
        <p:spPr>
          <a:xfrm>
            <a:off x="1465263" y="793750"/>
            <a:ext cx="4079875" cy="3060700"/>
          </a:xfrm>
        </p:spPr>
      </p:sp>
      <p:sp>
        <p:nvSpPr>
          <p:cNvPr id="24580"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705599216"/>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7D20F925-3877-467B-9AB8-000C60BAAF4C}" type="slidenum">
              <a:rPr lang="en-GB" altLang="en-US">
                <a:latin typeface="Arial" panose="020B0604020202020204" pitchFamily="34" charset="0"/>
                <a:cs typeface="Arial" panose="020B0604020202020204" pitchFamily="34" charset="0"/>
              </a:rPr>
              <a:pPr eaLnBrk="1" hangingPunct="1"/>
              <a:t>34</a:t>
            </a:fld>
            <a:endParaRPr lang="en-GB" altLang="en-US">
              <a:latin typeface="Arial" panose="020B0604020202020204" pitchFamily="34" charset="0"/>
              <a:cs typeface="Arial" panose="020B0604020202020204" pitchFamily="34" charset="0"/>
            </a:endParaRPr>
          </a:p>
        </p:txBody>
      </p:sp>
      <p:sp>
        <p:nvSpPr>
          <p:cNvPr id="25603" name="Rectangle 2"/>
          <p:cNvSpPr>
            <a:spLocks noGrp="1" noRot="1" noChangeAspect="1" noChangeArrowheads="1" noTextEdit="1"/>
          </p:cNvSpPr>
          <p:nvPr>
            <p:ph type="sldImg"/>
          </p:nvPr>
        </p:nvSpPr>
        <p:spPr>
          <a:xfrm>
            <a:off x="1465263" y="793750"/>
            <a:ext cx="4079875" cy="3060700"/>
          </a:xfrm>
        </p:spPr>
      </p:sp>
      <p:sp>
        <p:nvSpPr>
          <p:cNvPr id="25604"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894601389"/>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4294967295"/>
          </p:nvPr>
        </p:nvSpPr>
        <p:spPr bwMode="auto">
          <a:xfrm>
            <a:off x="3963988" y="8793163"/>
            <a:ext cx="3032125" cy="463550"/>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lvl1pPr eaLnBrk="0" hangingPunct="0">
              <a:defRPr b="1">
                <a:solidFill>
                  <a:schemeClr val="tx1"/>
                </a:solidFill>
                <a:latin typeface="Helvetica" panose="020B0604020202020204" pitchFamily="34" charset="0"/>
              </a:defRPr>
            </a:lvl1pPr>
            <a:lvl2pPr marL="754063" indent="-288925" eaLnBrk="0" hangingPunct="0">
              <a:defRPr b="1">
                <a:solidFill>
                  <a:schemeClr val="tx1"/>
                </a:solidFill>
                <a:latin typeface="Helvetica" panose="020B0604020202020204" pitchFamily="34" charset="0"/>
              </a:defRPr>
            </a:lvl2pPr>
            <a:lvl3pPr marL="1160463" indent="-231775" eaLnBrk="0" hangingPunct="0">
              <a:defRPr b="1">
                <a:solidFill>
                  <a:schemeClr val="tx1"/>
                </a:solidFill>
                <a:latin typeface="Helvetica" panose="020B0604020202020204" pitchFamily="34" charset="0"/>
              </a:defRPr>
            </a:lvl3pPr>
            <a:lvl4pPr marL="1624013" indent="-231775" eaLnBrk="0" hangingPunct="0">
              <a:defRPr b="1">
                <a:solidFill>
                  <a:schemeClr val="tx1"/>
                </a:solidFill>
                <a:latin typeface="Helvetica" panose="020B0604020202020204" pitchFamily="34" charset="0"/>
              </a:defRPr>
            </a:lvl4pPr>
            <a:lvl5pPr marL="2089150" indent="-231775" eaLnBrk="0" hangingPunct="0">
              <a:defRPr b="1">
                <a:solidFill>
                  <a:schemeClr val="tx1"/>
                </a:solidFill>
                <a:latin typeface="Helvetica" panose="020B0604020202020204" pitchFamily="34" charset="0"/>
              </a:defRPr>
            </a:lvl5pPr>
            <a:lvl6pPr marL="2546350" indent="-231775" eaLnBrk="0" fontAlgn="base" hangingPunct="0">
              <a:spcBef>
                <a:spcPct val="0"/>
              </a:spcBef>
              <a:spcAft>
                <a:spcPct val="0"/>
              </a:spcAft>
              <a:defRPr b="1">
                <a:solidFill>
                  <a:schemeClr val="tx1"/>
                </a:solidFill>
                <a:latin typeface="Helvetica" panose="020B0604020202020204" pitchFamily="34" charset="0"/>
              </a:defRPr>
            </a:lvl6pPr>
            <a:lvl7pPr marL="3003550" indent="-231775" eaLnBrk="0" fontAlgn="base" hangingPunct="0">
              <a:spcBef>
                <a:spcPct val="0"/>
              </a:spcBef>
              <a:spcAft>
                <a:spcPct val="0"/>
              </a:spcAft>
              <a:defRPr b="1">
                <a:solidFill>
                  <a:schemeClr val="tx1"/>
                </a:solidFill>
                <a:latin typeface="Helvetica" panose="020B0604020202020204" pitchFamily="34" charset="0"/>
              </a:defRPr>
            </a:lvl7pPr>
            <a:lvl8pPr marL="3460750" indent="-231775" eaLnBrk="0" fontAlgn="base" hangingPunct="0">
              <a:spcBef>
                <a:spcPct val="0"/>
              </a:spcBef>
              <a:spcAft>
                <a:spcPct val="0"/>
              </a:spcAft>
              <a:defRPr b="1">
                <a:solidFill>
                  <a:schemeClr val="tx1"/>
                </a:solidFill>
                <a:latin typeface="Helvetica" panose="020B0604020202020204" pitchFamily="34" charset="0"/>
              </a:defRPr>
            </a:lvl8pPr>
            <a:lvl9pPr marL="3917950" indent="-231775"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fld id="{746686F2-7E0B-4CDD-9F6F-F250B9891E9B}" type="slidenum">
              <a:rPr lang="en-GB" altLang="en-US">
                <a:latin typeface="Arial" panose="020B0604020202020204" pitchFamily="34" charset="0"/>
                <a:cs typeface="Arial" panose="020B0604020202020204" pitchFamily="34" charset="0"/>
              </a:rPr>
              <a:pPr eaLnBrk="1" hangingPunct="1"/>
              <a:t>36</a:t>
            </a:fld>
            <a:endParaRPr lang="en-GB" altLang="en-US">
              <a:latin typeface="Arial" panose="020B0604020202020204" pitchFamily="34" charset="0"/>
              <a:cs typeface="Arial" panose="020B0604020202020204" pitchFamily="34" charset="0"/>
            </a:endParaRPr>
          </a:p>
        </p:txBody>
      </p:sp>
      <p:sp>
        <p:nvSpPr>
          <p:cNvPr id="26627" name="Rectangle 2"/>
          <p:cNvSpPr>
            <a:spLocks noGrp="1" noRot="1" noChangeAspect="1" noChangeArrowheads="1" noTextEdit="1"/>
          </p:cNvSpPr>
          <p:nvPr>
            <p:ph type="sldImg"/>
          </p:nvPr>
        </p:nvSpPr>
        <p:spPr>
          <a:xfrm>
            <a:off x="1465263" y="793750"/>
            <a:ext cx="4079875" cy="3060700"/>
          </a:xfrm>
        </p:spPr>
      </p:sp>
      <p:sp>
        <p:nvSpPr>
          <p:cNvPr id="26628" name="Rectangle 3"/>
          <p:cNvSpPr>
            <a:spLocks noGrp="1" noChangeArrowheads="1"/>
          </p:cNvSpPr>
          <p:nvPr>
            <p:ph type="body" idx="1"/>
          </p:nvPr>
        </p:nvSpPr>
        <p:spPr bwMode="auto">
          <a:xfrm>
            <a:off x="700088" y="4397375"/>
            <a:ext cx="5597525" cy="4167188"/>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885" tIns="46442" rIns="92885" bIns="46442"/>
          <a:lstStyle/>
          <a:p>
            <a:pPr eaLnBrk="1" hangingPunct="1"/>
            <a:endParaRPr lang="en-US" altLang="en-US"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0930614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Slide Image Placeholder 1"/>
          <p:cNvSpPr>
            <a:spLocks noGrp="1" noRot="1" noChangeAspect="1" noTextEdit="1"/>
          </p:cNvSpPr>
          <p:nvPr>
            <p:ph type="sldImg"/>
          </p:nvPr>
        </p:nvSpPr>
        <p:spPr>
          <a:ln/>
        </p:spPr>
      </p:sp>
      <p:sp>
        <p:nvSpPr>
          <p:cNvPr id="68611"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8612"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3268DF71-FA63-41EA-B30F-697A0BBE40B3}" type="slidenum">
              <a:rPr lang="en-US" altLang="en-US" sz="1000" b="0">
                <a:solidFill>
                  <a:schemeClr val="tx1"/>
                </a:solidFill>
              </a:rPr>
              <a:pPr/>
              <a:t>41</a:t>
            </a:fld>
            <a:endParaRPr lang="en-US" altLang="en-US" sz="1000" b="0">
              <a:solidFill>
                <a:schemeClr val="tx1"/>
              </a:solidFill>
            </a:endParaRPr>
          </a:p>
        </p:txBody>
      </p:sp>
    </p:spTree>
    <p:extLst>
      <p:ext uri="{BB962C8B-B14F-4D97-AF65-F5344CB8AC3E}">
        <p14:creationId xmlns:p14="http://schemas.microsoft.com/office/powerpoint/2010/main" val="398420063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Slide Image Placeholder 1"/>
          <p:cNvSpPr>
            <a:spLocks noGrp="1" noRot="1" noChangeAspect="1" noTextEdit="1"/>
          </p:cNvSpPr>
          <p:nvPr>
            <p:ph type="sldImg"/>
          </p:nvPr>
        </p:nvSpPr>
        <p:spPr>
          <a:ln/>
        </p:spPr>
      </p:sp>
      <p:sp>
        <p:nvSpPr>
          <p:cNvPr id="51203"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1204"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55382C4A-8E57-428B-B04B-7DCE270F8C55}" type="slidenum">
              <a:rPr lang="en-US" altLang="en-US" sz="1000" b="0">
                <a:solidFill>
                  <a:schemeClr val="tx1"/>
                </a:solidFill>
              </a:rPr>
              <a:pPr/>
              <a:t>7</a:t>
            </a:fld>
            <a:endParaRPr lang="en-US" altLang="en-US" sz="1000" b="0">
              <a:solidFill>
                <a:schemeClr val="tx1"/>
              </a:solidFill>
            </a:endParaRPr>
          </a:p>
        </p:txBody>
      </p:sp>
    </p:spTree>
    <p:extLst>
      <p:ext uri="{BB962C8B-B14F-4D97-AF65-F5344CB8AC3E}">
        <p14:creationId xmlns:p14="http://schemas.microsoft.com/office/powerpoint/2010/main" val="1208438606"/>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Slide Image Placeholder 1"/>
          <p:cNvSpPr>
            <a:spLocks noGrp="1" noRot="1" noChangeAspect="1" noTextEdit="1"/>
          </p:cNvSpPr>
          <p:nvPr>
            <p:ph type="sldImg"/>
          </p:nvPr>
        </p:nvSpPr>
        <p:spPr>
          <a:ln/>
        </p:spPr>
      </p:sp>
      <p:sp>
        <p:nvSpPr>
          <p:cNvPr id="6963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69636"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D7D5DDCD-4B74-4D9E-95ED-E42C1EB4A8E4}" type="slidenum">
              <a:rPr lang="en-US" altLang="en-US" sz="1000" b="0">
                <a:solidFill>
                  <a:schemeClr val="tx1"/>
                </a:solidFill>
              </a:rPr>
              <a:pPr/>
              <a:t>43</a:t>
            </a:fld>
            <a:endParaRPr lang="en-US" altLang="en-US" sz="1000" b="0">
              <a:solidFill>
                <a:schemeClr val="tx1"/>
              </a:solidFill>
            </a:endParaRPr>
          </a:p>
        </p:txBody>
      </p:sp>
    </p:spTree>
    <p:extLst>
      <p:ext uri="{BB962C8B-B14F-4D97-AF65-F5344CB8AC3E}">
        <p14:creationId xmlns:p14="http://schemas.microsoft.com/office/powerpoint/2010/main" val="26645342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Slide Image Placeholder 1"/>
          <p:cNvSpPr>
            <a:spLocks noGrp="1" noRot="1" noChangeAspect="1" noTextEdit="1"/>
          </p:cNvSpPr>
          <p:nvPr>
            <p:ph type="sldImg"/>
          </p:nvPr>
        </p:nvSpPr>
        <p:spPr>
          <a:ln/>
        </p:spPr>
      </p:sp>
      <p:sp>
        <p:nvSpPr>
          <p:cNvPr id="5222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222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E99A4577-5E37-4DD6-8F07-AD83BABF7583}" type="slidenum">
              <a:rPr lang="en-US" altLang="en-US" sz="1000" b="0">
                <a:solidFill>
                  <a:schemeClr val="tx1"/>
                </a:solidFill>
              </a:rPr>
              <a:pPr/>
              <a:t>8</a:t>
            </a:fld>
            <a:endParaRPr lang="en-US" altLang="en-US" sz="1000" b="0">
              <a:solidFill>
                <a:schemeClr val="tx1"/>
              </a:solidFill>
            </a:endParaRPr>
          </a:p>
        </p:txBody>
      </p:sp>
    </p:spTree>
    <p:extLst>
      <p:ext uri="{BB962C8B-B14F-4D97-AF65-F5344CB8AC3E}">
        <p14:creationId xmlns:p14="http://schemas.microsoft.com/office/powerpoint/2010/main" val="330691723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a:ln/>
        </p:spPr>
      </p:sp>
      <p:sp>
        <p:nvSpPr>
          <p:cNvPr id="53251"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3252"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54D5D125-2C8E-4A31-A803-27235F4EF9AD}" type="slidenum">
              <a:rPr lang="en-US" altLang="en-US" sz="1000" b="0">
                <a:solidFill>
                  <a:schemeClr val="tx1"/>
                </a:solidFill>
              </a:rPr>
              <a:pPr/>
              <a:t>9</a:t>
            </a:fld>
            <a:endParaRPr lang="en-US" altLang="en-US" sz="1000" b="0">
              <a:solidFill>
                <a:schemeClr val="tx1"/>
              </a:solidFill>
            </a:endParaRPr>
          </a:p>
        </p:txBody>
      </p:sp>
    </p:spTree>
    <p:extLst>
      <p:ext uri="{BB962C8B-B14F-4D97-AF65-F5344CB8AC3E}">
        <p14:creationId xmlns:p14="http://schemas.microsoft.com/office/powerpoint/2010/main" val="239894121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Slide Image Placeholder 1"/>
          <p:cNvSpPr>
            <a:spLocks noGrp="1" noRot="1" noChangeAspect="1" noTextEdit="1"/>
          </p:cNvSpPr>
          <p:nvPr>
            <p:ph type="sldImg"/>
          </p:nvPr>
        </p:nvSpPr>
        <p:spPr>
          <a:ln/>
        </p:spPr>
      </p:sp>
      <p:sp>
        <p:nvSpPr>
          <p:cNvPr id="5427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4276"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6266A078-38D6-4592-883B-15C3E65E0766}" type="slidenum">
              <a:rPr lang="en-US" altLang="en-US" sz="1000" b="0">
                <a:solidFill>
                  <a:schemeClr val="tx1"/>
                </a:solidFill>
              </a:rPr>
              <a:pPr/>
              <a:t>10</a:t>
            </a:fld>
            <a:endParaRPr lang="en-US" altLang="en-US" sz="1000" b="0">
              <a:solidFill>
                <a:schemeClr val="tx1"/>
              </a:solidFill>
            </a:endParaRPr>
          </a:p>
        </p:txBody>
      </p:sp>
    </p:spTree>
    <p:extLst>
      <p:ext uri="{BB962C8B-B14F-4D97-AF65-F5344CB8AC3E}">
        <p14:creationId xmlns:p14="http://schemas.microsoft.com/office/powerpoint/2010/main" val="241606563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Slide Image Placeholder 1"/>
          <p:cNvSpPr>
            <a:spLocks noGrp="1" noRot="1" noChangeAspect="1" noTextEdit="1"/>
          </p:cNvSpPr>
          <p:nvPr>
            <p:ph type="sldImg"/>
          </p:nvPr>
        </p:nvSpPr>
        <p:spPr>
          <a:ln/>
        </p:spPr>
      </p:sp>
      <p:sp>
        <p:nvSpPr>
          <p:cNvPr id="55299"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5300"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4284B75E-18DA-40B4-A96F-CEDD7B03FF30}" type="slidenum">
              <a:rPr lang="en-US" altLang="en-US" sz="1000" b="0">
                <a:solidFill>
                  <a:schemeClr val="tx1"/>
                </a:solidFill>
              </a:rPr>
              <a:pPr/>
              <a:t>11</a:t>
            </a:fld>
            <a:endParaRPr lang="en-US" altLang="en-US" sz="1000" b="0">
              <a:solidFill>
                <a:schemeClr val="tx1"/>
              </a:solidFill>
            </a:endParaRPr>
          </a:p>
        </p:txBody>
      </p:sp>
    </p:spTree>
    <p:extLst>
      <p:ext uri="{BB962C8B-B14F-4D97-AF65-F5344CB8AC3E}">
        <p14:creationId xmlns:p14="http://schemas.microsoft.com/office/powerpoint/2010/main" val="115168643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Slide Image Placeholder 1"/>
          <p:cNvSpPr>
            <a:spLocks noGrp="1" noRot="1" noChangeAspect="1" noTextEdit="1"/>
          </p:cNvSpPr>
          <p:nvPr>
            <p:ph type="sldImg"/>
          </p:nvPr>
        </p:nvSpPr>
        <p:spPr>
          <a:ln/>
        </p:spPr>
      </p:sp>
      <p:sp>
        <p:nvSpPr>
          <p:cNvPr id="56323"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6324"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24A31821-1A78-44B0-899A-5EA4463ADB4B}" type="slidenum">
              <a:rPr lang="en-US" altLang="en-US" sz="1000" b="0">
                <a:solidFill>
                  <a:schemeClr val="tx1"/>
                </a:solidFill>
              </a:rPr>
              <a:pPr/>
              <a:t>12</a:t>
            </a:fld>
            <a:endParaRPr lang="en-US" altLang="en-US" sz="1000" b="0">
              <a:solidFill>
                <a:schemeClr val="tx1"/>
              </a:solidFill>
            </a:endParaRPr>
          </a:p>
        </p:txBody>
      </p:sp>
    </p:spTree>
    <p:extLst>
      <p:ext uri="{BB962C8B-B14F-4D97-AF65-F5344CB8AC3E}">
        <p14:creationId xmlns:p14="http://schemas.microsoft.com/office/powerpoint/2010/main" val="259240529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Slide Image Placeholder 1"/>
          <p:cNvSpPr>
            <a:spLocks noGrp="1" noRot="1" noChangeAspect="1" noTextEdit="1"/>
          </p:cNvSpPr>
          <p:nvPr>
            <p:ph type="sldImg"/>
          </p:nvPr>
        </p:nvSpPr>
        <p:spPr>
          <a:ln/>
        </p:spPr>
      </p:sp>
      <p:sp>
        <p:nvSpPr>
          <p:cNvPr id="5734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smtClean="0"/>
          </a:p>
        </p:txBody>
      </p:sp>
      <p:sp>
        <p:nvSpPr>
          <p:cNvPr id="5734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19705">
              <a:defRPr sz="1900" b="1">
                <a:solidFill>
                  <a:srgbClr val="FAFD00"/>
                </a:solidFill>
                <a:latin typeface="Times New Roman" pitchFamily="18" charset="0"/>
              </a:defRPr>
            </a:lvl1pPr>
            <a:lvl2pPr marL="706768" indent="-271834" defTabSz="919705">
              <a:defRPr sz="1900" b="1">
                <a:solidFill>
                  <a:srgbClr val="FAFD00"/>
                </a:solidFill>
                <a:latin typeface="Times New Roman" pitchFamily="18" charset="0"/>
              </a:defRPr>
            </a:lvl2pPr>
            <a:lvl3pPr marL="1087336" indent="-217467" defTabSz="919705">
              <a:defRPr sz="1900" b="1">
                <a:solidFill>
                  <a:srgbClr val="FAFD00"/>
                </a:solidFill>
                <a:latin typeface="Times New Roman" pitchFamily="18" charset="0"/>
              </a:defRPr>
            </a:lvl3pPr>
            <a:lvl4pPr marL="1522270" indent="-217467" defTabSz="919705">
              <a:defRPr sz="1900" b="1">
                <a:solidFill>
                  <a:srgbClr val="FAFD00"/>
                </a:solidFill>
                <a:latin typeface="Times New Roman" pitchFamily="18" charset="0"/>
              </a:defRPr>
            </a:lvl4pPr>
            <a:lvl5pPr marL="1957205" indent="-217467" defTabSz="919705">
              <a:defRPr sz="1900" b="1">
                <a:solidFill>
                  <a:srgbClr val="FAFD00"/>
                </a:solidFill>
                <a:latin typeface="Times New Roman" pitchFamily="18" charset="0"/>
              </a:defRPr>
            </a:lvl5pPr>
            <a:lvl6pPr marL="2392139" indent="-217467" defTabSz="919705" eaLnBrk="0" fontAlgn="base" hangingPunct="0">
              <a:spcBef>
                <a:spcPct val="0"/>
              </a:spcBef>
              <a:spcAft>
                <a:spcPct val="0"/>
              </a:spcAft>
              <a:defRPr sz="1900" b="1">
                <a:solidFill>
                  <a:srgbClr val="FAFD00"/>
                </a:solidFill>
                <a:latin typeface="Times New Roman" pitchFamily="18" charset="0"/>
              </a:defRPr>
            </a:lvl6pPr>
            <a:lvl7pPr marL="2827073" indent="-217467" defTabSz="919705" eaLnBrk="0" fontAlgn="base" hangingPunct="0">
              <a:spcBef>
                <a:spcPct val="0"/>
              </a:spcBef>
              <a:spcAft>
                <a:spcPct val="0"/>
              </a:spcAft>
              <a:defRPr sz="1900" b="1">
                <a:solidFill>
                  <a:srgbClr val="FAFD00"/>
                </a:solidFill>
                <a:latin typeface="Times New Roman" pitchFamily="18" charset="0"/>
              </a:defRPr>
            </a:lvl7pPr>
            <a:lvl8pPr marL="3262008" indent="-217467" defTabSz="919705" eaLnBrk="0" fontAlgn="base" hangingPunct="0">
              <a:spcBef>
                <a:spcPct val="0"/>
              </a:spcBef>
              <a:spcAft>
                <a:spcPct val="0"/>
              </a:spcAft>
              <a:defRPr sz="1900" b="1">
                <a:solidFill>
                  <a:srgbClr val="FAFD00"/>
                </a:solidFill>
                <a:latin typeface="Times New Roman" pitchFamily="18" charset="0"/>
              </a:defRPr>
            </a:lvl8pPr>
            <a:lvl9pPr marL="3696942" indent="-217467" defTabSz="919705" eaLnBrk="0" fontAlgn="base" hangingPunct="0">
              <a:spcBef>
                <a:spcPct val="0"/>
              </a:spcBef>
              <a:spcAft>
                <a:spcPct val="0"/>
              </a:spcAft>
              <a:defRPr sz="1900" b="1">
                <a:solidFill>
                  <a:srgbClr val="FAFD00"/>
                </a:solidFill>
                <a:latin typeface="Times New Roman" pitchFamily="18" charset="0"/>
              </a:defRPr>
            </a:lvl9pPr>
          </a:lstStyle>
          <a:p>
            <a:fld id="{AB331BFE-3059-4265-8DCF-89876FD6F27C}" type="slidenum">
              <a:rPr lang="en-US" altLang="en-US" sz="1000" b="0">
                <a:solidFill>
                  <a:schemeClr val="tx1"/>
                </a:solidFill>
              </a:rPr>
              <a:pPr/>
              <a:t>13</a:t>
            </a:fld>
            <a:endParaRPr lang="en-US" altLang="en-US" sz="1000" b="0">
              <a:solidFill>
                <a:schemeClr val="tx1"/>
              </a:solidFill>
            </a:endParaRPr>
          </a:p>
        </p:txBody>
      </p:sp>
    </p:spTree>
    <p:extLst>
      <p:ext uri="{BB962C8B-B14F-4D97-AF65-F5344CB8AC3E}">
        <p14:creationId xmlns:p14="http://schemas.microsoft.com/office/powerpoint/2010/main" val="414697511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8763000" cy="5943600"/>
            <a:chOff x="0" y="0"/>
            <a:chExt cx="5520" cy="3744"/>
          </a:xfrm>
        </p:grpSpPr>
        <p:sp>
          <p:nvSpPr>
            <p:cNvPr id="5" name="Rectangle 3"/>
            <p:cNvSpPr>
              <a:spLocks noChangeArrowheads="1"/>
            </p:cNvSpPr>
            <p:nvPr/>
          </p:nvSpPr>
          <p:spPr bwMode="auto">
            <a:xfrm>
              <a:off x="0" y="0"/>
              <a:ext cx="1104" cy="3072"/>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grpSp>
          <p:nvGrpSpPr>
            <p:cNvPr id="6" name="Group 4"/>
            <p:cNvGrpSpPr>
              <a:grpSpLocks/>
            </p:cNvGrpSpPr>
            <p:nvPr userDrawn="1"/>
          </p:nvGrpSpPr>
          <p:grpSpPr bwMode="auto">
            <a:xfrm>
              <a:off x="0" y="2208"/>
              <a:ext cx="5520" cy="1536"/>
              <a:chOff x="0" y="2208"/>
              <a:chExt cx="5520" cy="1536"/>
            </a:xfrm>
          </p:grpSpPr>
          <p:sp>
            <p:nvSpPr>
              <p:cNvPr id="10" name="Rectangle 5"/>
              <p:cNvSpPr>
                <a:spLocks noChangeArrowheads="1"/>
              </p:cNvSpPr>
              <p:nvPr/>
            </p:nvSpPr>
            <p:spPr bwMode="ltGray">
              <a:xfrm>
                <a:off x="624" y="2208"/>
                <a:ext cx="4896" cy="1536"/>
              </a:xfrm>
              <a:prstGeom prst="rect">
                <a:avLst/>
              </a:prstGeom>
              <a:solidFill>
                <a:schemeClr val="bg2"/>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sp>
            <p:nvSpPr>
              <p:cNvPr id="11" name="Rectangle 6"/>
              <p:cNvSpPr>
                <a:spLocks noChangeArrowheads="1"/>
              </p:cNvSpPr>
              <p:nvPr/>
            </p:nvSpPr>
            <p:spPr bwMode="white">
              <a:xfrm>
                <a:off x="654" y="2352"/>
                <a:ext cx="4818" cy="1347"/>
              </a:xfrm>
              <a:prstGeom prst="rect">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sp>
            <p:nvSpPr>
              <p:cNvPr id="12" name="Line 7"/>
              <p:cNvSpPr>
                <a:spLocks noChangeShapeType="1"/>
              </p:cNvSpPr>
              <p:nvPr/>
            </p:nvSpPr>
            <p:spPr bwMode="auto">
              <a:xfrm>
                <a:off x="0" y="3072"/>
                <a:ext cx="624" cy="0"/>
              </a:xfrm>
              <a:prstGeom prst="line">
                <a:avLst/>
              </a:prstGeom>
              <a:noFill/>
              <a:ln w="50800">
                <a:solidFill>
                  <a:schemeClr val="bg2"/>
                </a:solidFill>
                <a:round/>
                <a:headEnd/>
                <a:tailEnd/>
              </a:ln>
              <a:extLst>
                <a:ext uri="{909E8E84-426E-40DD-AFC4-6F175D3DCCD1}">
                  <a14:hiddenFill xmlns:a14="http://schemas.microsoft.com/office/drawing/2010/main">
                    <a:noFill/>
                  </a14:hiddenFill>
                </a:ext>
              </a:extLst>
            </p:spPr>
            <p:txBody>
              <a:bodyPr/>
              <a:lstStyle/>
              <a:p>
                <a:endParaRPr lang="en-US"/>
              </a:p>
            </p:txBody>
          </p:sp>
        </p:grpSp>
        <p:grpSp>
          <p:nvGrpSpPr>
            <p:cNvPr id="7" name="Group 8"/>
            <p:cNvGrpSpPr>
              <a:grpSpLocks/>
            </p:cNvGrpSpPr>
            <p:nvPr userDrawn="1"/>
          </p:nvGrpSpPr>
          <p:grpSpPr bwMode="auto">
            <a:xfrm>
              <a:off x="400" y="336"/>
              <a:ext cx="5088" cy="192"/>
              <a:chOff x="400" y="336"/>
              <a:chExt cx="5088" cy="192"/>
            </a:xfrm>
          </p:grpSpPr>
          <p:sp>
            <p:nvSpPr>
              <p:cNvPr id="8" name="Rectangle 9"/>
              <p:cNvSpPr>
                <a:spLocks noChangeArrowheads="1"/>
              </p:cNvSpPr>
              <p:nvPr/>
            </p:nvSpPr>
            <p:spPr bwMode="auto">
              <a:xfrm>
                <a:off x="3952" y="336"/>
                <a:ext cx="1536" cy="192"/>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sp>
            <p:nvSpPr>
              <p:cNvPr id="9" name="Line 10"/>
              <p:cNvSpPr>
                <a:spLocks noChangeShapeType="1"/>
              </p:cNvSpPr>
              <p:nvPr/>
            </p:nvSpPr>
            <p:spPr bwMode="auto">
              <a:xfrm>
                <a:off x="400" y="432"/>
                <a:ext cx="5088" cy="0"/>
              </a:xfrm>
              <a:prstGeom prst="line">
                <a:avLst/>
              </a:prstGeom>
              <a:noFill/>
              <a:ln w="44450">
                <a:solidFill>
                  <a:schemeClr val="bg2"/>
                </a:solidFill>
                <a:round/>
                <a:headEnd/>
                <a:tailEnd/>
              </a:ln>
              <a:extLst>
                <a:ext uri="{909E8E84-426E-40DD-AFC4-6F175D3DCCD1}">
                  <a14:hiddenFill xmlns:a14="http://schemas.microsoft.com/office/drawing/2010/main">
                    <a:noFill/>
                  </a14:hiddenFill>
                </a:ext>
              </a:extLst>
            </p:spPr>
            <p:txBody>
              <a:bodyPr/>
              <a:lstStyle/>
              <a:p>
                <a:endParaRPr lang="en-US"/>
              </a:p>
            </p:txBody>
          </p:sp>
        </p:grpSp>
      </p:grpSp>
      <p:sp>
        <p:nvSpPr>
          <p:cNvPr id="13" name="Text Box 17"/>
          <p:cNvSpPr txBox="1">
            <a:spLocks noChangeArrowheads="1"/>
          </p:cNvSpPr>
          <p:nvPr userDrawn="1"/>
        </p:nvSpPr>
        <p:spPr bwMode="auto">
          <a:xfrm>
            <a:off x="5415610" y="5486400"/>
            <a:ext cx="3347390"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r">
              <a:defRPr/>
            </a:pPr>
            <a:r>
              <a:rPr lang="en-US" sz="1000" dirty="0" smtClean="0"/>
              <a:t>Adapted from: </a:t>
            </a:r>
          </a:p>
          <a:p>
            <a:pPr algn="r">
              <a:defRPr/>
            </a:pPr>
            <a:r>
              <a:rPr lang="en-US" sz="1000" dirty="0" smtClean="0"/>
              <a:t>P. </a:t>
            </a:r>
            <a:r>
              <a:rPr lang="en-US" sz="1000" dirty="0" err="1" smtClean="0"/>
              <a:t>Ammann</a:t>
            </a:r>
            <a:r>
              <a:rPr lang="en-US" sz="1000" dirty="0" smtClean="0"/>
              <a:t> and J. Offutt, </a:t>
            </a:r>
            <a:r>
              <a:rPr lang="en-US" altLang="en-US" sz="1000" dirty="0" smtClean="0"/>
              <a:t>www.introsoftwaretesting.com</a:t>
            </a:r>
          </a:p>
        </p:txBody>
      </p:sp>
      <p:sp>
        <p:nvSpPr>
          <p:cNvPr id="101387" name="Rectangle 11"/>
          <p:cNvSpPr>
            <a:spLocks noGrp="1" noChangeArrowheads="1"/>
          </p:cNvSpPr>
          <p:nvPr>
            <p:ph type="ctrTitle"/>
          </p:nvPr>
        </p:nvSpPr>
        <p:spPr>
          <a:xfrm>
            <a:off x="2057400" y="1143000"/>
            <a:ext cx="6629400" cy="2209800"/>
          </a:xfrm>
        </p:spPr>
        <p:txBody>
          <a:bodyPr/>
          <a:lstStyle>
            <a:lvl1pPr>
              <a:defRPr sz="4800"/>
            </a:lvl1pPr>
          </a:lstStyle>
          <a:p>
            <a:r>
              <a:rPr lang="en-US"/>
              <a:t>Click to edit Master title style</a:t>
            </a:r>
          </a:p>
        </p:txBody>
      </p:sp>
      <p:sp>
        <p:nvSpPr>
          <p:cNvPr id="101388" name="Rectangle 12"/>
          <p:cNvSpPr>
            <a:spLocks noGrp="1" noChangeArrowheads="1"/>
          </p:cNvSpPr>
          <p:nvPr>
            <p:ph type="subTitle" idx="1"/>
          </p:nvPr>
        </p:nvSpPr>
        <p:spPr>
          <a:xfrm>
            <a:off x="1371600" y="3962400"/>
            <a:ext cx="6858000" cy="1600200"/>
          </a:xfrm>
        </p:spPr>
        <p:txBody>
          <a:bodyPr anchor="ctr"/>
          <a:lstStyle>
            <a:lvl1pPr marL="0" indent="0" algn="ctr">
              <a:buFont typeface="Wingdings" pitchFamily="2" charset="2"/>
              <a:buNone/>
              <a:defRPr/>
            </a:lvl1pPr>
          </a:lstStyle>
          <a:p>
            <a:r>
              <a:rPr lang="en-US" dirty="0"/>
              <a:t>Click to edit Master subtitle style</a:t>
            </a:r>
          </a:p>
        </p:txBody>
      </p:sp>
      <p:sp>
        <p:nvSpPr>
          <p:cNvPr id="14" name="Date Placeholder 13"/>
          <p:cNvSpPr>
            <a:spLocks noGrp="1" noChangeArrowheads="1"/>
          </p:cNvSpPr>
          <p:nvPr>
            <p:ph type="dt" sz="half" idx="10"/>
          </p:nvPr>
        </p:nvSpPr>
        <p:spPr>
          <a:xfrm>
            <a:off x="912813" y="6251575"/>
            <a:ext cx="1905000" cy="457200"/>
          </a:xfrm>
          <a:prstGeom prst="rect">
            <a:avLst/>
          </a:prstGeom>
        </p:spPr>
        <p:txBody>
          <a:bodyPr/>
          <a:lstStyle>
            <a:lvl1pPr>
              <a:defRPr/>
            </a:lvl1pPr>
          </a:lstStyle>
          <a:p>
            <a:pPr>
              <a:defRPr/>
            </a:pPr>
            <a:endParaRPr lang="en-US"/>
          </a:p>
        </p:txBody>
      </p:sp>
      <p:sp>
        <p:nvSpPr>
          <p:cNvPr id="15" name="Footer Placeholder 14"/>
          <p:cNvSpPr>
            <a:spLocks noGrp="1" noChangeArrowheads="1"/>
          </p:cNvSpPr>
          <p:nvPr>
            <p:ph type="ftr" sz="quarter" idx="11"/>
          </p:nvPr>
        </p:nvSpPr>
        <p:spPr>
          <a:xfrm>
            <a:off x="3354388" y="6248400"/>
            <a:ext cx="2895600" cy="457200"/>
          </a:xfrm>
          <a:prstGeom prst="rect">
            <a:avLst/>
          </a:prstGeom>
        </p:spPr>
        <p:txBody>
          <a:bodyPr/>
          <a:lstStyle>
            <a:lvl1pPr>
              <a:defRPr/>
            </a:lvl1pPr>
          </a:lstStyle>
          <a:p>
            <a:pPr>
              <a:defRPr/>
            </a:pPr>
            <a:endParaRPr lang="en-US"/>
          </a:p>
        </p:txBody>
      </p:sp>
      <p:sp>
        <p:nvSpPr>
          <p:cNvPr id="16" name="Slide Number Placeholder 15"/>
          <p:cNvSpPr>
            <a:spLocks noGrp="1" noChangeArrowheads="1"/>
          </p:cNvSpPr>
          <p:nvPr>
            <p:ph type="sldNum" sz="quarter" idx="12"/>
          </p:nvPr>
        </p:nvSpPr>
        <p:spPr>
          <a:xfrm>
            <a:off x="6781800" y="6248400"/>
            <a:ext cx="1905000" cy="457200"/>
          </a:xfrm>
          <a:prstGeom prst="rect">
            <a:avLst/>
          </a:prstGeom>
        </p:spPr>
        <p:txBody>
          <a:bodyPr/>
          <a:lstStyle>
            <a:lvl1pPr>
              <a:defRPr/>
            </a:lvl1pPr>
          </a:lstStyle>
          <a:p>
            <a:pPr>
              <a:defRPr/>
            </a:pPr>
            <a:fld id="{03CF5F5F-8F27-4C32-98C4-064326CD6785}" type="slidenum">
              <a:rPr lang="en-US"/>
              <a:pPr>
                <a:defRPr/>
              </a:pPr>
              <a:t>‹#›</a:t>
            </a:fld>
            <a:endParaRPr lang="en-US"/>
          </a:p>
        </p:txBody>
      </p:sp>
    </p:spTree>
    <p:extLst>
      <p:ext uri="{BB962C8B-B14F-4D97-AF65-F5344CB8AC3E}">
        <p14:creationId xmlns:p14="http://schemas.microsoft.com/office/powerpoint/2010/main" val="1499028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5"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6"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FC854CBC-117C-416B-B677-E51347B7203A}" type="slidenum">
              <a:rPr lang="en-US"/>
              <a:pPr>
                <a:defRPr/>
              </a:pPr>
              <a:t>‹#›</a:t>
            </a:fld>
            <a:endParaRPr lang="en-US" dirty="0"/>
          </a:p>
        </p:txBody>
      </p:sp>
    </p:spTree>
    <p:extLst>
      <p:ext uri="{BB962C8B-B14F-4D97-AF65-F5344CB8AC3E}">
        <p14:creationId xmlns:p14="http://schemas.microsoft.com/office/powerpoint/2010/main" val="7441281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43700" y="277813"/>
            <a:ext cx="1943100" cy="58531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914400" y="277813"/>
            <a:ext cx="5676900" cy="58531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5"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6"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5486E843-533C-4D18-81DB-8963F74121DB}" type="slidenum">
              <a:rPr lang="en-US"/>
              <a:pPr>
                <a:defRPr/>
              </a:pPr>
              <a:t>‹#›</a:t>
            </a:fld>
            <a:endParaRPr lang="en-US" dirty="0"/>
          </a:p>
        </p:txBody>
      </p:sp>
    </p:spTree>
    <p:extLst>
      <p:ext uri="{BB962C8B-B14F-4D97-AF65-F5344CB8AC3E}">
        <p14:creationId xmlns:p14="http://schemas.microsoft.com/office/powerpoint/2010/main" val="291560196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685800" y="96838"/>
            <a:ext cx="7772400" cy="915987"/>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138113" y="1085850"/>
            <a:ext cx="8867775" cy="5178425"/>
          </a:xfrm>
        </p:spPr>
        <p:txBody>
          <a:bodyPr/>
          <a:lstStyle/>
          <a:p>
            <a:pPr lvl="0"/>
            <a:endParaRPr lang="en-US" noProof="0" smtClean="0"/>
          </a:p>
        </p:txBody>
      </p:sp>
      <p:sp>
        <p:nvSpPr>
          <p:cNvPr id="4" name="Date Placeholder 3"/>
          <p:cNvSpPr>
            <a:spLocks noGrp="1"/>
          </p:cNvSpPr>
          <p:nvPr>
            <p:ph type="dt" sz="half" idx="10"/>
          </p:nvPr>
        </p:nvSpPr>
        <p:spPr>
          <a:xfrm>
            <a:off x="117475" y="6361113"/>
            <a:ext cx="3732213" cy="344487"/>
          </a:xfrm>
          <a:prstGeom prst="rect">
            <a:avLst/>
          </a:prstGeom>
        </p:spPr>
        <p:txBody>
          <a:bodyPr/>
          <a:lstStyle>
            <a:lvl1pPr>
              <a:defRPr/>
            </a:lvl1pPr>
          </a:lstStyle>
          <a:p>
            <a:pPr>
              <a:defRPr/>
            </a:pPr>
            <a:r>
              <a:rPr lang="en-US"/>
              <a:t>Introduction to Software Testing  (Ch 2), www.introsoftwaretesting.com</a:t>
            </a:r>
          </a:p>
        </p:txBody>
      </p:sp>
      <p:sp>
        <p:nvSpPr>
          <p:cNvPr id="5" name="Footer Placeholder 4"/>
          <p:cNvSpPr>
            <a:spLocks noGrp="1"/>
          </p:cNvSpPr>
          <p:nvPr>
            <p:ph type="ftr" sz="quarter" idx="11"/>
          </p:nvPr>
        </p:nvSpPr>
        <p:spPr>
          <a:xfrm>
            <a:off x="4046538" y="6350000"/>
            <a:ext cx="2895600" cy="355600"/>
          </a:xfrm>
          <a:prstGeom prst="rect">
            <a:avLst/>
          </a:prstGeom>
        </p:spPr>
        <p:txBody>
          <a:bodyPr/>
          <a:lstStyle>
            <a:lvl1pPr>
              <a:defRPr/>
            </a:lvl1pPr>
          </a:lstStyle>
          <a:p>
            <a:pPr>
              <a:defRPr/>
            </a:pPr>
            <a:r>
              <a:rPr lang="en-US"/>
              <a:t>© Ammann &amp; Offutt</a:t>
            </a:r>
          </a:p>
        </p:txBody>
      </p:sp>
      <p:sp>
        <p:nvSpPr>
          <p:cNvPr id="6" name="Slide Number Placeholder 5"/>
          <p:cNvSpPr>
            <a:spLocks noGrp="1"/>
          </p:cNvSpPr>
          <p:nvPr>
            <p:ph type="sldNum" sz="quarter" idx="12"/>
          </p:nvPr>
        </p:nvSpPr>
        <p:spPr>
          <a:xfrm>
            <a:off x="7083425" y="6338888"/>
            <a:ext cx="1905000" cy="366712"/>
          </a:xfrm>
          <a:prstGeom prst="rect">
            <a:avLst/>
          </a:prstGeom>
        </p:spPr>
        <p:txBody>
          <a:bodyPr/>
          <a:lstStyle>
            <a:lvl1pPr>
              <a:defRPr/>
            </a:lvl1pPr>
          </a:lstStyle>
          <a:p>
            <a:pPr>
              <a:defRPr/>
            </a:pPr>
            <a:fld id="{B394EEED-B704-46D2-AA7E-70661F024E96}" type="slidenum">
              <a:rPr lang="en-US"/>
              <a:pPr>
                <a:defRPr/>
              </a:pPr>
              <a:t>‹#›</a:t>
            </a:fld>
            <a:endParaRPr lang="en-US"/>
          </a:p>
        </p:txBody>
      </p:sp>
    </p:spTree>
    <p:extLst>
      <p:ext uri="{BB962C8B-B14F-4D97-AF65-F5344CB8AC3E}">
        <p14:creationId xmlns:p14="http://schemas.microsoft.com/office/powerpoint/2010/main" val="1803708066"/>
      </p:ext>
    </p:extLst>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96838"/>
            <a:ext cx="7772400" cy="915987"/>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138113" y="1085850"/>
            <a:ext cx="4357687" cy="52689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85850"/>
            <a:ext cx="4357688" cy="526891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2"/>
          <p:cNvSpPr>
            <a:spLocks noGrp="1" noChangeArrowheads="1"/>
          </p:cNvSpPr>
          <p:nvPr>
            <p:ph type="dt" sz="half" idx="10"/>
          </p:nvPr>
        </p:nvSpPr>
        <p:spPr>
          <a:xfrm>
            <a:off x="98425" y="6461125"/>
            <a:ext cx="3943350" cy="344488"/>
          </a:xfrm>
          <a:prstGeom prst="rect">
            <a:avLst/>
          </a:prstGeom>
        </p:spPr>
        <p:txBody>
          <a:bodyPr/>
          <a:lstStyle>
            <a:lvl1pPr>
              <a:defRPr/>
            </a:lvl1pPr>
          </a:lstStyle>
          <a:p>
            <a:pPr>
              <a:defRPr/>
            </a:pPr>
            <a:r>
              <a:rPr lang="en-US"/>
              <a:t>Introduction to Software Testing  (Ch 4), www.introsoftwaretesting.com</a:t>
            </a:r>
          </a:p>
        </p:txBody>
      </p:sp>
      <p:sp>
        <p:nvSpPr>
          <p:cNvPr id="6" name="Rectangle 3"/>
          <p:cNvSpPr>
            <a:spLocks noGrp="1" noChangeArrowheads="1"/>
          </p:cNvSpPr>
          <p:nvPr>
            <p:ph type="ftr" sz="quarter" idx="11"/>
          </p:nvPr>
        </p:nvSpPr>
        <p:spPr>
          <a:xfrm>
            <a:off x="4222750" y="6450013"/>
            <a:ext cx="2895600" cy="355600"/>
          </a:xfrm>
          <a:prstGeom prst="rect">
            <a:avLst/>
          </a:prstGeom>
        </p:spPr>
        <p:txBody>
          <a:bodyPr/>
          <a:lstStyle>
            <a:lvl1pPr>
              <a:defRPr/>
            </a:lvl1pPr>
          </a:lstStyle>
          <a:p>
            <a:pPr>
              <a:defRPr/>
            </a:pPr>
            <a:r>
              <a:rPr lang="en-US"/>
              <a:t>© Ammann &amp; Offutt</a:t>
            </a:r>
          </a:p>
        </p:txBody>
      </p:sp>
      <p:sp>
        <p:nvSpPr>
          <p:cNvPr id="7" name="Rectangle 4"/>
          <p:cNvSpPr>
            <a:spLocks noGrp="1" noChangeArrowheads="1"/>
          </p:cNvSpPr>
          <p:nvPr>
            <p:ph type="sldNum" sz="quarter" idx="12"/>
          </p:nvPr>
        </p:nvSpPr>
        <p:spPr>
          <a:xfrm>
            <a:off x="7239000" y="6438900"/>
            <a:ext cx="1905000" cy="366713"/>
          </a:xfrm>
          <a:prstGeom prst="rect">
            <a:avLst/>
          </a:prstGeom>
        </p:spPr>
        <p:txBody>
          <a:bodyPr/>
          <a:lstStyle>
            <a:lvl1pPr>
              <a:defRPr/>
            </a:lvl1pPr>
          </a:lstStyle>
          <a:p>
            <a:pPr>
              <a:defRPr/>
            </a:pPr>
            <a:fld id="{5F2AACE8-7331-4870-A739-1CD9CC077209}" type="slidenum">
              <a:rPr lang="en-US"/>
              <a:pPr>
                <a:defRPr/>
              </a:pPr>
              <a:t>‹#›</a:t>
            </a:fld>
            <a:endParaRPr lang="en-US"/>
          </a:p>
        </p:txBody>
      </p:sp>
    </p:spTree>
    <p:extLst>
      <p:ext uri="{BB962C8B-B14F-4D97-AF65-F5344CB8AC3E}">
        <p14:creationId xmlns:p14="http://schemas.microsoft.com/office/powerpoint/2010/main" val="1428030737"/>
      </p:ext>
    </p:extLst>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5"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6"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3EEC52D0-116E-49B4-B302-07B2A6E829B2}" type="slidenum">
              <a:rPr lang="en-US"/>
              <a:pPr>
                <a:defRPr/>
              </a:pPr>
              <a:t>‹#›</a:t>
            </a:fld>
            <a:endParaRPr lang="en-US" dirty="0"/>
          </a:p>
        </p:txBody>
      </p:sp>
    </p:spTree>
    <p:extLst>
      <p:ext uri="{BB962C8B-B14F-4D97-AF65-F5344CB8AC3E}">
        <p14:creationId xmlns:p14="http://schemas.microsoft.com/office/powerpoint/2010/main" val="31568613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5"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6"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1FD83033-A9CB-4979-9214-EDF45843FC60}" type="slidenum">
              <a:rPr lang="en-US"/>
              <a:pPr>
                <a:defRPr/>
              </a:pPr>
              <a:t>‹#›</a:t>
            </a:fld>
            <a:endParaRPr lang="en-US" dirty="0"/>
          </a:p>
        </p:txBody>
      </p:sp>
    </p:spTree>
    <p:extLst>
      <p:ext uri="{BB962C8B-B14F-4D97-AF65-F5344CB8AC3E}">
        <p14:creationId xmlns:p14="http://schemas.microsoft.com/office/powerpoint/2010/main" val="14187694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914400" y="1600200"/>
            <a:ext cx="38100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876800" y="1600200"/>
            <a:ext cx="38100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6"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7"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9ECFCE87-0D03-4EF9-9962-0812ED377C41}" type="slidenum">
              <a:rPr lang="en-US"/>
              <a:pPr>
                <a:defRPr/>
              </a:pPr>
              <a:t>‹#›</a:t>
            </a:fld>
            <a:endParaRPr lang="en-US" dirty="0"/>
          </a:p>
        </p:txBody>
      </p:sp>
    </p:spTree>
    <p:extLst>
      <p:ext uri="{BB962C8B-B14F-4D97-AF65-F5344CB8AC3E}">
        <p14:creationId xmlns:p14="http://schemas.microsoft.com/office/powerpoint/2010/main" val="190277872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8"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9"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17257DD8-C5A8-476B-822E-4898263A4789}" type="slidenum">
              <a:rPr lang="en-US"/>
              <a:pPr>
                <a:defRPr/>
              </a:pPr>
              <a:t>‹#›</a:t>
            </a:fld>
            <a:endParaRPr lang="en-US" dirty="0"/>
          </a:p>
        </p:txBody>
      </p:sp>
    </p:spTree>
    <p:extLst>
      <p:ext uri="{BB962C8B-B14F-4D97-AF65-F5344CB8AC3E}">
        <p14:creationId xmlns:p14="http://schemas.microsoft.com/office/powerpoint/2010/main" val="39292077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4"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5"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A4045498-30DD-4E48-8E71-2C2DDA0553D0}" type="slidenum">
              <a:rPr lang="en-US"/>
              <a:pPr>
                <a:defRPr/>
              </a:pPr>
              <a:t>‹#›</a:t>
            </a:fld>
            <a:endParaRPr lang="en-US" dirty="0"/>
          </a:p>
        </p:txBody>
      </p:sp>
    </p:spTree>
    <p:extLst>
      <p:ext uri="{BB962C8B-B14F-4D97-AF65-F5344CB8AC3E}">
        <p14:creationId xmlns:p14="http://schemas.microsoft.com/office/powerpoint/2010/main" val="22211674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3"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4"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3AF4FF22-CD4D-4C53-A8FC-495C09E21BE0}" type="slidenum">
              <a:rPr lang="en-US"/>
              <a:pPr>
                <a:defRPr/>
              </a:pPr>
              <a:t>‹#›</a:t>
            </a:fld>
            <a:endParaRPr lang="en-US" dirty="0"/>
          </a:p>
        </p:txBody>
      </p:sp>
    </p:spTree>
    <p:extLst>
      <p:ext uri="{BB962C8B-B14F-4D97-AF65-F5344CB8AC3E}">
        <p14:creationId xmlns:p14="http://schemas.microsoft.com/office/powerpoint/2010/main" val="33518979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6"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7"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F7B8125E-38AC-42DC-9034-9EFDA7DDFB11}" type="slidenum">
              <a:rPr lang="en-US"/>
              <a:pPr>
                <a:defRPr/>
              </a:pPr>
              <a:t>‹#›</a:t>
            </a:fld>
            <a:endParaRPr lang="en-US" dirty="0"/>
          </a:p>
        </p:txBody>
      </p:sp>
    </p:spTree>
    <p:extLst>
      <p:ext uri="{BB962C8B-B14F-4D97-AF65-F5344CB8AC3E}">
        <p14:creationId xmlns:p14="http://schemas.microsoft.com/office/powerpoint/2010/main" val="14655040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9"/>
          <p:cNvSpPr>
            <a:spLocks noGrp="1" noChangeArrowheads="1"/>
          </p:cNvSpPr>
          <p:nvPr>
            <p:ph type="dt" sz="half" idx="10"/>
          </p:nvPr>
        </p:nvSpPr>
        <p:spPr>
          <a:xfrm>
            <a:off x="914400" y="6251575"/>
            <a:ext cx="1981200" cy="457200"/>
          </a:xfrm>
          <a:prstGeom prst="rect">
            <a:avLst/>
          </a:prstGeom>
          <a:ln/>
        </p:spPr>
        <p:txBody>
          <a:bodyPr/>
          <a:lstStyle>
            <a:lvl1pPr>
              <a:defRPr/>
            </a:lvl1pPr>
          </a:lstStyle>
          <a:p>
            <a:pPr>
              <a:defRPr/>
            </a:pPr>
            <a:endParaRPr lang="en-US"/>
          </a:p>
        </p:txBody>
      </p:sp>
      <p:sp>
        <p:nvSpPr>
          <p:cNvPr id="6" name="Rectangle 10"/>
          <p:cNvSpPr>
            <a:spLocks noGrp="1" noChangeArrowheads="1"/>
          </p:cNvSpPr>
          <p:nvPr>
            <p:ph type="ftr" sz="quarter" idx="11"/>
          </p:nvPr>
        </p:nvSpPr>
        <p:spPr>
          <a:xfrm>
            <a:off x="3352800" y="6248400"/>
            <a:ext cx="2971800" cy="457200"/>
          </a:xfrm>
          <a:prstGeom prst="rect">
            <a:avLst/>
          </a:prstGeom>
          <a:ln/>
        </p:spPr>
        <p:txBody>
          <a:bodyPr/>
          <a:lstStyle>
            <a:lvl1pPr>
              <a:defRPr/>
            </a:lvl1pPr>
          </a:lstStyle>
          <a:p>
            <a:pPr>
              <a:defRPr/>
            </a:pPr>
            <a:endParaRPr lang="en-US"/>
          </a:p>
        </p:txBody>
      </p:sp>
      <p:sp>
        <p:nvSpPr>
          <p:cNvPr id="7" name="Rectangle 11"/>
          <p:cNvSpPr>
            <a:spLocks noGrp="1" noChangeArrowheads="1"/>
          </p:cNvSpPr>
          <p:nvPr>
            <p:ph type="sldNum" sz="quarter" idx="12"/>
          </p:nvPr>
        </p:nvSpPr>
        <p:spPr>
          <a:xfrm>
            <a:off x="6781800" y="6248400"/>
            <a:ext cx="1905000" cy="457200"/>
          </a:xfrm>
          <a:prstGeom prst="rect">
            <a:avLst/>
          </a:prstGeom>
          <a:ln/>
        </p:spPr>
        <p:txBody>
          <a:bodyPr/>
          <a:lstStyle>
            <a:lvl1pPr>
              <a:defRPr/>
            </a:lvl1pPr>
          </a:lstStyle>
          <a:p>
            <a:pPr>
              <a:defRPr/>
            </a:pPr>
            <a:fld id="{0045A8A3-C185-4F31-8426-84EB0BCD1C3B}" type="slidenum">
              <a:rPr lang="en-US"/>
              <a:pPr>
                <a:defRPr/>
              </a:pPr>
              <a:t>‹#›</a:t>
            </a:fld>
            <a:endParaRPr lang="en-US" dirty="0"/>
          </a:p>
        </p:txBody>
      </p:sp>
    </p:spTree>
    <p:extLst>
      <p:ext uri="{BB962C8B-B14F-4D97-AF65-F5344CB8AC3E}">
        <p14:creationId xmlns:p14="http://schemas.microsoft.com/office/powerpoint/2010/main" val="249236429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0" y="0"/>
            <a:ext cx="8686800" cy="4876800"/>
            <a:chOff x="0" y="0"/>
            <a:chExt cx="5472" cy="3072"/>
          </a:xfrm>
        </p:grpSpPr>
        <p:sp>
          <p:nvSpPr>
            <p:cNvPr id="1035" name="Rectangle 3"/>
            <p:cNvSpPr>
              <a:spLocks noChangeArrowheads="1"/>
            </p:cNvSpPr>
            <p:nvPr/>
          </p:nvSpPr>
          <p:spPr bwMode="auto">
            <a:xfrm>
              <a:off x="0" y="0"/>
              <a:ext cx="384" cy="3072"/>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grpSp>
          <p:nvGrpSpPr>
            <p:cNvPr id="1036" name="Group 4"/>
            <p:cNvGrpSpPr>
              <a:grpSpLocks/>
            </p:cNvGrpSpPr>
            <p:nvPr/>
          </p:nvGrpSpPr>
          <p:grpSpPr bwMode="auto">
            <a:xfrm>
              <a:off x="240" y="893"/>
              <a:ext cx="5232" cy="115"/>
              <a:chOff x="240" y="893"/>
              <a:chExt cx="5232" cy="115"/>
            </a:xfrm>
          </p:grpSpPr>
          <p:sp>
            <p:nvSpPr>
              <p:cNvPr id="1037" name="Rectangle 5"/>
              <p:cNvSpPr>
                <a:spLocks noChangeArrowheads="1"/>
              </p:cNvSpPr>
              <p:nvPr/>
            </p:nvSpPr>
            <p:spPr bwMode="auto">
              <a:xfrm>
                <a:off x="4320" y="893"/>
                <a:ext cx="1152" cy="115"/>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eaLnBrk="1" hangingPunct="1">
                  <a:defRPr/>
                </a:pPr>
                <a:endParaRPr lang="en-US" altLang="en-US" sz="2400" smtClean="0">
                  <a:latin typeface="Times New Roman" pitchFamily="18" charset="0"/>
                </a:endParaRPr>
              </a:p>
            </p:txBody>
          </p:sp>
          <p:sp>
            <p:nvSpPr>
              <p:cNvPr id="1038" name="Line 6"/>
              <p:cNvSpPr>
                <a:spLocks noChangeShapeType="1"/>
              </p:cNvSpPr>
              <p:nvPr/>
            </p:nvSpPr>
            <p:spPr bwMode="auto">
              <a:xfrm>
                <a:off x="240" y="941"/>
                <a:ext cx="5232" cy="0"/>
              </a:xfrm>
              <a:prstGeom prst="line">
                <a:avLst/>
              </a:prstGeom>
              <a:noFill/>
              <a:ln w="19050">
                <a:solidFill>
                  <a:schemeClr val="bg2"/>
                </a:solidFill>
                <a:round/>
                <a:headEnd/>
                <a:tailEnd/>
              </a:ln>
              <a:extLst>
                <a:ext uri="{909E8E84-426E-40DD-AFC4-6F175D3DCCD1}">
                  <a14:hiddenFill xmlns:a14="http://schemas.microsoft.com/office/drawing/2010/main">
                    <a:noFill/>
                  </a14:hiddenFill>
                </a:ext>
              </a:extLst>
            </p:spPr>
            <p:txBody>
              <a:bodyPr/>
              <a:lstStyle/>
              <a:p>
                <a:endParaRPr lang="en-US"/>
              </a:p>
            </p:txBody>
          </p:sp>
        </p:grpSp>
      </p:grpSp>
      <p:sp>
        <p:nvSpPr>
          <p:cNvPr id="1027" name="Rectangle 7"/>
          <p:cNvSpPr>
            <a:spLocks noGrp="1" noChangeArrowheads="1"/>
          </p:cNvSpPr>
          <p:nvPr>
            <p:ph type="title"/>
          </p:nvPr>
        </p:nvSpPr>
        <p:spPr bwMode="auto">
          <a:xfrm>
            <a:off x="914400" y="277813"/>
            <a:ext cx="77724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8" name="Rectangle 8"/>
          <p:cNvSpPr>
            <a:spLocks noGrp="1" noChangeArrowheads="1"/>
          </p:cNvSpPr>
          <p:nvPr>
            <p:ph type="body" idx="1"/>
          </p:nvPr>
        </p:nvSpPr>
        <p:spPr bwMode="auto">
          <a:xfrm>
            <a:off x="914400" y="1600200"/>
            <a:ext cx="77724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32" name="Line 12"/>
          <p:cNvSpPr>
            <a:spLocks noChangeShapeType="1"/>
          </p:cNvSpPr>
          <p:nvPr/>
        </p:nvSpPr>
        <p:spPr bwMode="auto">
          <a:xfrm>
            <a:off x="0" y="4876800"/>
            <a:ext cx="609600" cy="0"/>
          </a:xfrm>
          <a:prstGeom prst="line">
            <a:avLst/>
          </a:prstGeom>
          <a:noFill/>
          <a:ln w="44450">
            <a:solidFill>
              <a:schemeClr val="bg2"/>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33" name="Rectangle 13"/>
          <p:cNvSpPr>
            <a:spLocks noChangeArrowheads="1"/>
          </p:cNvSpPr>
          <p:nvPr userDrawn="1"/>
        </p:nvSpPr>
        <p:spPr bwMode="auto">
          <a:xfrm>
            <a:off x="7848600" y="6483350"/>
            <a:ext cx="1143000" cy="304800"/>
          </a:xfrm>
          <a:prstGeom prst="rect">
            <a:avLst/>
          </a:prstGeom>
          <a:solidFill>
            <a:schemeClr val="bg1"/>
          </a:solidFill>
          <a:ln>
            <a:noFill/>
          </a:ln>
          <a:extLst>
            <a:ext uri="{91240B29-F687-4F45-9708-019B960494DF}">
              <a14:hiddenLine xmlns:a14="http://schemas.microsoft.com/office/drawing/2010/main" w="12700">
                <a:solidFill>
                  <a:srgbClr val="000000"/>
                </a:solidFill>
                <a:miter lim="800000"/>
                <a:headEnd/>
                <a:tailEnd/>
              </a14:hiddenLine>
            </a:ext>
          </a:extLst>
        </p:spPr>
        <p:txBody>
          <a:bodyPr lIns="92075" tIns="46038" rIns="92075" bIns="46038">
            <a:spAutoFit/>
          </a:bodyP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algn="ctr">
              <a:defRPr/>
            </a:pPr>
            <a:r>
              <a:rPr lang="en-US" altLang="en-US" sz="1400" smtClean="0">
                <a:latin typeface="Times New Roman" pitchFamily="18" charset="0"/>
              </a:rPr>
              <a:t>SWE-02- </a:t>
            </a:r>
            <a:fld id="{6A1579E6-B7B3-47A7-9B5F-6CB3CA7CDD54}" type="slidenum">
              <a:rPr lang="en-US" altLang="en-US" sz="1400" smtClean="0">
                <a:latin typeface="Times New Roman" pitchFamily="18" charset="0"/>
              </a:rPr>
              <a:pPr algn="ctr">
                <a:defRPr/>
              </a:pPr>
              <a:t>‹#›</a:t>
            </a:fld>
            <a:endParaRPr lang="en-US" altLang="en-US" sz="1400" smtClean="0">
              <a:latin typeface="Times New Roman" pitchFamily="18" charset="0"/>
            </a:endParaRPr>
          </a:p>
        </p:txBody>
      </p:sp>
      <p:sp>
        <p:nvSpPr>
          <p:cNvPr id="1034" name="TextBox 13"/>
          <p:cNvSpPr txBox="1">
            <a:spLocks noChangeArrowheads="1"/>
          </p:cNvSpPr>
          <p:nvPr userDrawn="1"/>
        </p:nvSpPr>
        <p:spPr bwMode="auto">
          <a:xfrm>
            <a:off x="7924800" y="6553200"/>
            <a:ext cx="1219200" cy="276225"/>
          </a:xfrm>
          <a:prstGeom prst="rect">
            <a:avLst/>
          </a:prstGeom>
          <a:solidFill>
            <a:srgbClr val="FFFCE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cs typeface="Times New Roman" pitchFamily="18" charset="0"/>
              </a:defRPr>
            </a:lvl1pPr>
            <a:lvl2pPr marL="742950" indent="-285750" eaLnBrk="0" hangingPunct="0">
              <a:defRPr>
                <a:solidFill>
                  <a:schemeClr val="tx1"/>
                </a:solidFill>
                <a:latin typeface="Arial" pitchFamily="34" charset="0"/>
                <a:cs typeface="Times New Roman" pitchFamily="18" charset="0"/>
              </a:defRPr>
            </a:lvl2pPr>
            <a:lvl3pPr marL="1143000" indent="-228600" eaLnBrk="0" hangingPunct="0">
              <a:defRPr>
                <a:solidFill>
                  <a:schemeClr val="tx1"/>
                </a:solidFill>
                <a:latin typeface="Arial" pitchFamily="34" charset="0"/>
                <a:cs typeface="Times New Roman" pitchFamily="18" charset="0"/>
              </a:defRPr>
            </a:lvl3pPr>
            <a:lvl4pPr marL="1600200" indent="-228600" eaLnBrk="0" hangingPunct="0">
              <a:defRPr>
                <a:solidFill>
                  <a:schemeClr val="tx1"/>
                </a:solidFill>
                <a:latin typeface="Arial" pitchFamily="34" charset="0"/>
                <a:cs typeface="Times New Roman" pitchFamily="18" charset="0"/>
              </a:defRPr>
            </a:lvl4pPr>
            <a:lvl5pPr marL="2057400" indent="-228600" eaLnBrk="0" hangingPunct="0">
              <a:defRPr>
                <a:solidFill>
                  <a:schemeClr val="tx1"/>
                </a:solidFill>
                <a:latin typeface="Arial" pitchFamily="34" charset="0"/>
                <a:cs typeface="Times New Roman" pitchFamily="18" charset="0"/>
              </a:defRPr>
            </a:lvl5pPr>
            <a:lvl6pPr marL="2514600" indent="-228600" eaLnBrk="0" fontAlgn="base" hangingPunct="0">
              <a:spcBef>
                <a:spcPct val="0"/>
              </a:spcBef>
              <a:spcAft>
                <a:spcPct val="0"/>
              </a:spcAft>
              <a:defRPr>
                <a:solidFill>
                  <a:schemeClr val="tx1"/>
                </a:solidFill>
                <a:latin typeface="Arial" pitchFamily="34" charset="0"/>
                <a:cs typeface="Times New Roman" pitchFamily="18" charset="0"/>
              </a:defRPr>
            </a:lvl6pPr>
            <a:lvl7pPr marL="2971800" indent="-228600" eaLnBrk="0" fontAlgn="base" hangingPunct="0">
              <a:spcBef>
                <a:spcPct val="0"/>
              </a:spcBef>
              <a:spcAft>
                <a:spcPct val="0"/>
              </a:spcAft>
              <a:defRPr>
                <a:solidFill>
                  <a:schemeClr val="tx1"/>
                </a:solidFill>
                <a:latin typeface="Arial" pitchFamily="34" charset="0"/>
                <a:cs typeface="Times New Roman" pitchFamily="18" charset="0"/>
              </a:defRPr>
            </a:lvl7pPr>
            <a:lvl8pPr marL="3429000" indent="-228600" eaLnBrk="0" fontAlgn="base" hangingPunct="0">
              <a:spcBef>
                <a:spcPct val="0"/>
              </a:spcBef>
              <a:spcAft>
                <a:spcPct val="0"/>
              </a:spcAft>
              <a:defRPr>
                <a:solidFill>
                  <a:schemeClr val="tx1"/>
                </a:solidFill>
                <a:latin typeface="Arial" pitchFamily="34" charset="0"/>
                <a:cs typeface="Times New Roman" pitchFamily="18" charset="0"/>
              </a:defRPr>
            </a:lvl8pPr>
            <a:lvl9pPr marL="3886200" indent="-228600" eaLnBrk="0" fontAlgn="base" hangingPunct="0">
              <a:spcBef>
                <a:spcPct val="0"/>
              </a:spcBef>
              <a:spcAft>
                <a:spcPct val="0"/>
              </a:spcAft>
              <a:defRPr>
                <a:solidFill>
                  <a:schemeClr val="tx1"/>
                </a:solidFill>
                <a:latin typeface="Arial" pitchFamily="34" charset="0"/>
                <a:cs typeface="Times New Roman" pitchFamily="18" charset="0"/>
              </a:defRPr>
            </a:lvl9pPr>
          </a:lstStyle>
          <a:p>
            <a:pPr eaLnBrk="1" hangingPunct="1">
              <a:defRPr/>
            </a:pPr>
            <a:r>
              <a:rPr lang="en-US" sz="1200" dirty="0" smtClean="0"/>
              <a:t>SWE-03-</a:t>
            </a:r>
            <a:fld id="{E91A4046-93E1-494B-9899-59C247D9CB6A}" type="slidenum">
              <a:rPr lang="en-US" sz="1200" smtClean="0"/>
              <a:pPr eaLnBrk="1" hangingPunct="1">
                <a:defRPr/>
              </a:pPr>
              <a:t>‹#›</a:t>
            </a:fld>
            <a:endParaRPr lang="en-US" sz="1200" dirty="0" smtClean="0"/>
          </a:p>
        </p:txBody>
      </p:sp>
    </p:spTree>
  </p:cSld>
  <p:clrMap bg1="lt1" tx1="dk1" bg2="lt2" tx2="dk2" accent1="accent1" accent2="accent2" accent3="accent3" accent4="accent4" accent5="accent5" accent6="accent6" hlink="hlink" folHlink="folHlink"/>
  <p:sldLayoutIdLst>
    <p:sldLayoutId id="2147483820" r:id="rId1"/>
    <p:sldLayoutId id="2147483810" r:id="rId2"/>
    <p:sldLayoutId id="2147483811" r:id="rId3"/>
    <p:sldLayoutId id="2147483812" r:id="rId4"/>
    <p:sldLayoutId id="2147483813" r:id="rId5"/>
    <p:sldLayoutId id="2147483814" r:id="rId6"/>
    <p:sldLayoutId id="2147483815" r:id="rId7"/>
    <p:sldLayoutId id="2147483816" r:id="rId8"/>
    <p:sldLayoutId id="2147483817" r:id="rId9"/>
    <p:sldLayoutId id="2147483818" r:id="rId10"/>
    <p:sldLayoutId id="2147483819" r:id="rId11"/>
    <p:sldLayoutId id="2147483821" r:id="rId12"/>
    <p:sldLayoutId id="2147483822" r:id="rId13"/>
  </p:sldLayoutIdLst>
  <p:timing>
    <p:tnLst>
      <p:par>
        <p:cTn id="1" dur="indefinite" restart="never" nodeType="tmRoot"/>
      </p:par>
    </p:tnLst>
  </p:timing>
  <p:txStyles>
    <p:titleStyle>
      <a:lvl1pPr algn="l" rtl="0" eaLnBrk="0" fontAlgn="base" hangingPunct="0">
        <a:spcBef>
          <a:spcPct val="0"/>
        </a:spcBef>
        <a:spcAft>
          <a:spcPct val="0"/>
        </a:spcAft>
        <a:defRPr sz="4200">
          <a:solidFill>
            <a:schemeClr val="tx2"/>
          </a:solidFill>
          <a:latin typeface="+mj-lt"/>
          <a:ea typeface="+mj-ea"/>
          <a:cs typeface="+mj-cs"/>
        </a:defRPr>
      </a:lvl1pPr>
      <a:lvl2pPr algn="l" rtl="0" eaLnBrk="0" fontAlgn="base" hangingPunct="0">
        <a:spcBef>
          <a:spcPct val="0"/>
        </a:spcBef>
        <a:spcAft>
          <a:spcPct val="0"/>
        </a:spcAft>
        <a:defRPr sz="4200">
          <a:solidFill>
            <a:schemeClr val="tx2"/>
          </a:solidFill>
          <a:latin typeface="Times New Roman" pitchFamily="18" charset="0"/>
        </a:defRPr>
      </a:lvl2pPr>
      <a:lvl3pPr algn="l" rtl="0" eaLnBrk="0" fontAlgn="base" hangingPunct="0">
        <a:spcBef>
          <a:spcPct val="0"/>
        </a:spcBef>
        <a:spcAft>
          <a:spcPct val="0"/>
        </a:spcAft>
        <a:defRPr sz="4200">
          <a:solidFill>
            <a:schemeClr val="tx2"/>
          </a:solidFill>
          <a:latin typeface="Times New Roman" pitchFamily="18" charset="0"/>
        </a:defRPr>
      </a:lvl3pPr>
      <a:lvl4pPr algn="l" rtl="0" eaLnBrk="0" fontAlgn="base" hangingPunct="0">
        <a:spcBef>
          <a:spcPct val="0"/>
        </a:spcBef>
        <a:spcAft>
          <a:spcPct val="0"/>
        </a:spcAft>
        <a:defRPr sz="4200">
          <a:solidFill>
            <a:schemeClr val="tx2"/>
          </a:solidFill>
          <a:latin typeface="Times New Roman" pitchFamily="18" charset="0"/>
        </a:defRPr>
      </a:lvl4pPr>
      <a:lvl5pPr algn="l" rtl="0" eaLnBrk="0" fontAlgn="base" hangingPunct="0">
        <a:spcBef>
          <a:spcPct val="0"/>
        </a:spcBef>
        <a:spcAft>
          <a:spcPct val="0"/>
        </a:spcAft>
        <a:defRPr sz="4200">
          <a:solidFill>
            <a:schemeClr val="tx2"/>
          </a:solidFill>
          <a:latin typeface="Times New Roman" pitchFamily="18" charset="0"/>
        </a:defRPr>
      </a:lvl5pPr>
      <a:lvl6pPr marL="457200" algn="l" rtl="0" fontAlgn="base">
        <a:spcBef>
          <a:spcPct val="0"/>
        </a:spcBef>
        <a:spcAft>
          <a:spcPct val="0"/>
        </a:spcAft>
        <a:defRPr sz="4200">
          <a:solidFill>
            <a:schemeClr val="tx2"/>
          </a:solidFill>
          <a:latin typeface="Times New Roman" pitchFamily="18" charset="0"/>
        </a:defRPr>
      </a:lvl6pPr>
      <a:lvl7pPr marL="914400" algn="l" rtl="0" fontAlgn="base">
        <a:spcBef>
          <a:spcPct val="0"/>
        </a:spcBef>
        <a:spcAft>
          <a:spcPct val="0"/>
        </a:spcAft>
        <a:defRPr sz="4200">
          <a:solidFill>
            <a:schemeClr val="tx2"/>
          </a:solidFill>
          <a:latin typeface="Times New Roman" pitchFamily="18" charset="0"/>
        </a:defRPr>
      </a:lvl7pPr>
      <a:lvl8pPr marL="1371600" algn="l" rtl="0" fontAlgn="base">
        <a:spcBef>
          <a:spcPct val="0"/>
        </a:spcBef>
        <a:spcAft>
          <a:spcPct val="0"/>
        </a:spcAft>
        <a:defRPr sz="4200">
          <a:solidFill>
            <a:schemeClr val="tx2"/>
          </a:solidFill>
          <a:latin typeface="Times New Roman" pitchFamily="18" charset="0"/>
        </a:defRPr>
      </a:lvl8pPr>
      <a:lvl9pPr marL="1828800" algn="l" rtl="0" fontAlgn="base">
        <a:spcBef>
          <a:spcPct val="0"/>
        </a:spcBef>
        <a:spcAft>
          <a:spcPct val="0"/>
        </a:spcAft>
        <a:defRPr sz="42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lr>
          <a:schemeClr val="folHlink"/>
        </a:buClr>
        <a:buSzPct val="90000"/>
        <a:buFont typeface="Wingdings" pitchFamily="2" charset="2"/>
        <a:buChar char="n"/>
        <a:defRPr sz="2800">
          <a:solidFill>
            <a:schemeClr val="tx1"/>
          </a:solidFill>
          <a:latin typeface="+mn-lt"/>
          <a:ea typeface="+mn-ea"/>
          <a:cs typeface="+mn-cs"/>
        </a:defRPr>
      </a:lvl1pPr>
      <a:lvl2pPr marL="742950" indent="-285750" algn="l" rtl="0" eaLnBrk="0" fontAlgn="base" hangingPunct="0">
        <a:spcBef>
          <a:spcPct val="20000"/>
        </a:spcBef>
        <a:spcAft>
          <a:spcPct val="0"/>
        </a:spcAft>
        <a:buClr>
          <a:schemeClr val="accent1"/>
        </a:buClr>
        <a:buSzPct val="75000"/>
        <a:buFont typeface="Wingdings" pitchFamily="2" charset="2"/>
        <a:buChar char="n"/>
        <a:defRPr sz="2600">
          <a:solidFill>
            <a:schemeClr val="tx1"/>
          </a:solidFill>
          <a:latin typeface="+mn-lt"/>
        </a:defRPr>
      </a:lvl2pPr>
      <a:lvl3pPr marL="1143000" indent="-228600" algn="l" rtl="0" eaLnBrk="0" fontAlgn="base" hangingPunct="0">
        <a:spcBef>
          <a:spcPct val="20000"/>
        </a:spcBef>
        <a:spcAft>
          <a:spcPct val="0"/>
        </a:spcAft>
        <a:buClr>
          <a:schemeClr val="folHlink"/>
        </a:buClr>
        <a:buSzPct val="55000"/>
        <a:buFont typeface="Wingdings" pitchFamily="2" charset="2"/>
        <a:buChar char="n"/>
        <a:defRPr sz="2300">
          <a:solidFill>
            <a:schemeClr val="tx1"/>
          </a:solidFill>
          <a:latin typeface="+mn-lt"/>
        </a:defRPr>
      </a:lvl3pPr>
      <a:lvl4pPr marL="1600200" indent="-228600" algn="l" rtl="0" eaLnBrk="0" fontAlgn="base" hangingPunct="0">
        <a:spcBef>
          <a:spcPct val="20000"/>
        </a:spcBef>
        <a:spcAft>
          <a:spcPct val="0"/>
        </a:spcAft>
        <a:buClr>
          <a:schemeClr val="accent1"/>
        </a:buClr>
        <a:buFont typeface="Wingdings" pitchFamily="2" charset="2"/>
        <a:buChar char="§"/>
        <a:defRPr sz="2000">
          <a:solidFill>
            <a:schemeClr val="tx1"/>
          </a:solidFill>
          <a:latin typeface="+mn-lt"/>
        </a:defRPr>
      </a:lvl4pPr>
      <a:lvl5pPr marL="2057400" indent="-228600" algn="l" rtl="0" eaLnBrk="0" fontAlgn="base" hangingPunct="0">
        <a:spcBef>
          <a:spcPct val="20000"/>
        </a:spcBef>
        <a:spcAft>
          <a:spcPct val="0"/>
        </a:spcAft>
        <a:buClr>
          <a:schemeClr val="accent1"/>
        </a:buClr>
        <a:buFont typeface="Wingdings" pitchFamily="2" charset="2"/>
        <a:buChar char="§"/>
        <a:defRPr sz="2000">
          <a:solidFill>
            <a:schemeClr val="tx1"/>
          </a:solidFill>
          <a:latin typeface="+mn-lt"/>
        </a:defRPr>
      </a:lvl5pPr>
      <a:lvl6pPr marL="2514600" indent="-228600" algn="l" rtl="0" fontAlgn="base">
        <a:spcBef>
          <a:spcPct val="20000"/>
        </a:spcBef>
        <a:spcAft>
          <a:spcPct val="0"/>
        </a:spcAft>
        <a:buClr>
          <a:schemeClr val="accent1"/>
        </a:buClr>
        <a:buFont typeface="Wingdings" pitchFamily="2" charset="2"/>
        <a:buChar char="§"/>
        <a:defRPr sz="2000">
          <a:solidFill>
            <a:schemeClr val="tx1"/>
          </a:solidFill>
          <a:latin typeface="+mn-lt"/>
        </a:defRPr>
      </a:lvl6pPr>
      <a:lvl7pPr marL="2971800" indent="-228600" algn="l" rtl="0" fontAlgn="base">
        <a:spcBef>
          <a:spcPct val="20000"/>
        </a:spcBef>
        <a:spcAft>
          <a:spcPct val="0"/>
        </a:spcAft>
        <a:buClr>
          <a:schemeClr val="accent1"/>
        </a:buClr>
        <a:buFont typeface="Wingdings" pitchFamily="2" charset="2"/>
        <a:buChar char="§"/>
        <a:defRPr sz="2000">
          <a:solidFill>
            <a:schemeClr val="tx1"/>
          </a:solidFill>
          <a:latin typeface="+mn-lt"/>
        </a:defRPr>
      </a:lvl7pPr>
      <a:lvl8pPr marL="3429000" indent="-228600" algn="l" rtl="0" fontAlgn="base">
        <a:spcBef>
          <a:spcPct val="20000"/>
        </a:spcBef>
        <a:spcAft>
          <a:spcPct val="0"/>
        </a:spcAft>
        <a:buClr>
          <a:schemeClr val="accent1"/>
        </a:buClr>
        <a:buFont typeface="Wingdings" pitchFamily="2" charset="2"/>
        <a:buChar char="§"/>
        <a:defRPr sz="2000">
          <a:solidFill>
            <a:schemeClr val="tx1"/>
          </a:solidFill>
          <a:latin typeface="+mn-lt"/>
        </a:defRPr>
      </a:lvl8pPr>
      <a:lvl9pPr marL="3886200" indent="-228600" algn="l" rtl="0" fontAlgn="base">
        <a:spcBef>
          <a:spcPct val="20000"/>
        </a:spcBef>
        <a:spcAft>
          <a:spcPct val="0"/>
        </a:spcAft>
        <a:buClr>
          <a:schemeClr val="accent1"/>
        </a:buClr>
        <a:buFont typeface="Wingdings" pitchFamily="2"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p:txBody>
          <a:bodyPr/>
          <a:lstStyle/>
          <a:p>
            <a:pPr eaLnBrk="1" hangingPunct="1"/>
            <a:r>
              <a:rPr lang="en-US" altLang="en-US" dirty="0" smtClean="0"/>
              <a:t>Module 3</a:t>
            </a:r>
          </a:p>
        </p:txBody>
      </p:sp>
      <p:sp>
        <p:nvSpPr>
          <p:cNvPr id="3075" name="Rectangle 3"/>
          <p:cNvSpPr>
            <a:spLocks noGrp="1" noChangeArrowheads="1"/>
          </p:cNvSpPr>
          <p:nvPr>
            <p:ph type="subTitle" idx="1"/>
          </p:nvPr>
        </p:nvSpPr>
        <p:spPr/>
        <p:txBody>
          <a:bodyPr/>
          <a:lstStyle/>
          <a:p>
            <a:pPr eaLnBrk="1" hangingPunct="1"/>
            <a:r>
              <a:rPr lang="en-US" altLang="en-US" dirty="0" smtClean="0"/>
              <a:t>Input Space Partition Testing</a:t>
            </a:r>
          </a:p>
        </p:txBody>
      </p:sp>
    </p:spTree>
  </p:cSld>
  <p:clrMapOvr>
    <a:masterClrMapping/>
  </p:clrMapOvr>
  <p:transition spd="med">
    <p:fade thruBlk="1"/>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2" name="Title 1"/>
          <p:cNvSpPr>
            <a:spLocks noGrp="1"/>
          </p:cNvSpPr>
          <p:nvPr>
            <p:ph type="title"/>
          </p:nvPr>
        </p:nvSpPr>
        <p:spPr/>
        <p:txBody>
          <a:bodyPr/>
          <a:lstStyle/>
          <a:p>
            <a:r>
              <a:rPr lang="en-US" altLang="en-US" dirty="0" smtClean="0"/>
              <a:t>Modeling the Input Domain</a:t>
            </a:r>
            <a:r>
              <a:rPr lang="en-US" altLang="en-US" sz="2800" dirty="0" smtClean="0"/>
              <a:t> (1/2)</a:t>
            </a:r>
          </a:p>
        </p:txBody>
      </p:sp>
      <p:sp>
        <p:nvSpPr>
          <p:cNvPr id="22533" name="Content Placeholder 2"/>
          <p:cNvSpPr>
            <a:spLocks noGrp="1"/>
          </p:cNvSpPr>
          <p:nvPr>
            <p:ph idx="1"/>
          </p:nvPr>
        </p:nvSpPr>
        <p:spPr>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r>
              <a:rPr lang="en-US" altLang="en-US" sz="2000" dirty="0">
                <a:solidFill>
                  <a:schemeClr val="tx2"/>
                </a:solidFill>
              </a:rPr>
              <a:t>Step </a:t>
            </a:r>
            <a:r>
              <a:rPr lang="en-US" altLang="en-US" sz="2000" dirty="0" smtClean="0">
                <a:solidFill>
                  <a:schemeClr val="tx2"/>
                </a:solidFill>
              </a:rPr>
              <a:t>1: </a:t>
            </a:r>
            <a:r>
              <a:rPr lang="en-US" altLang="en-US" sz="2000" dirty="0">
                <a:solidFill>
                  <a:srgbClr val="FF5935"/>
                </a:solidFill>
              </a:rPr>
              <a:t>Identify testable functions</a:t>
            </a:r>
          </a:p>
          <a:p>
            <a:pPr lvl="1"/>
            <a:r>
              <a:rPr lang="en-US" altLang="en-US" sz="1800" dirty="0"/>
              <a:t>Individual methods have one testable function</a:t>
            </a:r>
          </a:p>
          <a:p>
            <a:pPr lvl="1"/>
            <a:r>
              <a:rPr lang="en-US" altLang="en-US" sz="1800" dirty="0"/>
              <a:t>In a class, each method </a:t>
            </a:r>
            <a:r>
              <a:rPr lang="en-US" altLang="en-US" sz="1800" dirty="0" smtClean="0"/>
              <a:t>often has </a:t>
            </a:r>
            <a:r>
              <a:rPr lang="en-US" altLang="en-US" sz="1800" dirty="0"/>
              <a:t>the same characteristics</a:t>
            </a:r>
          </a:p>
          <a:p>
            <a:pPr lvl="1"/>
            <a:r>
              <a:rPr lang="en-US" altLang="en-US" sz="1800" dirty="0"/>
              <a:t>Programs have more complicated characteristics—modeling documents such as UML use cases can be used to design characteristics</a:t>
            </a:r>
          </a:p>
          <a:p>
            <a:pPr lvl="1"/>
            <a:r>
              <a:rPr lang="en-US" altLang="en-US" sz="1800" dirty="0"/>
              <a:t>Systems of integrated hardware and software components can use devices, operating systems, hardware platforms, browsers, </a:t>
            </a:r>
            <a:r>
              <a:rPr lang="en-US" altLang="en-US" sz="1800" dirty="0" err="1"/>
              <a:t>etc</a:t>
            </a:r>
            <a:endParaRPr lang="en-US" altLang="en-US" sz="1800" dirty="0"/>
          </a:p>
        </p:txBody>
      </p:sp>
      <p:sp>
        <p:nvSpPr>
          <p:cNvPr id="7" name="Content Placeholder 2"/>
          <p:cNvSpPr txBox="1">
            <a:spLocks/>
          </p:cNvSpPr>
          <p:nvPr/>
        </p:nvSpPr>
        <p:spPr bwMode="auto">
          <a:xfrm>
            <a:off x="914400" y="4191000"/>
            <a:ext cx="7772400" cy="2514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eaLnBrk="0" hangingPunct="0">
              <a:spcBef>
                <a:spcPct val="20000"/>
              </a:spcBef>
              <a:buClr>
                <a:schemeClr val="folHlink"/>
              </a:buClr>
              <a:buSzPct val="90000"/>
              <a:buFont typeface="Wingdings" pitchFamily="2" charset="2"/>
              <a:buChar char="n"/>
              <a:defRPr sz="1800">
                <a:solidFill>
                  <a:schemeClr val="tx2"/>
                </a:solidFill>
                <a:latin typeface="+mn-lt"/>
                <a:cs typeface="+mn-cs"/>
              </a:defRPr>
            </a:lvl1pPr>
            <a:lvl2pPr marL="742950" lvl="1" indent="-285750" eaLnBrk="0" hangingPunct="0">
              <a:spcBef>
                <a:spcPct val="20000"/>
              </a:spcBef>
              <a:buClr>
                <a:schemeClr val="accent1"/>
              </a:buClr>
              <a:buSzPct val="75000"/>
              <a:buFont typeface="Wingdings" pitchFamily="2" charset="2"/>
              <a:buChar char="n"/>
              <a:defRPr sz="1800">
                <a:latin typeface="+mn-lt"/>
              </a:defRPr>
            </a:lvl2pPr>
            <a:lvl3pPr marL="1143000" indent="-228600" eaLnBrk="0" hangingPunct="0">
              <a:spcBef>
                <a:spcPct val="20000"/>
              </a:spcBef>
              <a:buClr>
                <a:schemeClr val="folHlink"/>
              </a:buClr>
              <a:buSzPct val="55000"/>
              <a:buFont typeface="Wingdings" pitchFamily="2" charset="2"/>
              <a:buChar char="n"/>
              <a:defRPr sz="2300">
                <a:latin typeface="+mn-lt"/>
              </a:defRPr>
            </a:lvl3pPr>
            <a:lvl4pPr marL="1600200" indent="-228600" eaLnBrk="0" hangingPunct="0">
              <a:spcBef>
                <a:spcPct val="20000"/>
              </a:spcBef>
              <a:buClr>
                <a:schemeClr val="accent1"/>
              </a:buClr>
              <a:buFont typeface="Wingdings" pitchFamily="2" charset="2"/>
              <a:buChar char="§"/>
              <a:defRPr sz="2000">
                <a:latin typeface="+mn-lt"/>
              </a:defRPr>
            </a:lvl4pPr>
            <a:lvl5pPr marL="2057400" indent="-228600" eaLnBrk="0" hangingPunct="0">
              <a:spcBef>
                <a:spcPct val="20000"/>
              </a:spcBef>
              <a:buClr>
                <a:schemeClr val="accent1"/>
              </a:buClr>
              <a:buFont typeface="Wingdings" pitchFamily="2" charset="2"/>
              <a:buChar char="§"/>
              <a:defRPr sz="2000">
                <a:latin typeface="+mn-lt"/>
              </a:defRPr>
            </a:lvl5pPr>
            <a:lvl6pPr marL="2514600" indent="-228600" fontAlgn="base">
              <a:spcBef>
                <a:spcPct val="20000"/>
              </a:spcBef>
              <a:spcAft>
                <a:spcPct val="0"/>
              </a:spcAft>
              <a:buClr>
                <a:schemeClr val="accent1"/>
              </a:buClr>
              <a:buFont typeface="Wingdings" pitchFamily="2" charset="2"/>
              <a:buChar char="§"/>
              <a:defRPr sz="2000">
                <a:latin typeface="+mn-lt"/>
              </a:defRPr>
            </a:lvl6pPr>
            <a:lvl7pPr marL="2971800" indent="-228600" fontAlgn="base">
              <a:spcBef>
                <a:spcPct val="20000"/>
              </a:spcBef>
              <a:spcAft>
                <a:spcPct val="0"/>
              </a:spcAft>
              <a:buClr>
                <a:schemeClr val="accent1"/>
              </a:buClr>
              <a:buFont typeface="Wingdings" pitchFamily="2" charset="2"/>
              <a:buChar char="§"/>
              <a:defRPr sz="2000">
                <a:latin typeface="+mn-lt"/>
              </a:defRPr>
            </a:lvl7pPr>
            <a:lvl8pPr marL="3429000" indent="-228600" fontAlgn="base">
              <a:spcBef>
                <a:spcPct val="20000"/>
              </a:spcBef>
              <a:spcAft>
                <a:spcPct val="0"/>
              </a:spcAft>
              <a:buClr>
                <a:schemeClr val="accent1"/>
              </a:buClr>
              <a:buFont typeface="Wingdings" pitchFamily="2" charset="2"/>
              <a:buChar char="§"/>
              <a:defRPr sz="2000">
                <a:latin typeface="+mn-lt"/>
              </a:defRPr>
            </a:lvl8pPr>
            <a:lvl9pPr marL="3886200" indent="-228600" fontAlgn="base">
              <a:spcBef>
                <a:spcPct val="20000"/>
              </a:spcBef>
              <a:spcAft>
                <a:spcPct val="0"/>
              </a:spcAft>
              <a:buClr>
                <a:schemeClr val="accent1"/>
              </a:buClr>
              <a:buFont typeface="Wingdings" pitchFamily="2" charset="2"/>
              <a:buChar char="§"/>
              <a:defRPr sz="2000">
                <a:latin typeface="+mn-lt"/>
              </a:defRPr>
            </a:lvl9pPr>
          </a:lstStyle>
          <a:p>
            <a:r>
              <a:rPr lang="en-US" sz="2000" dirty="0"/>
              <a:t>Step </a:t>
            </a:r>
            <a:r>
              <a:rPr lang="en-US" sz="2000" dirty="0" smtClean="0"/>
              <a:t>2: </a:t>
            </a:r>
            <a:r>
              <a:rPr lang="en-US" sz="2000" dirty="0">
                <a:solidFill>
                  <a:srgbClr val="FF5935"/>
                </a:solidFill>
              </a:rPr>
              <a:t>Find all the parameters</a:t>
            </a:r>
          </a:p>
          <a:p>
            <a:pPr lvl="1"/>
            <a:r>
              <a:rPr lang="en-US" dirty="0"/>
              <a:t>Often fairly straightforward, even mechanical</a:t>
            </a:r>
          </a:p>
          <a:p>
            <a:pPr lvl="1"/>
            <a:r>
              <a:rPr lang="en-US" dirty="0"/>
              <a:t>Important to be complete</a:t>
            </a:r>
          </a:p>
          <a:p>
            <a:pPr lvl="1"/>
            <a:r>
              <a:rPr lang="en-US" dirty="0" smtClean="0"/>
              <a:t>Methods: </a:t>
            </a:r>
            <a:r>
              <a:rPr lang="en-US" dirty="0"/>
              <a:t>Parameters and </a:t>
            </a:r>
            <a:r>
              <a:rPr lang="en-US" i="1" dirty="0">
                <a:solidFill>
                  <a:srgbClr val="FF5935"/>
                </a:solidFill>
              </a:rPr>
              <a:t>state (non-local) variables </a:t>
            </a:r>
            <a:r>
              <a:rPr lang="en-US" dirty="0"/>
              <a:t>used</a:t>
            </a:r>
          </a:p>
          <a:p>
            <a:pPr lvl="1"/>
            <a:r>
              <a:rPr lang="en-US" dirty="0" smtClean="0"/>
              <a:t>Components: </a:t>
            </a:r>
            <a:r>
              <a:rPr lang="en-US" dirty="0"/>
              <a:t>Parameters to methods and </a:t>
            </a:r>
            <a:r>
              <a:rPr lang="en-US" i="1" dirty="0">
                <a:solidFill>
                  <a:srgbClr val="FF5935"/>
                </a:solidFill>
              </a:rPr>
              <a:t>state variables</a:t>
            </a:r>
          </a:p>
          <a:p>
            <a:pPr lvl="1"/>
            <a:r>
              <a:rPr lang="en-US" dirty="0" smtClean="0"/>
              <a:t>System: </a:t>
            </a:r>
            <a:r>
              <a:rPr lang="en-US" dirty="0"/>
              <a:t>All inputs, including files and databases</a:t>
            </a:r>
          </a:p>
        </p:txBody>
      </p:sp>
    </p:spTree>
    <p:extLst>
      <p:ext uri="{BB962C8B-B14F-4D97-AF65-F5344CB8AC3E}">
        <p14:creationId xmlns:p14="http://schemas.microsoft.com/office/powerpoint/2010/main" val="75184057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2" presetClass="entr" presetSubtype="1" fill="hold" grpId="0" nodeType="afterEffect">
                                  <p:stCondLst>
                                    <p:cond delay="0"/>
                                  </p:stCondLst>
                                  <p:childTnLst>
                                    <p:set>
                                      <p:cBhvr>
                                        <p:cTn id="6" dur="1" fill="hold">
                                          <p:stCondLst>
                                            <p:cond delay="0"/>
                                          </p:stCondLst>
                                        </p:cTn>
                                        <p:tgtEl>
                                          <p:spTgt spid="22533"/>
                                        </p:tgtEl>
                                        <p:attrNameLst>
                                          <p:attrName>style.visibility</p:attrName>
                                        </p:attrNameLst>
                                      </p:cBhvr>
                                      <p:to>
                                        <p:strVal val="visible"/>
                                      </p:to>
                                    </p:set>
                                    <p:animEffect transition="in" filter="wipe(up)">
                                      <p:cBhvr>
                                        <p:cTn id="7" dur="500"/>
                                        <p:tgtEl>
                                          <p:spTgt spid="22533"/>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wipe(up)">
                                      <p:cBhvr>
                                        <p:cTn id="12"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533" grpId="0"/>
      <p:bldP spid="7"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6" name="Rectangle 2"/>
          <p:cNvSpPr>
            <a:spLocks noGrp="1" noChangeArrowheads="1"/>
          </p:cNvSpPr>
          <p:nvPr>
            <p:ph type="title"/>
          </p:nvPr>
        </p:nvSpPr>
        <p:spPr/>
        <p:txBody>
          <a:bodyPr/>
          <a:lstStyle/>
          <a:p>
            <a:r>
              <a:rPr lang="en-US" altLang="en-US" dirty="0" smtClean="0"/>
              <a:t>Modeling the Input Domain</a:t>
            </a:r>
            <a:r>
              <a:rPr lang="en-US" altLang="en-US" sz="2800" dirty="0" smtClean="0"/>
              <a:t> (2/2)</a:t>
            </a:r>
          </a:p>
        </p:txBody>
      </p:sp>
      <p:sp>
        <p:nvSpPr>
          <p:cNvPr id="23557" name="Rectangle 3"/>
          <p:cNvSpPr>
            <a:spLocks noGrp="1" noChangeArrowheads="1"/>
          </p:cNvSpPr>
          <p:nvPr>
            <p:ph idx="1"/>
          </p:nvPr>
        </p:nvSpPr>
        <p:spPr/>
        <p:txBody>
          <a:bodyPr/>
          <a:lstStyle/>
          <a:p>
            <a:pPr>
              <a:lnSpc>
                <a:spcPct val="80000"/>
              </a:lnSpc>
            </a:pPr>
            <a:r>
              <a:rPr lang="en-US" altLang="en-US" sz="2000" dirty="0" smtClean="0">
                <a:solidFill>
                  <a:schemeClr val="tx2"/>
                </a:solidFill>
              </a:rPr>
              <a:t>Step 3</a:t>
            </a:r>
            <a:r>
              <a:rPr lang="en-US" altLang="en-US" sz="2000" dirty="0" smtClean="0"/>
              <a:t>: </a:t>
            </a:r>
            <a:r>
              <a:rPr lang="en-US" altLang="en-US" sz="2000" dirty="0" smtClean="0">
                <a:solidFill>
                  <a:srgbClr val="FF5935"/>
                </a:solidFill>
              </a:rPr>
              <a:t>Model the input domain</a:t>
            </a:r>
          </a:p>
          <a:p>
            <a:pPr lvl="1">
              <a:lnSpc>
                <a:spcPct val="80000"/>
              </a:lnSpc>
            </a:pPr>
            <a:r>
              <a:rPr lang="en-US" altLang="en-US" sz="1800" dirty="0" smtClean="0"/>
              <a:t>The domain is scoped by the </a:t>
            </a:r>
            <a:r>
              <a:rPr lang="en-US" altLang="en-US" sz="1800" dirty="0" smtClean="0">
                <a:solidFill>
                  <a:schemeClr val="tx2"/>
                </a:solidFill>
              </a:rPr>
              <a:t>parameters</a:t>
            </a:r>
          </a:p>
          <a:p>
            <a:pPr lvl="1">
              <a:lnSpc>
                <a:spcPct val="80000"/>
              </a:lnSpc>
            </a:pPr>
            <a:r>
              <a:rPr lang="en-US" altLang="en-US" sz="1800" dirty="0" smtClean="0"/>
              <a:t>The structure is defined in terms of </a:t>
            </a:r>
            <a:r>
              <a:rPr lang="en-US" altLang="en-US" sz="1800" dirty="0" smtClean="0">
                <a:solidFill>
                  <a:schemeClr val="tx2"/>
                </a:solidFill>
              </a:rPr>
              <a:t>characteristics</a:t>
            </a:r>
          </a:p>
          <a:p>
            <a:pPr lvl="1">
              <a:lnSpc>
                <a:spcPct val="80000"/>
              </a:lnSpc>
            </a:pPr>
            <a:r>
              <a:rPr lang="en-US" altLang="en-US" sz="1800" u="sng" dirty="0" smtClean="0">
                <a:solidFill>
                  <a:srgbClr val="FF5935"/>
                </a:solidFill>
              </a:rPr>
              <a:t>Each characteristic</a:t>
            </a:r>
            <a:r>
              <a:rPr lang="en-US" altLang="en-US" sz="1800" dirty="0" smtClean="0">
                <a:solidFill>
                  <a:srgbClr val="FF5935"/>
                </a:solidFill>
              </a:rPr>
              <a:t> </a:t>
            </a:r>
            <a:r>
              <a:rPr lang="en-US" altLang="en-US" sz="1800" dirty="0" smtClean="0"/>
              <a:t>is </a:t>
            </a:r>
            <a:r>
              <a:rPr lang="en-US" altLang="en-US" sz="1800" i="1" dirty="0" smtClean="0">
                <a:solidFill>
                  <a:srgbClr val="FF5935"/>
                </a:solidFill>
              </a:rPr>
              <a:t>partitioned into sets of blocks</a:t>
            </a:r>
          </a:p>
          <a:p>
            <a:pPr lvl="1">
              <a:lnSpc>
                <a:spcPct val="80000"/>
              </a:lnSpc>
            </a:pPr>
            <a:r>
              <a:rPr lang="en-US" altLang="en-US" sz="1800" dirty="0" smtClean="0"/>
              <a:t>Each block represents  a set of </a:t>
            </a:r>
            <a:r>
              <a:rPr lang="en-US" altLang="en-US" sz="1800" dirty="0" smtClean="0">
                <a:solidFill>
                  <a:schemeClr val="tx2"/>
                </a:solidFill>
              </a:rPr>
              <a:t>values</a:t>
            </a:r>
          </a:p>
          <a:p>
            <a:pPr lvl="1">
              <a:lnSpc>
                <a:spcPct val="80000"/>
              </a:lnSpc>
            </a:pPr>
            <a:r>
              <a:rPr lang="en-US" altLang="en-US" sz="1800" dirty="0" smtClean="0"/>
              <a:t>This is the most </a:t>
            </a:r>
            <a:r>
              <a:rPr lang="en-US" altLang="en-US" sz="1800" i="1" dirty="0" smtClean="0">
                <a:solidFill>
                  <a:srgbClr val="FF5935"/>
                </a:solidFill>
              </a:rPr>
              <a:t>creative design step </a:t>
            </a:r>
            <a:r>
              <a:rPr lang="en-US" altLang="en-US" sz="1800" dirty="0" smtClean="0"/>
              <a:t>in applying ISP</a:t>
            </a:r>
          </a:p>
        </p:txBody>
      </p:sp>
      <p:sp>
        <p:nvSpPr>
          <p:cNvPr id="7" name="Rectangle 3"/>
          <p:cNvSpPr txBox="1">
            <a:spLocks noChangeArrowheads="1"/>
          </p:cNvSpPr>
          <p:nvPr/>
        </p:nvSpPr>
        <p:spPr bwMode="auto">
          <a:xfrm>
            <a:off x="914401" y="3505200"/>
            <a:ext cx="8001000" cy="1836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eaLnBrk="0" hangingPunct="0">
              <a:lnSpc>
                <a:spcPct val="80000"/>
              </a:lnSpc>
              <a:spcBef>
                <a:spcPct val="20000"/>
              </a:spcBef>
              <a:buClr>
                <a:schemeClr val="folHlink"/>
              </a:buClr>
              <a:buSzPct val="90000"/>
              <a:buFont typeface="Wingdings" pitchFamily="2" charset="2"/>
              <a:buChar char="n"/>
              <a:defRPr sz="1800">
                <a:solidFill>
                  <a:schemeClr val="tx2"/>
                </a:solidFill>
                <a:latin typeface="+mn-lt"/>
                <a:cs typeface="+mn-cs"/>
              </a:defRPr>
            </a:lvl1pPr>
            <a:lvl2pPr marL="742950" lvl="1" indent="-285750" eaLnBrk="0" hangingPunct="0">
              <a:lnSpc>
                <a:spcPct val="80000"/>
              </a:lnSpc>
              <a:spcBef>
                <a:spcPct val="20000"/>
              </a:spcBef>
              <a:buClr>
                <a:schemeClr val="accent1"/>
              </a:buClr>
              <a:buSzPct val="75000"/>
              <a:buFont typeface="Wingdings" pitchFamily="2" charset="2"/>
              <a:buChar char="n"/>
              <a:defRPr sz="1800">
                <a:latin typeface="+mn-lt"/>
              </a:defRPr>
            </a:lvl2pPr>
            <a:lvl3pPr marL="1143000" indent="-228600" eaLnBrk="0" hangingPunct="0">
              <a:spcBef>
                <a:spcPct val="20000"/>
              </a:spcBef>
              <a:buClr>
                <a:schemeClr val="folHlink"/>
              </a:buClr>
              <a:buSzPct val="55000"/>
              <a:buFont typeface="Wingdings" pitchFamily="2" charset="2"/>
              <a:buChar char="n"/>
              <a:defRPr sz="2300">
                <a:latin typeface="+mn-lt"/>
              </a:defRPr>
            </a:lvl3pPr>
            <a:lvl4pPr marL="1600200" indent="-228600" eaLnBrk="0" hangingPunct="0">
              <a:spcBef>
                <a:spcPct val="20000"/>
              </a:spcBef>
              <a:buClr>
                <a:schemeClr val="accent1"/>
              </a:buClr>
              <a:buFont typeface="Wingdings" pitchFamily="2" charset="2"/>
              <a:buChar char="§"/>
              <a:defRPr sz="2000">
                <a:latin typeface="+mn-lt"/>
              </a:defRPr>
            </a:lvl4pPr>
            <a:lvl5pPr marL="2057400" indent="-228600" eaLnBrk="0" hangingPunct="0">
              <a:spcBef>
                <a:spcPct val="20000"/>
              </a:spcBef>
              <a:buClr>
                <a:schemeClr val="accent1"/>
              </a:buClr>
              <a:buFont typeface="Wingdings" pitchFamily="2" charset="2"/>
              <a:buChar char="§"/>
              <a:defRPr sz="2000">
                <a:latin typeface="+mn-lt"/>
              </a:defRPr>
            </a:lvl5pPr>
            <a:lvl6pPr marL="2514600" indent="-228600" fontAlgn="base">
              <a:spcBef>
                <a:spcPct val="20000"/>
              </a:spcBef>
              <a:spcAft>
                <a:spcPct val="0"/>
              </a:spcAft>
              <a:buClr>
                <a:schemeClr val="accent1"/>
              </a:buClr>
              <a:buFont typeface="Wingdings" pitchFamily="2" charset="2"/>
              <a:buChar char="§"/>
              <a:defRPr sz="2000">
                <a:latin typeface="+mn-lt"/>
              </a:defRPr>
            </a:lvl6pPr>
            <a:lvl7pPr marL="2971800" indent="-228600" fontAlgn="base">
              <a:spcBef>
                <a:spcPct val="20000"/>
              </a:spcBef>
              <a:spcAft>
                <a:spcPct val="0"/>
              </a:spcAft>
              <a:buClr>
                <a:schemeClr val="accent1"/>
              </a:buClr>
              <a:buFont typeface="Wingdings" pitchFamily="2" charset="2"/>
              <a:buChar char="§"/>
              <a:defRPr sz="2000">
                <a:latin typeface="+mn-lt"/>
              </a:defRPr>
            </a:lvl7pPr>
            <a:lvl8pPr marL="3429000" indent="-228600" fontAlgn="base">
              <a:spcBef>
                <a:spcPct val="20000"/>
              </a:spcBef>
              <a:spcAft>
                <a:spcPct val="0"/>
              </a:spcAft>
              <a:buClr>
                <a:schemeClr val="accent1"/>
              </a:buClr>
              <a:buFont typeface="Wingdings" pitchFamily="2" charset="2"/>
              <a:buChar char="§"/>
              <a:defRPr sz="2000">
                <a:latin typeface="+mn-lt"/>
              </a:defRPr>
            </a:lvl8pPr>
            <a:lvl9pPr marL="3886200" indent="-228600" fontAlgn="base">
              <a:spcBef>
                <a:spcPct val="20000"/>
              </a:spcBef>
              <a:spcAft>
                <a:spcPct val="0"/>
              </a:spcAft>
              <a:buClr>
                <a:schemeClr val="accent1"/>
              </a:buClr>
              <a:buFont typeface="Wingdings" pitchFamily="2" charset="2"/>
              <a:buChar char="§"/>
              <a:defRPr sz="2000">
                <a:latin typeface="+mn-lt"/>
              </a:defRPr>
            </a:lvl9pPr>
          </a:lstStyle>
          <a:p>
            <a:r>
              <a:rPr lang="en-US" sz="2000" dirty="0"/>
              <a:t>Step </a:t>
            </a:r>
            <a:r>
              <a:rPr lang="en-US" sz="2000" dirty="0" smtClean="0"/>
              <a:t>4: </a:t>
            </a:r>
            <a:r>
              <a:rPr lang="en-US" sz="2000" dirty="0">
                <a:solidFill>
                  <a:srgbClr val="FF5935"/>
                </a:solidFill>
              </a:rPr>
              <a:t>Apply a test criterion to choose combinations of values</a:t>
            </a:r>
          </a:p>
          <a:p>
            <a:pPr lvl="1"/>
            <a:r>
              <a:rPr lang="en-US" dirty="0"/>
              <a:t>A test input has a value for each parameter</a:t>
            </a:r>
          </a:p>
          <a:p>
            <a:pPr lvl="1"/>
            <a:r>
              <a:rPr lang="en-US" dirty="0"/>
              <a:t>One block for each characteristic</a:t>
            </a:r>
          </a:p>
          <a:p>
            <a:pPr lvl="1"/>
            <a:r>
              <a:rPr lang="en-US" dirty="0"/>
              <a:t>Choosing </a:t>
            </a:r>
            <a:r>
              <a:rPr lang="en-US" i="1" dirty="0">
                <a:solidFill>
                  <a:srgbClr val="FF5935"/>
                </a:solidFill>
              </a:rPr>
              <a:t>all combinations </a:t>
            </a:r>
            <a:r>
              <a:rPr lang="en-US" dirty="0"/>
              <a:t>is usually </a:t>
            </a:r>
            <a:r>
              <a:rPr lang="en-US" i="1" dirty="0">
                <a:solidFill>
                  <a:srgbClr val="FF5935"/>
                </a:solidFill>
              </a:rPr>
              <a:t>infeasible</a:t>
            </a:r>
          </a:p>
          <a:p>
            <a:pPr lvl="1"/>
            <a:r>
              <a:rPr lang="en-US" dirty="0"/>
              <a:t>Coverage criteria allow subsets to be chosen</a:t>
            </a:r>
          </a:p>
        </p:txBody>
      </p:sp>
      <p:sp>
        <p:nvSpPr>
          <p:cNvPr id="8" name="Rectangle 3"/>
          <p:cNvSpPr txBox="1">
            <a:spLocks noChangeArrowheads="1"/>
          </p:cNvSpPr>
          <p:nvPr/>
        </p:nvSpPr>
        <p:spPr bwMode="auto">
          <a:xfrm>
            <a:off x="914401" y="5227638"/>
            <a:ext cx="7620000" cy="944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eaLnBrk="0" hangingPunct="0">
              <a:lnSpc>
                <a:spcPct val="80000"/>
              </a:lnSpc>
              <a:spcBef>
                <a:spcPct val="20000"/>
              </a:spcBef>
              <a:buClr>
                <a:schemeClr val="folHlink"/>
              </a:buClr>
              <a:buSzPct val="90000"/>
              <a:buFont typeface="Wingdings" pitchFamily="2" charset="2"/>
              <a:buChar char="n"/>
              <a:defRPr sz="1800">
                <a:solidFill>
                  <a:schemeClr val="tx2"/>
                </a:solidFill>
                <a:latin typeface="+mn-lt"/>
                <a:cs typeface="+mn-cs"/>
              </a:defRPr>
            </a:lvl1pPr>
            <a:lvl2pPr marL="742950" lvl="1" indent="-285750" eaLnBrk="0" hangingPunct="0">
              <a:lnSpc>
                <a:spcPct val="80000"/>
              </a:lnSpc>
              <a:spcBef>
                <a:spcPct val="20000"/>
              </a:spcBef>
              <a:buClr>
                <a:schemeClr val="accent1"/>
              </a:buClr>
              <a:buSzPct val="75000"/>
              <a:buFont typeface="Wingdings" pitchFamily="2" charset="2"/>
              <a:buChar char="n"/>
              <a:defRPr sz="1800">
                <a:latin typeface="+mn-lt"/>
              </a:defRPr>
            </a:lvl2pPr>
            <a:lvl3pPr marL="1143000" indent="-228600" eaLnBrk="0" hangingPunct="0">
              <a:spcBef>
                <a:spcPct val="20000"/>
              </a:spcBef>
              <a:buClr>
                <a:schemeClr val="folHlink"/>
              </a:buClr>
              <a:buSzPct val="55000"/>
              <a:buFont typeface="Wingdings" pitchFamily="2" charset="2"/>
              <a:buChar char="n"/>
              <a:defRPr sz="2300">
                <a:latin typeface="+mn-lt"/>
              </a:defRPr>
            </a:lvl3pPr>
            <a:lvl4pPr marL="1600200" indent="-228600" eaLnBrk="0" hangingPunct="0">
              <a:spcBef>
                <a:spcPct val="20000"/>
              </a:spcBef>
              <a:buClr>
                <a:schemeClr val="accent1"/>
              </a:buClr>
              <a:buFont typeface="Wingdings" pitchFamily="2" charset="2"/>
              <a:buChar char="§"/>
              <a:defRPr sz="2000">
                <a:latin typeface="+mn-lt"/>
              </a:defRPr>
            </a:lvl4pPr>
            <a:lvl5pPr marL="2057400" indent="-228600" eaLnBrk="0" hangingPunct="0">
              <a:spcBef>
                <a:spcPct val="20000"/>
              </a:spcBef>
              <a:buClr>
                <a:schemeClr val="accent1"/>
              </a:buClr>
              <a:buFont typeface="Wingdings" pitchFamily="2" charset="2"/>
              <a:buChar char="§"/>
              <a:defRPr sz="2000">
                <a:latin typeface="+mn-lt"/>
              </a:defRPr>
            </a:lvl5pPr>
            <a:lvl6pPr marL="2514600" indent="-228600" fontAlgn="base">
              <a:spcBef>
                <a:spcPct val="20000"/>
              </a:spcBef>
              <a:spcAft>
                <a:spcPct val="0"/>
              </a:spcAft>
              <a:buClr>
                <a:schemeClr val="accent1"/>
              </a:buClr>
              <a:buFont typeface="Wingdings" pitchFamily="2" charset="2"/>
              <a:buChar char="§"/>
              <a:defRPr sz="2000">
                <a:latin typeface="+mn-lt"/>
              </a:defRPr>
            </a:lvl6pPr>
            <a:lvl7pPr marL="2971800" indent="-228600" fontAlgn="base">
              <a:spcBef>
                <a:spcPct val="20000"/>
              </a:spcBef>
              <a:spcAft>
                <a:spcPct val="0"/>
              </a:spcAft>
              <a:buClr>
                <a:schemeClr val="accent1"/>
              </a:buClr>
              <a:buFont typeface="Wingdings" pitchFamily="2" charset="2"/>
              <a:buChar char="§"/>
              <a:defRPr sz="2000">
                <a:latin typeface="+mn-lt"/>
              </a:defRPr>
            </a:lvl7pPr>
            <a:lvl8pPr marL="3429000" indent="-228600" fontAlgn="base">
              <a:spcBef>
                <a:spcPct val="20000"/>
              </a:spcBef>
              <a:spcAft>
                <a:spcPct val="0"/>
              </a:spcAft>
              <a:buClr>
                <a:schemeClr val="accent1"/>
              </a:buClr>
              <a:buFont typeface="Wingdings" pitchFamily="2" charset="2"/>
              <a:buChar char="§"/>
              <a:defRPr sz="2000">
                <a:latin typeface="+mn-lt"/>
              </a:defRPr>
            </a:lvl8pPr>
            <a:lvl9pPr marL="3886200" indent="-228600" fontAlgn="base">
              <a:spcBef>
                <a:spcPct val="20000"/>
              </a:spcBef>
              <a:spcAft>
                <a:spcPct val="0"/>
              </a:spcAft>
              <a:buClr>
                <a:schemeClr val="accent1"/>
              </a:buClr>
              <a:buFont typeface="Wingdings" pitchFamily="2" charset="2"/>
              <a:buChar char="§"/>
              <a:defRPr sz="2000">
                <a:latin typeface="+mn-lt"/>
              </a:defRPr>
            </a:lvl9pPr>
          </a:lstStyle>
          <a:p>
            <a:r>
              <a:rPr lang="en-US" sz="2000" dirty="0"/>
              <a:t>Step </a:t>
            </a:r>
            <a:r>
              <a:rPr lang="en-US" sz="2000" dirty="0" smtClean="0"/>
              <a:t>5: </a:t>
            </a:r>
            <a:r>
              <a:rPr lang="en-US" sz="2000" dirty="0">
                <a:solidFill>
                  <a:srgbClr val="FF5935"/>
                </a:solidFill>
              </a:rPr>
              <a:t>Refine combinations of blocks into test inputs</a:t>
            </a:r>
          </a:p>
          <a:p>
            <a:pPr lvl="1"/>
            <a:r>
              <a:rPr lang="en-US" dirty="0"/>
              <a:t>Choose appropriate values from each block</a:t>
            </a:r>
          </a:p>
        </p:txBody>
      </p:sp>
    </p:spTree>
    <p:extLst>
      <p:ext uri="{BB962C8B-B14F-4D97-AF65-F5344CB8AC3E}">
        <p14:creationId xmlns:p14="http://schemas.microsoft.com/office/powerpoint/2010/main" val="288460626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2" presetClass="entr" presetSubtype="1" fill="hold" grpId="0" nodeType="afterEffect">
                                  <p:stCondLst>
                                    <p:cond delay="0"/>
                                  </p:stCondLst>
                                  <p:childTnLst>
                                    <p:set>
                                      <p:cBhvr>
                                        <p:cTn id="6" dur="1" fill="hold">
                                          <p:stCondLst>
                                            <p:cond delay="0"/>
                                          </p:stCondLst>
                                        </p:cTn>
                                        <p:tgtEl>
                                          <p:spTgt spid="23557"/>
                                        </p:tgtEl>
                                        <p:attrNameLst>
                                          <p:attrName>style.visibility</p:attrName>
                                        </p:attrNameLst>
                                      </p:cBhvr>
                                      <p:to>
                                        <p:strVal val="visible"/>
                                      </p:to>
                                    </p:set>
                                    <p:animEffect transition="in" filter="wipe(up)">
                                      <p:cBhvr>
                                        <p:cTn id="7" dur="500"/>
                                        <p:tgtEl>
                                          <p:spTgt spid="23557"/>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wipe(up)">
                                      <p:cBhvr>
                                        <p:cTn id="12" dur="500"/>
                                        <p:tgtEl>
                                          <p:spTgt spid="7"/>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wipe(up)">
                                      <p:cBhvr>
                                        <p:cTn id="17"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557" grpId="0"/>
      <p:bldP spid="7" grpId="0"/>
      <p:bldP spid="8"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80" name="Rectangle 2"/>
          <p:cNvSpPr>
            <a:spLocks noGrp="1" noChangeArrowheads="1"/>
          </p:cNvSpPr>
          <p:nvPr>
            <p:ph type="title"/>
          </p:nvPr>
        </p:nvSpPr>
        <p:spPr/>
        <p:txBody>
          <a:bodyPr/>
          <a:lstStyle/>
          <a:p>
            <a:r>
              <a:rPr lang="en-US" altLang="en-US" dirty="0" smtClean="0"/>
              <a:t>Two Approaches to </a:t>
            </a:r>
            <a:br>
              <a:rPr lang="en-US" altLang="en-US" dirty="0" smtClean="0"/>
            </a:br>
            <a:r>
              <a:rPr lang="en-US" altLang="en-US" dirty="0" smtClean="0"/>
              <a:t>Input Domain Modeling</a:t>
            </a:r>
          </a:p>
        </p:txBody>
      </p:sp>
      <p:sp>
        <p:nvSpPr>
          <p:cNvPr id="24581" name="Rectangle 3"/>
          <p:cNvSpPr>
            <a:spLocks noGrp="1" noChangeArrowheads="1"/>
          </p:cNvSpPr>
          <p:nvPr>
            <p:ph idx="1"/>
          </p:nvPr>
        </p:nvSpPr>
        <p:spPr/>
        <p:txBody>
          <a:bodyPr/>
          <a:lstStyle/>
          <a:p>
            <a:pPr marL="457200" indent="-457200">
              <a:buFont typeface="Times New Roman" pitchFamily="18" charset="0"/>
              <a:buAutoNum type="arabicPeriod"/>
            </a:pPr>
            <a:r>
              <a:rPr lang="en-US" altLang="en-US" sz="2400" u="sng" dirty="0" smtClean="0">
                <a:solidFill>
                  <a:srgbClr val="FF5935"/>
                </a:solidFill>
              </a:rPr>
              <a:t>Interface-based</a:t>
            </a:r>
            <a:r>
              <a:rPr lang="en-US" altLang="en-US" sz="2400" dirty="0" smtClean="0"/>
              <a:t> approach</a:t>
            </a:r>
          </a:p>
          <a:p>
            <a:pPr lvl="1"/>
            <a:r>
              <a:rPr lang="en-US" altLang="en-US" sz="2400" dirty="0" smtClean="0"/>
              <a:t>Develops </a:t>
            </a:r>
            <a:r>
              <a:rPr lang="en-US" altLang="en-US" sz="2400" i="1" dirty="0" smtClean="0">
                <a:solidFill>
                  <a:srgbClr val="FF5935"/>
                </a:solidFill>
              </a:rPr>
              <a:t>characteristics</a:t>
            </a:r>
            <a:r>
              <a:rPr lang="en-US" altLang="en-US" sz="2400" dirty="0" smtClean="0"/>
              <a:t> directly from </a:t>
            </a:r>
            <a:r>
              <a:rPr lang="en-US" altLang="en-US" sz="2400" i="1" dirty="0" smtClean="0">
                <a:solidFill>
                  <a:srgbClr val="FF5935"/>
                </a:solidFill>
              </a:rPr>
              <a:t>individual input</a:t>
            </a:r>
            <a:r>
              <a:rPr lang="en-US" altLang="en-US" sz="2400" dirty="0" smtClean="0"/>
              <a:t> parameters</a:t>
            </a:r>
          </a:p>
          <a:p>
            <a:pPr lvl="1"/>
            <a:r>
              <a:rPr lang="en-US" altLang="en-US" sz="2400" dirty="0" smtClean="0">
                <a:solidFill>
                  <a:srgbClr val="FF5935"/>
                </a:solidFill>
              </a:rPr>
              <a:t>Simplest </a:t>
            </a:r>
            <a:r>
              <a:rPr lang="en-US" altLang="en-US" sz="2400" dirty="0" smtClean="0"/>
              <a:t>application</a:t>
            </a:r>
          </a:p>
          <a:p>
            <a:pPr lvl="1"/>
            <a:r>
              <a:rPr lang="en-US" altLang="en-US" sz="2400" dirty="0" smtClean="0"/>
              <a:t>Can be </a:t>
            </a:r>
            <a:r>
              <a:rPr lang="en-US" altLang="en-US" sz="2400" i="1" dirty="0" smtClean="0">
                <a:solidFill>
                  <a:srgbClr val="FF5935"/>
                </a:solidFill>
              </a:rPr>
              <a:t>partially automated </a:t>
            </a:r>
            <a:r>
              <a:rPr lang="en-US" altLang="en-US" sz="2400" dirty="0" smtClean="0"/>
              <a:t>in some situations</a:t>
            </a:r>
          </a:p>
          <a:p>
            <a:pPr marL="457200" indent="-457200">
              <a:buFont typeface="Times New Roman" pitchFamily="18" charset="0"/>
              <a:buAutoNum type="arabicPeriod"/>
            </a:pPr>
            <a:r>
              <a:rPr lang="en-US" altLang="en-US" sz="2400" u="sng" dirty="0" smtClean="0">
                <a:solidFill>
                  <a:srgbClr val="FF5935"/>
                </a:solidFill>
              </a:rPr>
              <a:t>Functionality-based</a:t>
            </a:r>
            <a:r>
              <a:rPr lang="en-US" altLang="en-US" sz="2400" dirty="0" smtClean="0"/>
              <a:t> approach</a:t>
            </a:r>
          </a:p>
          <a:p>
            <a:pPr lvl="1"/>
            <a:r>
              <a:rPr lang="en-US" altLang="en-US" sz="2400" dirty="0" smtClean="0"/>
              <a:t>Develops </a:t>
            </a:r>
            <a:r>
              <a:rPr lang="en-US" altLang="en-US" sz="2400" i="1" dirty="0">
                <a:solidFill>
                  <a:srgbClr val="FF5935"/>
                </a:solidFill>
              </a:rPr>
              <a:t>characteristics</a:t>
            </a:r>
            <a:r>
              <a:rPr lang="en-US" altLang="en-US" sz="2400" dirty="0" smtClean="0"/>
              <a:t> from a </a:t>
            </a:r>
            <a:r>
              <a:rPr lang="en-US" altLang="en-US" sz="2400" i="1" dirty="0" smtClean="0">
                <a:solidFill>
                  <a:srgbClr val="FF5935"/>
                </a:solidFill>
              </a:rPr>
              <a:t>behavioral view </a:t>
            </a:r>
            <a:r>
              <a:rPr lang="en-US" altLang="en-US" sz="2400" dirty="0" smtClean="0"/>
              <a:t>of the program under test</a:t>
            </a:r>
          </a:p>
          <a:p>
            <a:pPr lvl="1"/>
            <a:r>
              <a:rPr lang="en-US" altLang="en-US" sz="2400" dirty="0" smtClean="0">
                <a:solidFill>
                  <a:srgbClr val="FF5935"/>
                </a:solidFill>
              </a:rPr>
              <a:t>Harder </a:t>
            </a:r>
            <a:r>
              <a:rPr lang="en-US" altLang="en-US" sz="2400" dirty="0" smtClean="0"/>
              <a:t>to develop—requires more </a:t>
            </a:r>
            <a:r>
              <a:rPr lang="en-US" altLang="en-US" sz="2400" i="1" dirty="0">
                <a:solidFill>
                  <a:srgbClr val="FF5935"/>
                </a:solidFill>
              </a:rPr>
              <a:t>design</a:t>
            </a:r>
            <a:r>
              <a:rPr lang="en-US" altLang="en-US" sz="2400" dirty="0" smtClean="0"/>
              <a:t> effort</a:t>
            </a:r>
          </a:p>
          <a:p>
            <a:pPr lvl="1"/>
            <a:r>
              <a:rPr lang="en-US" altLang="en-US" sz="2400" dirty="0" smtClean="0"/>
              <a:t>May result in </a:t>
            </a:r>
            <a:r>
              <a:rPr lang="en-US" altLang="en-US" sz="2400" i="1" dirty="0">
                <a:solidFill>
                  <a:srgbClr val="FF5935"/>
                </a:solidFill>
              </a:rPr>
              <a:t>better tests</a:t>
            </a:r>
            <a:r>
              <a:rPr lang="en-US" altLang="en-US" sz="2400" dirty="0" smtClean="0"/>
              <a:t>, or fewer tests that are as effective</a:t>
            </a:r>
          </a:p>
        </p:txBody>
      </p:sp>
      <p:sp>
        <p:nvSpPr>
          <p:cNvPr id="272388" name="Text Box 4"/>
          <p:cNvSpPr txBox="1">
            <a:spLocks noChangeArrowheads="1"/>
          </p:cNvSpPr>
          <p:nvPr/>
        </p:nvSpPr>
        <p:spPr bwMode="auto">
          <a:xfrm>
            <a:off x="2819400" y="6172200"/>
            <a:ext cx="4011613" cy="476250"/>
          </a:xfrm>
          <a:prstGeom prst="rect">
            <a:avLst/>
          </a:prstGeom>
          <a:solidFill>
            <a:schemeClr val="accent5">
              <a:lumMod val="50000"/>
            </a:schemeClr>
          </a:solidFill>
          <a:ln w="19050">
            <a:solidFill>
              <a:schemeClr val="tx1"/>
            </a:solidFill>
            <a:miter lim="800000"/>
            <a:headEnd type="none" w="sm" len="sm"/>
            <a:tailEnd type="none" w="sm" len="sm"/>
          </a:ln>
        </p:spPr>
        <p:txBody>
          <a:bodyPr>
            <a:spAutoFit/>
          </a:bodyPr>
          <a:lstStyle/>
          <a:p>
            <a:pPr algn="ctr">
              <a:spcBef>
                <a:spcPct val="50000"/>
              </a:spcBef>
              <a:defRPr/>
            </a:pPr>
            <a:r>
              <a:rPr lang="en-US" sz="2400" i="1">
                <a:solidFill>
                  <a:srgbClr val="FFFF00"/>
                </a:solidFill>
              </a:rPr>
              <a:t>Input Domain Model</a:t>
            </a:r>
            <a:r>
              <a:rPr lang="en-US" sz="2400">
                <a:solidFill>
                  <a:srgbClr val="FFFF00"/>
                </a:solidFill>
              </a:rPr>
              <a:t> (IDM)</a:t>
            </a:r>
          </a:p>
        </p:txBody>
      </p:sp>
    </p:spTree>
    <p:extLst>
      <p:ext uri="{BB962C8B-B14F-4D97-AF65-F5344CB8AC3E}">
        <p14:creationId xmlns:p14="http://schemas.microsoft.com/office/powerpoint/2010/main" val="390874686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2388"/>
                                        </p:tgtEl>
                                        <p:attrNameLst>
                                          <p:attrName>style.visibility</p:attrName>
                                        </p:attrNameLst>
                                      </p:cBhvr>
                                      <p:to>
                                        <p:strVal val="visible"/>
                                      </p:to>
                                    </p:set>
                                    <p:animEffect transition="in" filter="dissolve">
                                      <p:cBhvr>
                                        <p:cTn id="7" dur="500"/>
                                        <p:tgtEl>
                                          <p:spTgt spid="27238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2388" grpId="0" animBg="1" autoUpdateAnimBg="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4" name="Rectangle 2"/>
          <p:cNvSpPr>
            <a:spLocks noGrp="1" noChangeArrowheads="1"/>
          </p:cNvSpPr>
          <p:nvPr>
            <p:ph type="title"/>
          </p:nvPr>
        </p:nvSpPr>
        <p:spPr/>
        <p:txBody>
          <a:bodyPr/>
          <a:lstStyle/>
          <a:p>
            <a:r>
              <a:rPr lang="en-US" altLang="en-US" smtClean="0"/>
              <a:t>1. Interface-Based Approach</a:t>
            </a:r>
          </a:p>
        </p:txBody>
      </p:sp>
      <p:sp>
        <p:nvSpPr>
          <p:cNvPr id="25605" name="Rectangle 3"/>
          <p:cNvSpPr>
            <a:spLocks noGrp="1" noChangeArrowheads="1"/>
          </p:cNvSpPr>
          <p:nvPr>
            <p:ph idx="1"/>
          </p:nvPr>
        </p:nvSpPr>
        <p:spPr>
          <a:xfrm>
            <a:off x="914400" y="1600200"/>
            <a:ext cx="8001000" cy="4530725"/>
          </a:xfrm>
        </p:spPr>
        <p:txBody>
          <a:bodyPr/>
          <a:lstStyle/>
          <a:p>
            <a:r>
              <a:rPr lang="en-US" altLang="en-US" sz="2400" u="sng" dirty="0">
                <a:solidFill>
                  <a:srgbClr val="FF5935"/>
                </a:solidFill>
              </a:rPr>
              <a:t>Mechanically</a:t>
            </a:r>
            <a:r>
              <a:rPr lang="en-US" altLang="en-US" sz="2400" dirty="0" smtClean="0"/>
              <a:t> consider each parameter in </a:t>
            </a:r>
            <a:r>
              <a:rPr lang="en-US" altLang="en-US" sz="2400" i="1" dirty="0" smtClean="0">
                <a:solidFill>
                  <a:srgbClr val="FF5935"/>
                </a:solidFill>
              </a:rPr>
              <a:t>isolation</a:t>
            </a:r>
          </a:p>
          <a:p>
            <a:r>
              <a:rPr lang="en-US" altLang="en-US" sz="2400" dirty="0" smtClean="0"/>
              <a:t>This is an easy modeling technique and relies mostly on </a:t>
            </a:r>
            <a:r>
              <a:rPr lang="en-US" altLang="en-US" sz="2400" i="1" dirty="0" smtClean="0">
                <a:solidFill>
                  <a:srgbClr val="FF5935"/>
                </a:solidFill>
              </a:rPr>
              <a:t>syntax</a:t>
            </a:r>
          </a:p>
          <a:p>
            <a:r>
              <a:rPr lang="en-US" altLang="en-US" sz="2400" dirty="0" smtClean="0"/>
              <a:t>Some </a:t>
            </a:r>
            <a:r>
              <a:rPr lang="en-US" altLang="en-US" sz="2400" i="1" dirty="0" smtClean="0">
                <a:solidFill>
                  <a:srgbClr val="FF5935"/>
                </a:solidFill>
              </a:rPr>
              <a:t>domain</a:t>
            </a:r>
            <a:r>
              <a:rPr lang="en-US" altLang="en-US" sz="2400" dirty="0" smtClean="0">
                <a:solidFill>
                  <a:srgbClr val="FF5935"/>
                </a:solidFill>
              </a:rPr>
              <a:t> </a:t>
            </a:r>
            <a:r>
              <a:rPr lang="en-US" altLang="en-US" sz="2400" dirty="0" smtClean="0"/>
              <a:t>and </a:t>
            </a:r>
            <a:r>
              <a:rPr lang="en-US" altLang="en-US" sz="2400" i="1" dirty="0">
                <a:solidFill>
                  <a:srgbClr val="FF5935"/>
                </a:solidFill>
              </a:rPr>
              <a:t>semantic</a:t>
            </a:r>
            <a:r>
              <a:rPr lang="en-US" altLang="en-US" sz="2400" dirty="0" smtClean="0"/>
              <a:t> information won’t be used</a:t>
            </a:r>
          </a:p>
          <a:p>
            <a:pPr lvl="1"/>
            <a:r>
              <a:rPr lang="en-US" altLang="en-US" sz="2400" dirty="0" smtClean="0"/>
              <a:t>Could lead to an </a:t>
            </a:r>
            <a:r>
              <a:rPr lang="en-US" altLang="en-US" sz="2400" i="1" dirty="0" smtClean="0">
                <a:solidFill>
                  <a:srgbClr val="FF5935"/>
                </a:solidFill>
              </a:rPr>
              <a:t>incomplete</a:t>
            </a:r>
            <a:r>
              <a:rPr lang="en-US" altLang="en-US" sz="2400" dirty="0" smtClean="0">
                <a:solidFill>
                  <a:srgbClr val="FF5935"/>
                </a:solidFill>
              </a:rPr>
              <a:t> </a:t>
            </a:r>
            <a:r>
              <a:rPr lang="en-US" altLang="en-US" sz="2400" dirty="0" smtClean="0"/>
              <a:t>IDM</a:t>
            </a:r>
          </a:p>
          <a:p>
            <a:r>
              <a:rPr lang="en-US" altLang="en-US" sz="2400" dirty="0" smtClean="0"/>
              <a:t>Ignores </a:t>
            </a:r>
            <a:r>
              <a:rPr lang="en-US" altLang="en-US" sz="2400" i="1" dirty="0" smtClean="0">
                <a:solidFill>
                  <a:srgbClr val="FF5935"/>
                </a:solidFill>
              </a:rPr>
              <a:t>relationships</a:t>
            </a:r>
            <a:r>
              <a:rPr lang="en-US" altLang="en-US" sz="2400" dirty="0" smtClean="0">
                <a:solidFill>
                  <a:srgbClr val="FF5935"/>
                </a:solidFill>
              </a:rPr>
              <a:t> </a:t>
            </a:r>
            <a:r>
              <a:rPr lang="en-US" altLang="en-US" sz="2400" dirty="0" smtClean="0"/>
              <a:t>among parameters</a:t>
            </a:r>
          </a:p>
        </p:txBody>
      </p:sp>
      <p:sp>
        <p:nvSpPr>
          <p:cNvPr id="266276" name="Text Box 36"/>
          <p:cNvSpPr txBox="1">
            <a:spLocks noChangeArrowheads="1"/>
          </p:cNvSpPr>
          <p:nvPr/>
        </p:nvSpPr>
        <p:spPr bwMode="auto">
          <a:xfrm>
            <a:off x="915988" y="4495800"/>
            <a:ext cx="8075614" cy="1015663"/>
          </a:xfrm>
          <a:prstGeom prst="rect">
            <a:avLst/>
          </a:prstGeom>
          <a:solidFill>
            <a:schemeClr val="accent5">
              <a:lumMod val="90000"/>
            </a:schemeClr>
          </a:solidFill>
          <a:ln>
            <a:noFill/>
          </a:ln>
        </p:spPr>
        <p:txBody>
          <a:bodyPr wrap="squar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400" dirty="0">
                <a:solidFill>
                  <a:schemeClr val="tx1"/>
                </a:solidFill>
                <a:ea typeface="楷体_GB2312" pitchFamily="49" charset="-122"/>
              </a:rPr>
              <a:t>Consider </a:t>
            </a:r>
            <a:r>
              <a:rPr kumimoji="1" lang="en-US" altLang="zh-CN" sz="2400" dirty="0" smtClean="0">
                <a:solidFill>
                  <a:schemeClr val="tx1"/>
                </a:solidFill>
                <a:ea typeface="楷体_GB2312" pitchFamily="49" charset="-122"/>
              </a:rPr>
              <a:t>Triangle Type program ( </a:t>
            </a:r>
            <a:r>
              <a:rPr kumimoji="1" lang="en-US" altLang="zh-CN" sz="2400" dirty="0" err="1" smtClean="0">
                <a:solidFill>
                  <a:schemeClr val="tx1"/>
                </a:solidFill>
                <a:ea typeface="楷体_GB2312" pitchFamily="49" charset="-122"/>
              </a:rPr>
              <a:t>TriTyp</a:t>
            </a:r>
            <a:r>
              <a:rPr kumimoji="1" lang="en-US" altLang="zh-CN" sz="2400" dirty="0" smtClean="0">
                <a:solidFill>
                  <a:schemeClr val="tx1"/>
                </a:solidFill>
                <a:ea typeface="楷体_GB2312" pitchFamily="49" charset="-122"/>
              </a:rPr>
              <a:t>) from Chapter 6</a:t>
            </a:r>
          </a:p>
          <a:p>
            <a:pPr eaLnBrk="1" hangingPunct="1">
              <a:spcBef>
                <a:spcPct val="50000"/>
              </a:spcBef>
            </a:pPr>
            <a:r>
              <a:rPr kumimoji="1" lang="en-US" altLang="zh-CN" sz="2400" dirty="0" smtClean="0">
                <a:solidFill>
                  <a:schemeClr val="tx1"/>
                </a:solidFill>
                <a:ea typeface="楷体_GB2312" pitchFamily="49" charset="-122"/>
              </a:rPr>
              <a:t>Three </a:t>
            </a:r>
            <a:r>
              <a:rPr kumimoji="1" lang="en-US" altLang="zh-CN" sz="2400" i="1" dirty="0" err="1" smtClean="0">
                <a:solidFill>
                  <a:srgbClr val="FF5935"/>
                </a:solidFill>
                <a:ea typeface="楷体_GB2312" pitchFamily="49" charset="-122"/>
              </a:rPr>
              <a:t>int</a:t>
            </a:r>
            <a:r>
              <a:rPr kumimoji="1" lang="en-US" altLang="zh-CN" sz="2400" dirty="0" smtClean="0">
                <a:solidFill>
                  <a:srgbClr val="FF5935"/>
                </a:solidFill>
                <a:ea typeface="楷体_GB2312" pitchFamily="49" charset="-122"/>
              </a:rPr>
              <a:t> </a:t>
            </a:r>
            <a:r>
              <a:rPr kumimoji="1" lang="en-US" altLang="zh-CN" sz="2400" dirty="0" smtClean="0">
                <a:solidFill>
                  <a:schemeClr val="tx1"/>
                </a:solidFill>
                <a:ea typeface="楷体_GB2312" pitchFamily="49" charset="-122"/>
              </a:rPr>
              <a:t>parameters</a:t>
            </a:r>
            <a:endParaRPr kumimoji="1" lang="en-US" altLang="zh-CN" sz="2400" dirty="0">
              <a:solidFill>
                <a:schemeClr val="tx1"/>
              </a:solidFill>
              <a:ea typeface="楷体_GB2312" pitchFamily="49" charset="-122"/>
            </a:endParaRPr>
          </a:p>
        </p:txBody>
      </p:sp>
      <p:sp>
        <p:nvSpPr>
          <p:cNvPr id="2" name="Text Box 36"/>
          <p:cNvSpPr txBox="1">
            <a:spLocks noChangeArrowheads="1"/>
          </p:cNvSpPr>
          <p:nvPr/>
        </p:nvSpPr>
        <p:spPr bwMode="auto">
          <a:xfrm>
            <a:off x="914400" y="5500687"/>
            <a:ext cx="8077378" cy="1015663"/>
          </a:xfrm>
          <a:prstGeom prst="rect">
            <a:avLst/>
          </a:prstGeom>
          <a:solidFill>
            <a:schemeClr val="accent5">
              <a:lumMod val="90000"/>
            </a:schemeClr>
          </a:solidFill>
          <a:ln>
            <a:noFill/>
          </a:ln>
        </p:spPr>
        <p:txBody>
          <a:bodyPr wrap="squar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400" dirty="0">
                <a:solidFill>
                  <a:schemeClr val="tx1"/>
                </a:solidFill>
                <a:ea typeface="楷体_GB2312" pitchFamily="49" charset="-122"/>
              </a:rPr>
              <a:t>IDM for each parameter is identical</a:t>
            </a:r>
          </a:p>
          <a:p>
            <a:pPr eaLnBrk="1" hangingPunct="1">
              <a:spcBef>
                <a:spcPct val="50000"/>
              </a:spcBef>
            </a:pPr>
            <a:r>
              <a:rPr kumimoji="1" lang="en-US" altLang="zh-CN" sz="2400" dirty="0">
                <a:solidFill>
                  <a:schemeClr val="tx1"/>
                </a:solidFill>
                <a:ea typeface="楷体_GB2312" pitchFamily="49" charset="-122"/>
              </a:rPr>
              <a:t>Reasonable </a:t>
            </a:r>
            <a:r>
              <a:rPr kumimoji="1" lang="en-US" altLang="zh-CN" sz="2400" dirty="0" smtClean="0">
                <a:solidFill>
                  <a:schemeClr val="tx1"/>
                </a:solidFill>
                <a:ea typeface="楷体_GB2312" pitchFamily="49" charset="-122"/>
              </a:rPr>
              <a:t>characteristic: </a:t>
            </a:r>
            <a:r>
              <a:rPr kumimoji="1" lang="en-US" altLang="zh-CN" sz="2400" i="1" dirty="0">
                <a:solidFill>
                  <a:srgbClr val="FF5935"/>
                </a:solidFill>
                <a:ea typeface="楷体_GB2312" pitchFamily="49" charset="-122"/>
              </a:rPr>
              <a:t>Relation of side with zero</a:t>
            </a:r>
          </a:p>
        </p:txBody>
      </p:sp>
    </p:spTree>
    <p:extLst>
      <p:ext uri="{BB962C8B-B14F-4D97-AF65-F5344CB8AC3E}">
        <p14:creationId xmlns:p14="http://schemas.microsoft.com/office/powerpoint/2010/main" val="314326449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66276"/>
                                        </p:tgtEl>
                                        <p:attrNameLst>
                                          <p:attrName>style.visibility</p:attrName>
                                        </p:attrNameLst>
                                      </p:cBhvr>
                                      <p:to>
                                        <p:strVal val="visible"/>
                                      </p:to>
                                    </p:set>
                                    <p:animEffect transition="in" filter="dissolve">
                                      <p:cBhvr>
                                        <p:cTn id="7" dur="500"/>
                                        <p:tgtEl>
                                          <p:spTgt spid="266276"/>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dissolve">
                                      <p:cBhvr>
                                        <p:cTn id="12"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76" grpId="0" animBg="1"/>
      <p:bldP spid="2"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Rectangle 2"/>
          <p:cNvSpPr>
            <a:spLocks noGrp="1" noChangeArrowheads="1"/>
          </p:cNvSpPr>
          <p:nvPr>
            <p:ph type="title"/>
          </p:nvPr>
        </p:nvSpPr>
        <p:spPr/>
        <p:txBody>
          <a:bodyPr/>
          <a:lstStyle/>
          <a:p>
            <a:r>
              <a:rPr lang="en-US" altLang="en-US" smtClean="0"/>
              <a:t>2. Functionality-Based Approach</a:t>
            </a:r>
          </a:p>
        </p:txBody>
      </p:sp>
      <p:sp>
        <p:nvSpPr>
          <p:cNvPr id="26629" name="Rectangle 3"/>
          <p:cNvSpPr>
            <a:spLocks noGrp="1" noChangeArrowheads="1"/>
          </p:cNvSpPr>
          <p:nvPr>
            <p:ph idx="1"/>
          </p:nvPr>
        </p:nvSpPr>
        <p:spPr>
          <a:xfrm>
            <a:off x="914400" y="1600200"/>
            <a:ext cx="8077200" cy="4530725"/>
          </a:xfrm>
        </p:spPr>
        <p:txBody>
          <a:bodyPr/>
          <a:lstStyle/>
          <a:p>
            <a:r>
              <a:rPr lang="en-US" altLang="en-US" sz="2200" dirty="0" smtClean="0"/>
              <a:t>Identify characteristics that </a:t>
            </a:r>
            <a:r>
              <a:rPr lang="en-US" altLang="en-US" sz="2200" i="1" dirty="0" smtClean="0">
                <a:solidFill>
                  <a:srgbClr val="FF5935"/>
                </a:solidFill>
              </a:rPr>
              <a:t>correspond</a:t>
            </a:r>
            <a:r>
              <a:rPr lang="en-US" altLang="en-US" sz="2200" dirty="0" smtClean="0"/>
              <a:t> to the intended </a:t>
            </a:r>
            <a:r>
              <a:rPr lang="en-US" altLang="en-US" sz="2200" i="1" dirty="0" smtClean="0">
                <a:solidFill>
                  <a:srgbClr val="FF5935"/>
                </a:solidFill>
              </a:rPr>
              <a:t>functionality</a:t>
            </a:r>
          </a:p>
          <a:p>
            <a:r>
              <a:rPr lang="en-US" altLang="en-US" sz="2200" dirty="0" smtClean="0"/>
              <a:t>Requires more </a:t>
            </a:r>
            <a:r>
              <a:rPr lang="en-US" altLang="en-US" sz="2200" i="1" dirty="0" smtClean="0">
                <a:solidFill>
                  <a:srgbClr val="FF5935"/>
                </a:solidFill>
              </a:rPr>
              <a:t>design effort </a:t>
            </a:r>
            <a:r>
              <a:rPr lang="en-US" altLang="en-US" sz="2200" dirty="0" smtClean="0"/>
              <a:t>from tester</a:t>
            </a:r>
          </a:p>
          <a:p>
            <a:r>
              <a:rPr lang="en-US" altLang="en-US" sz="2200" dirty="0" smtClean="0"/>
              <a:t>Can incorporate </a:t>
            </a:r>
            <a:r>
              <a:rPr lang="en-US" altLang="en-US" sz="2200" i="1" dirty="0">
                <a:solidFill>
                  <a:srgbClr val="FF5935"/>
                </a:solidFill>
              </a:rPr>
              <a:t>domain</a:t>
            </a:r>
            <a:r>
              <a:rPr lang="en-US" altLang="en-US" sz="2200" dirty="0" smtClean="0"/>
              <a:t> and </a:t>
            </a:r>
            <a:r>
              <a:rPr lang="en-US" altLang="en-US" sz="2200" i="1" dirty="0" smtClean="0">
                <a:solidFill>
                  <a:srgbClr val="FF5935"/>
                </a:solidFill>
              </a:rPr>
              <a:t>semantic</a:t>
            </a:r>
            <a:r>
              <a:rPr lang="en-US" altLang="en-US" sz="2200" dirty="0" smtClean="0">
                <a:solidFill>
                  <a:srgbClr val="FF5935"/>
                </a:solidFill>
              </a:rPr>
              <a:t> </a:t>
            </a:r>
            <a:r>
              <a:rPr lang="en-US" altLang="en-US" sz="2200" dirty="0" smtClean="0"/>
              <a:t>knowledge</a:t>
            </a:r>
          </a:p>
          <a:p>
            <a:r>
              <a:rPr lang="en-US" altLang="en-US" sz="2200" dirty="0" smtClean="0"/>
              <a:t>Can use </a:t>
            </a:r>
            <a:r>
              <a:rPr lang="en-US" altLang="en-US" sz="2200" i="1" dirty="0" smtClean="0">
                <a:solidFill>
                  <a:srgbClr val="FF5935"/>
                </a:solidFill>
              </a:rPr>
              <a:t>relationships</a:t>
            </a:r>
            <a:r>
              <a:rPr lang="en-US" altLang="en-US" sz="2200" dirty="0" smtClean="0">
                <a:solidFill>
                  <a:srgbClr val="FF5935"/>
                </a:solidFill>
              </a:rPr>
              <a:t> </a:t>
            </a:r>
            <a:r>
              <a:rPr lang="en-US" altLang="en-US" sz="2200" dirty="0" smtClean="0"/>
              <a:t>among parameters</a:t>
            </a:r>
          </a:p>
          <a:p>
            <a:r>
              <a:rPr lang="en-US" altLang="en-US" sz="2200" dirty="0" smtClean="0"/>
              <a:t>Modeling can be based on </a:t>
            </a:r>
            <a:r>
              <a:rPr lang="en-US" altLang="en-US" sz="2200" i="1" dirty="0" smtClean="0">
                <a:solidFill>
                  <a:srgbClr val="FF5935"/>
                </a:solidFill>
              </a:rPr>
              <a:t>requirements</a:t>
            </a:r>
            <a:r>
              <a:rPr lang="en-US" altLang="en-US" sz="2200" dirty="0" smtClean="0"/>
              <a:t>, not implementation</a:t>
            </a:r>
          </a:p>
          <a:p>
            <a:r>
              <a:rPr lang="en-US" altLang="en-US" sz="2200" dirty="0" smtClean="0"/>
              <a:t>The same parameter may appear in multiple characteristics, so it’s </a:t>
            </a:r>
            <a:r>
              <a:rPr lang="en-US" altLang="en-US" sz="2200" i="1" dirty="0" smtClean="0">
                <a:solidFill>
                  <a:srgbClr val="FF5935"/>
                </a:solidFill>
              </a:rPr>
              <a:t>harder</a:t>
            </a:r>
            <a:r>
              <a:rPr lang="en-US" altLang="en-US" sz="2200" dirty="0" smtClean="0">
                <a:solidFill>
                  <a:srgbClr val="FF5935"/>
                </a:solidFill>
              </a:rPr>
              <a:t> </a:t>
            </a:r>
            <a:r>
              <a:rPr lang="en-US" altLang="en-US" sz="2200" dirty="0" smtClean="0"/>
              <a:t>to translate values to test cases</a:t>
            </a:r>
          </a:p>
        </p:txBody>
      </p:sp>
      <p:sp>
        <p:nvSpPr>
          <p:cNvPr id="266276" name="Text Box 36"/>
          <p:cNvSpPr txBox="1">
            <a:spLocks noChangeArrowheads="1"/>
          </p:cNvSpPr>
          <p:nvPr/>
        </p:nvSpPr>
        <p:spPr bwMode="auto">
          <a:xfrm>
            <a:off x="915987" y="4772025"/>
            <a:ext cx="6260342" cy="1015663"/>
          </a:xfrm>
          <a:prstGeom prst="rect">
            <a:avLst/>
          </a:prstGeom>
          <a:solidFill>
            <a:schemeClr val="accent5">
              <a:lumMod val="90000"/>
            </a:schemeClr>
          </a:solidFill>
          <a:ln>
            <a:noFill/>
          </a:ln>
        </p:spPr>
        <p:txBody>
          <a:bodyPr wrap="squar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400" dirty="0">
                <a:solidFill>
                  <a:schemeClr val="tx1"/>
                </a:solidFill>
                <a:ea typeface="楷体_GB2312" pitchFamily="49" charset="-122"/>
              </a:rPr>
              <a:t>Consider </a:t>
            </a:r>
            <a:r>
              <a:rPr kumimoji="1" lang="en-US" altLang="zh-CN" sz="2400" dirty="0" err="1">
                <a:solidFill>
                  <a:schemeClr val="tx1"/>
                </a:solidFill>
                <a:ea typeface="楷体_GB2312" pitchFamily="49" charset="-122"/>
              </a:rPr>
              <a:t>TriTyp</a:t>
            </a:r>
            <a:r>
              <a:rPr kumimoji="1" lang="en-US" altLang="zh-CN" sz="2400" dirty="0">
                <a:solidFill>
                  <a:schemeClr val="tx1"/>
                </a:solidFill>
                <a:ea typeface="楷体_GB2312" pitchFamily="49" charset="-122"/>
              </a:rPr>
              <a:t> again</a:t>
            </a:r>
          </a:p>
          <a:p>
            <a:pPr eaLnBrk="1" hangingPunct="1">
              <a:spcBef>
                <a:spcPct val="50000"/>
              </a:spcBef>
            </a:pPr>
            <a:r>
              <a:rPr kumimoji="1" lang="en-US" altLang="zh-CN" sz="2400" dirty="0">
                <a:solidFill>
                  <a:schemeClr val="tx1"/>
                </a:solidFill>
                <a:ea typeface="楷体_GB2312" pitchFamily="49" charset="-122"/>
              </a:rPr>
              <a:t>The three parameters represent a </a:t>
            </a:r>
            <a:r>
              <a:rPr kumimoji="1" lang="en-US" altLang="zh-CN" sz="2400" i="1" dirty="0">
                <a:solidFill>
                  <a:schemeClr val="tx1"/>
                </a:solidFill>
                <a:ea typeface="楷体_GB2312" pitchFamily="49" charset="-122"/>
              </a:rPr>
              <a:t>triangle</a:t>
            </a:r>
          </a:p>
        </p:txBody>
      </p:sp>
      <p:sp>
        <p:nvSpPr>
          <p:cNvPr id="2" name="Text Box 36"/>
          <p:cNvSpPr txBox="1">
            <a:spLocks noChangeArrowheads="1"/>
          </p:cNvSpPr>
          <p:nvPr/>
        </p:nvSpPr>
        <p:spPr bwMode="auto">
          <a:xfrm>
            <a:off x="914400" y="5776913"/>
            <a:ext cx="6261929" cy="1015663"/>
          </a:xfrm>
          <a:prstGeom prst="rect">
            <a:avLst/>
          </a:prstGeom>
          <a:solidFill>
            <a:schemeClr val="accent5">
              <a:lumMod val="90000"/>
            </a:schemeClr>
          </a:solidFill>
          <a:ln>
            <a:noFill/>
          </a:ln>
        </p:spPr>
        <p:txBody>
          <a:bodyPr wrap="squar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400" dirty="0">
                <a:solidFill>
                  <a:schemeClr val="tx1"/>
                </a:solidFill>
                <a:ea typeface="楷体_GB2312" pitchFamily="49" charset="-122"/>
              </a:rPr>
              <a:t>IDM can combine all parameters</a:t>
            </a:r>
          </a:p>
          <a:p>
            <a:pPr eaLnBrk="1" hangingPunct="1">
              <a:spcBef>
                <a:spcPct val="50000"/>
              </a:spcBef>
            </a:pPr>
            <a:r>
              <a:rPr kumimoji="1" lang="en-US" altLang="zh-CN" sz="2400" dirty="0">
                <a:solidFill>
                  <a:schemeClr val="tx1"/>
                </a:solidFill>
                <a:ea typeface="楷体_GB2312" pitchFamily="49" charset="-122"/>
              </a:rPr>
              <a:t>Reasonable </a:t>
            </a:r>
            <a:r>
              <a:rPr kumimoji="1" lang="en-US" altLang="zh-CN" sz="2400" dirty="0" smtClean="0">
                <a:solidFill>
                  <a:schemeClr val="tx1"/>
                </a:solidFill>
                <a:ea typeface="楷体_GB2312" pitchFamily="49" charset="-122"/>
              </a:rPr>
              <a:t>characteristic: </a:t>
            </a:r>
            <a:r>
              <a:rPr kumimoji="1" lang="en-US" altLang="zh-CN" sz="2400" i="1" dirty="0">
                <a:solidFill>
                  <a:srgbClr val="FF5935"/>
                </a:solidFill>
                <a:ea typeface="楷体_GB2312" pitchFamily="49" charset="-122"/>
              </a:rPr>
              <a:t>Type of triangle</a:t>
            </a:r>
          </a:p>
        </p:txBody>
      </p:sp>
    </p:spTree>
    <p:extLst>
      <p:ext uri="{BB962C8B-B14F-4D97-AF65-F5344CB8AC3E}">
        <p14:creationId xmlns:p14="http://schemas.microsoft.com/office/powerpoint/2010/main" val="76411674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66276"/>
                                        </p:tgtEl>
                                        <p:attrNameLst>
                                          <p:attrName>style.visibility</p:attrName>
                                        </p:attrNameLst>
                                      </p:cBhvr>
                                      <p:to>
                                        <p:strVal val="visible"/>
                                      </p:to>
                                    </p:set>
                                    <p:animEffect transition="in" filter="dissolve">
                                      <p:cBhvr>
                                        <p:cTn id="7" dur="500"/>
                                        <p:tgtEl>
                                          <p:spTgt spid="266276"/>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dissolve">
                                      <p:cBhvr>
                                        <p:cTn id="12"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76" grpId="0" animBg="1"/>
      <p:bldP spid="2"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2"/>
          <p:cNvSpPr>
            <a:spLocks noGrp="1" noChangeArrowheads="1"/>
          </p:cNvSpPr>
          <p:nvPr>
            <p:ph type="title"/>
          </p:nvPr>
        </p:nvSpPr>
        <p:spPr/>
        <p:txBody>
          <a:bodyPr/>
          <a:lstStyle/>
          <a:p>
            <a:r>
              <a:rPr lang="en-US" altLang="en-US" sz="3200" smtClean="0"/>
              <a:t>Steps 1 &amp; 2 – Identifying Functionalities, Parameters and  Characteristics</a:t>
            </a:r>
          </a:p>
        </p:txBody>
      </p:sp>
      <p:sp>
        <p:nvSpPr>
          <p:cNvPr id="27653" name="Rectangle 3"/>
          <p:cNvSpPr>
            <a:spLocks noGrp="1" noChangeArrowheads="1"/>
          </p:cNvSpPr>
          <p:nvPr>
            <p:ph idx="1"/>
          </p:nvPr>
        </p:nvSpPr>
        <p:spPr/>
        <p:txBody>
          <a:bodyPr/>
          <a:lstStyle/>
          <a:p>
            <a:r>
              <a:rPr lang="en-US" altLang="en-US" sz="2000" dirty="0" smtClean="0"/>
              <a:t>A </a:t>
            </a:r>
            <a:r>
              <a:rPr lang="en-US" altLang="en-US" sz="2000" i="1" dirty="0" smtClean="0">
                <a:solidFill>
                  <a:srgbClr val="FF5935"/>
                </a:solidFill>
              </a:rPr>
              <a:t>creative engineering </a:t>
            </a:r>
            <a:r>
              <a:rPr lang="en-US" altLang="en-US" sz="2000" dirty="0" smtClean="0"/>
              <a:t>step</a:t>
            </a:r>
          </a:p>
          <a:p>
            <a:r>
              <a:rPr lang="en-US" altLang="en-US" sz="2000" dirty="0" smtClean="0">
                <a:solidFill>
                  <a:schemeClr val="tx2"/>
                </a:solidFill>
              </a:rPr>
              <a:t>More</a:t>
            </a:r>
            <a:r>
              <a:rPr lang="en-US" altLang="en-US" sz="2000" dirty="0" smtClean="0"/>
              <a:t> characteristics means more tests</a:t>
            </a:r>
          </a:p>
          <a:p>
            <a:r>
              <a:rPr lang="en-US" altLang="en-US" sz="2000" dirty="0" smtClean="0">
                <a:solidFill>
                  <a:schemeClr val="tx2"/>
                </a:solidFill>
              </a:rPr>
              <a:t>Interface-based</a:t>
            </a:r>
            <a:r>
              <a:rPr lang="en-US" altLang="en-US" sz="2000" dirty="0" smtClean="0"/>
              <a:t>: Translate parameters to characteristics</a:t>
            </a:r>
          </a:p>
          <a:p>
            <a:r>
              <a:rPr lang="en-US" altLang="en-US" sz="2000" dirty="0" smtClean="0">
                <a:solidFill>
                  <a:schemeClr val="tx2"/>
                </a:solidFill>
              </a:rPr>
              <a:t>Candidates</a:t>
            </a:r>
            <a:r>
              <a:rPr lang="en-US" altLang="en-US" sz="2000" dirty="0" smtClean="0"/>
              <a:t> for characteristics:</a:t>
            </a:r>
          </a:p>
          <a:p>
            <a:pPr lvl="1"/>
            <a:r>
              <a:rPr lang="en-US" altLang="en-US" sz="2000" u="sng" dirty="0" smtClean="0"/>
              <a:t>Preconditions</a:t>
            </a:r>
            <a:r>
              <a:rPr lang="en-US" altLang="en-US" sz="2000" dirty="0" smtClean="0"/>
              <a:t> and </a:t>
            </a:r>
            <a:r>
              <a:rPr lang="en-US" altLang="en-US" sz="2000" u="sng" dirty="0" err="1" smtClean="0"/>
              <a:t>postconditions</a:t>
            </a:r>
            <a:endParaRPr lang="en-US" altLang="en-US" sz="2000" u="sng" dirty="0" smtClean="0"/>
          </a:p>
          <a:p>
            <a:pPr lvl="1"/>
            <a:r>
              <a:rPr lang="en-US" altLang="en-US" sz="2000" u="sng" dirty="0" smtClean="0"/>
              <a:t>Relationships</a:t>
            </a:r>
            <a:r>
              <a:rPr lang="en-US" altLang="en-US" sz="2000" dirty="0" smtClean="0"/>
              <a:t> among variables</a:t>
            </a:r>
          </a:p>
          <a:p>
            <a:pPr lvl="1"/>
            <a:r>
              <a:rPr lang="en-US" altLang="en-US" sz="2000" dirty="0" smtClean="0"/>
              <a:t>Relationship of variables with </a:t>
            </a:r>
            <a:r>
              <a:rPr lang="en-US" altLang="en-US" sz="2000" i="1" dirty="0" smtClean="0">
                <a:solidFill>
                  <a:srgbClr val="FF5935"/>
                </a:solidFill>
              </a:rPr>
              <a:t>special values </a:t>
            </a:r>
            <a:r>
              <a:rPr lang="en-US" altLang="en-US" sz="2000" dirty="0" smtClean="0"/>
              <a:t>(zero, null, blank, …)</a:t>
            </a:r>
          </a:p>
          <a:p>
            <a:r>
              <a:rPr lang="en-US" altLang="en-US" sz="2000" dirty="0" smtClean="0"/>
              <a:t>Should </a:t>
            </a:r>
            <a:r>
              <a:rPr lang="en-US" altLang="en-US" sz="2000" i="1" dirty="0" smtClean="0">
                <a:solidFill>
                  <a:srgbClr val="FF5935"/>
                </a:solidFill>
              </a:rPr>
              <a:t>not</a:t>
            </a:r>
            <a:r>
              <a:rPr lang="en-US" altLang="en-US" sz="2000" dirty="0" smtClean="0">
                <a:solidFill>
                  <a:srgbClr val="FF5935"/>
                </a:solidFill>
              </a:rPr>
              <a:t> </a:t>
            </a:r>
            <a:r>
              <a:rPr lang="en-US" altLang="en-US" sz="2000" dirty="0" smtClean="0"/>
              <a:t>use program source – characteristics should be based on the  </a:t>
            </a:r>
            <a:r>
              <a:rPr lang="en-US" altLang="en-US" sz="2000" i="1" dirty="0" smtClean="0">
                <a:solidFill>
                  <a:srgbClr val="FF5935"/>
                </a:solidFill>
              </a:rPr>
              <a:t>input domain</a:t>
            </a:r>
          </a:p>
          <a:p>
            <a:pPr lvl="1"/>
            <a:r>
              <a:rPr lang="en-US" altLang="en-US" sz="2000" dirty="0" smtClean="0"/>
              <a:t>Program source should be used with </a:t>
            </a:r>
            <a:r>
              <a:rPr lang="en-US" altLang="en-US" sz="2000" i="1" dirty="0" smtClean="0">
                <a:solidFill>
                  <a:srgbClr val="FF5935"/>
                </a:solidFill>
              </a:rPr>
              <a:t>graph</a:t>
            </a:r>
            <a:r>
              <a:rPr lang="en-US" altLang="en-US" sz="2000" dirty="0" smtClean="0">
                <a:solidFill>
                  <a:srgbClr val="FF5935"/>
                </a:solidFill>
              </a:rPr>
              <a:t> </a:t>
            </a:r>
            <a:r>
              <a:rPr lang="en-US" altLang="en-US" sz="2000" dirty="0" smtClean="0"/>
              <a:t>or </a:t>
            </a:r>
            <a:r>
              <a:rPr lang="en-US" altLang="en-US" sz="2000" i="1" dirty="0" smtClean="0">
                <a:solidFill>
                  <a:srgbClr val="FF5935"/>
                </a:solidFill>
              </a:rPr>
              <a:t>logic</a:t>
            </a:r>
            <a:r>
              <a:rPr lang="en-US" altLang="en-US" sz="2000" dirty="0" smtClean="0"/>
              <a:t> criteria</a:t>
            </a:r>
          </a:p>
          <a:p>
            <a:r>
              <a:rPr lang="en-US" altLang="en-US" sz="2000" dirty="0" smtClean="0"/>
              <a:t>Better to have </a:t>
            </a:r>
            <a:r>
              <a:rPr lang="en-US" altLang="en-US" sz="2000" i="1" dirty="0" smtClean="0">
                <a:solidFill>
                  <a:srgbClr val="FF5935"/>
                </a:solidFill>
              </a:rPr>
              <a:t>more characteristics </a:t>
            </a:r>
            <a:r>
              <a:rPr lang="en-US" altLang="en-US" sz="2000" dirty="0" smtClean="0"/>
              <a:t>with </a:t>
            </a:r>
            <a:r>
              <a:rPr lang="en-US" altLang="en-US" sz="2000" i="1" dirty="0" smtClean="0">
                <a:solidFill>
                  <a:srgbClr val="FF5935"/>
                </a:solidFill>
              </a:rPr>
              <a:t>few blocks</a:t>
            </a:r>
          </a:p>
          <a:p>
            <a:pPr lvl="1"/>
            <a:r>
              <a:rPr lang="en-US" altLang="en-US" sz="2000" dirty="0" smtClean="0"/>
              <a:t>Fewer mistakes …</a:t>
            </a:r>
          </a:p>
        </p:txBody>
      </p:sp>
    </p:spTree>
    <p:extLst>
      <p:ext uri="{BB962C8B-B14F-4D97-AF65-F5344CB8AC3E}">
        <p14:creationId xmlns:p14="http://schemas.microsoft.com/office/powerpoint/2010/main" val="383053683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6" name="Rectangle 2"/>
          <p:cNvSpPr>
            <a:spLocks noGrp="1" noChangeArrowheads="1"/>
          </p:cNvSpPr>
          <p:nvPr>
            <p:ph type="title"/>
          </p:nvPr>
        </p:nvSpPr>
        <p:spPr/>
        <p:txBody>
          <a:bodyPr/>
          <a:lstStyle/>
          <a:p>
            <a:r>
              <a:rPr lang="en-US" altLang="en-US" sz="3200" dirty="0" smtClean="0"/>
              <a:t>Steps 1 &amp; 2: Interface vs Functionality-Based</a:t>
            </a:r>
          </a:p>
        </p:txBody>
      </p:sp>
      <p:sp>
        <p:nvSpPr>
          <p:cNvPr id="251909" name="Text Box 5"/>
          <p:cNvSpPr txBox="1">
            <a:spLocks noChangeArrowheads="1"/>
          </p:cNvSpPr>
          <p:nvPr/>
        </p:nvSpPr>
        <p:spPr bwMode="auto">
          <a:xfrm>
            <a:off x="914400" y="1616174"/>
            <a:ext cx="7165975" cy="954107"/>
          </a:xfrm>
          <a:prstGeom prst="rect">
            <a:avLst/>
          </a:prstGeom>
          <a:solidFill>
            <a:schemeClr val="accent5">
              <a:lumMod val="90000"/>
            </a:schemeClr>
          </a:solidFill>
          <a:ln w="9525">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r>
              <a:rPr kumimoji="1" lang="en-US" altLang="zh-CN" sz="1800" b="0">
                <a:solidFill>
                  <a:schemeClr val="tx1"/>
                </a:solidFill>
                <a:latin typeface="Arial" charset="0"/>
                <a:ea typeface="楷体_GB2312" pitchFamily="49" charset="-122"/>
              </a:rPr>
              <a:t>public boolean findElement </a:t>
            </a:r>
            <a:r>
              <a:rPr kumimoji="1" lang="en-US" altLang="zh-CN" sz="1800" b="0">
                <a:solidFill>
                  <a:schemeClr val="tx1"/>
                </a:solidFill>
                <a:latin typeface="Arial" charset="0"/>
                <a:ea typeface="SimSun" pitchFamily="2" charset="-122"/>
              </a:rPr>
              <a:t>(List list, Object element)</a:t>
            </a:r>
          </a:p>
          <a:p>
            <a:r>
              <a:rPr kumimoji="1" lang="en-US" altLang="zh-CN" sz="1800" b="0">
                <a:solidFill>
                  <a:schemeClr val="tx1"/>
                </a:solidFill>
                <a:latin typeface="Arial" charset="0"/>
                <a:ea typeface="SimSun" pitchFamily="2" charset="-122"/>
              </a:rPr>
              <a:t>// Effects: if list or element is null throw NullPointerException</a:t>
            </a:r>
          </a:p>
          <a:p>
            <a:r>
              <a:rPr kumimoji="1" lang="en-US" altLang="zh-CN" sz="1800" b="0">
                <a:solidFill>
                  <a:schemeClr val="tx1"/>
                </a:solidFill>
                <a:latin typeface="Arial" charset="0"/>
                <a:ea typeface="SimSun" pitchFamily="2" charset="-122"/>
              </a:rPr>
              <a:t>//           else return true if element is in the list, false otherwise</a:t>
            </a:r>
            <a:endParaRPr kumimoji="1" lang="en-US" altLang="zh-CN" sz="1800" b="0">
              <a:solidFill>
                <a:schemeClr val="tx1"/>
              </a:solidFill>
              <a:latin typeface="Arial" charset="0"/>
              <a:ea typeface="楷体_GB2312" pitchFamily="49" charset="-122"/>
            </a:endParaRPr>
          </a:p>
        </p:txBody>
      </p:sp>
      <p:sp>
        <p:nvSpPr>
          <p:cNvPr id="2" name="Text Box 5"/>
          <p:cNvSpPr txBox="1">
            <a:spLocks noChangeArrowheads="1"/>
          </p:cNvSpPr>
          <p:nvPr/>
        </p:nvSpPr>
        <p:spPr bwMode="auto">
          <a:xfrm>
            <a:off x="914400" y="2637472"/>
            <a:ext cx="7165975" cy="1477328"/>
          </a:xfrm>
          <a:prstGeom prst="rect">
            <a:avLst/>
          </a:prstGeom>
          <a:solidFill>
            <a:schemeClr val="accent5">
              <a:lumMod val="90000"/>
            </a:schemeClr>
          </a:solidFill>
          <a:ln w="9525">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r>
              <a:rPr kumimoji="1" lang="en-US" altLang="zh-CN" sz="1800" b="0" u="sng" dirty="0">
                <a:solidFill>
                  <a:schemeClr val="tx2"/>
                </a:solidFill>
                <a:latin typeface="Comic Sans MS" pitchFamily="66" charset="0"/>
                <a:ea typeface="楷体_GB2312" pitchFamily="49" charset="-122"/>
              </a:rPr>
              <a:t>Interface-Based Approach</a:t>
            </a:r>
          </a:p>
          <a:p>
            <a:r>
              <a:rPr kumimoji="1" lang="en-US" altLang="zh-CN" sz="1800" b="0" dirty="0">
                <a:solidFill>
                  <a:schemeClr val="tx1"/>
                </a:solidFill>
                <a:latin typeface="Comic Sans MS" pitchFamily="66" charset="0"/>
                <a:ea typeface="楷体_GB2312" pitchFamily="49" charset="-122"/>
              </a:rPr>
              <a:t>Two </a:t>
            </a:r>
            <a:r>
              <a:rPr kumimoji="1" lang="en-US" altLang="zh-CN" sz="1800" b="0" u="sng" dirty="0" smtClean="0">
                <a:solidFill>
                  <a:schemeClr val="tx1"/>
                </a:solidFill>
                <a:latin typeface="Comic Sans MS" pitchFamily="66" charset="0"/>
                <a:ea typeface="楷体_GB2312" pitchFamily="49" charset="-122"/>
              </a:rPr>
              <a:t>parameters</a:t>
            </a:r>
            <a:r>
              <a:rPr kumimoji="1" lang="en-US" altLang="zh-CN" sz="1800" b="0" dirty="0" smtClean="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list</a:t>
            </a:r>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element</a:t>
            </a:r>
          </a:p>
          <a:p>
            <a:r>
              <a:rPr kumimoji="1" lang="en-US" altLang="zh-CN" sz="1800" b="0" u="sng" dirty="0" smtClean="0">
                <a:solidFill>
                  <a:schemeClr val="tx1"/>
                </a:solidFill>
                <a:latin typeface="Comic Sans MS" pitchFamily="66" charset="0"/>
                <a:ea typeface="楷体_GB2312" pitchFamily="49" charset="-122"/>
              </a:rPr>
              <a:t>Characteristics</a:t>
            </a:r>
            <a:r>
              <a:rPr kumimoji="1" lang="en-US" altLang="zh-CN" sz="1800" b="0" dirty="0" smtClean="0">
                <a:solidFill>
                  <a:schemeClr val="tx1"/>
                </a:solidFill>
                <a:latin typeface="Comic Sans MS" pitchFamily="66" charset="0"/>
                <a:ea typeface="楷体_GB2312" pitchFamily="49" charset="-122"/>
              </a:rPr>
              <a:t>:</a:t>
            </a:r>
            <a:endParaRPr kumimoji="1" lang="en-US" altLang="zh-CN" sz="1800" b="0" dirty="0">
              <a:solidFill>
                <a:schemeClr val="tx1"/>
              </a:solidFill>
              <a:latin typeface="Comic Sans MS" pitchFamily="66" charset="0"/>
              <a:ea typeface="楷体_GB2312" pitchFamily="49" charset="-122"/>
            </a:endParaRPr>
          </a:p>
          <a:p>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list</a:t>
            </a:r>
            <a:r>
              <a:rPr kumimoji="1" lang="en-US" altLang="zh-CN" sz="1800" b="0" dirty="0">
                <a:solidFill>
                  <a:schemeClr val="tx1"/>
                </a:solidFill>
                <a:latin typeface="Comic Sans MS" pitchFamily="66" charset="0"/>
                <a:ea typeface="楷体_GB2312" pitchFamily="49" charset="-122"/>
              </a:rPr>
              <a:t> is null (block1 = true, block2 = false)</a:t>
            </a:r>
          </a:p>
          <a:p>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list</a:t>
            </a:r>
            <a:r>
              <a:rPr kumimoji="1" lang="en-US" altLang="zh-CN" sz="1800" b="0" dirty="0">
                <a:solidFill>
                  <a:schemeClr val="tx1"/>
                </a:solidFill>
                <a:latin typeface="Comic Sans MS" pitchFamily="66" charset="0"/>
                <a:ea typeface="楷体_GB2312" pitchFamily="49" charset="-122"/>
              </a:rPr>
              <a:t> is empty (block</a:t>
            </a:r>
            <a:r>
              <a:rPr kumimoji="1" lang="en-US" altLang="zh-CN" sz="1800" b="0" dirty="0">
                <a:solidFill>
                  <a:schemeClr val="tx1"/>
                </a:solidFill>
                <a:latin typeface="Comic Sans MS" pitchFamily="66" charset="0"/>
                <a:ea typeface="SimSun" pitchFamily="2" charset="-122"/>
              </a:rPr>
              <a:t>1 = true, block2 = false)</a:t>
            </a:r>
            <a:endParaRPr kumimoji="1" lang="en-US" altLang="zh-CN" sz="1800" b="0" dirty="0">
              <a:solidFill>
                <a:schemeClr val="tx1"/>
              </a:solidFill>
              <a:latin typeface="Comic Sans MS" pitchFamily="66" charset="0"/>
              <a:ea typeface="楷体_GB2312" pitchFamily="49" charset="-122"/>
            </a:endParaRPr>
          </a:p>
        </p:txBody>
      </p:sp>
      <p:sp>
        <p:nvSpPr>
          <p:cNvPr id="3" name="Text Box 5"/>
          <p:cNvSpPr txBox="1">
            <a:spLocks noChangeArrowheads="1"/>
          </p:cNvSpPr>
          <p:nvPr/>
        </p:nvSpPr>
        <p:spPr bwMode="auto">
          <a:xfrm>
            <a:off x="914400" y="4191000"/>
            <a:ext cx="7165975" cy="2616101"/>
          </a:xfrm>
          <a:prstGeom prst="rect">
            <a:avLst/>
          </a:prstGeom>
          <a:solidFill>
            <a:schemeClr val="accent5">
              <a:lumMod val="90000"/>
            </a:schemeClr>
          </a:solidFill>
          <a:ln w="9525">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r>
              <a:rPr kumimoji="1" lang="en-US" altLang="zh-CN" sz="1800" b="0" u="sng" dirty="0">
                <a:solidFill>
                  <a:schemeClr val="tx2"/>
                </a:solidFill>
                <a:latin typeface="Comic Sans MS" pitchFamily="66" charset="0"/>
                <a:ea typeface="楷体_GB2312" pitchFamily="49" charset="-122"/>
              </a:rPr>
              <a:t>Functionality-Based Approach</a:t>
            </a:r>
          </a:p>
          <a:p>
            <a:r>
              <a:rPr kumimoji="1" lang="en-US" altLang="zh-CN" sz="1800" b="0" dirty="0">
                <a:solidFill>
                  <a:schemeClr val="tx1"/>
                </a:solidFill>
                <a:latin typeface="Comic Sans MS" pitchFamily="66" charset="0"/>
                <a:ea typeface="楷体_GB2312" pitchFamily="49" charset="-122"/>
              </a:rPr>
              <a:t>Two </a:t>
            </a:r>
            <a:r>
              <a:rPr kumimoji="1" lang="en-US" altLang="zh-CN" sz="1800" b="0" u="sng" dirty="0" smtClean="0">
                <a:solidFill>
                  <a:schemeClr val="tx1"/>
                </a:solidFill>
                <a:latin typeface="Comic Sans MS" pitchFamily="66" charset="0"/>
                <a:ea typeface="楷体_GB2312" pitchFamily="49" charset="-122"/>
              </a:rPr>
              <a:t>parameters</a:t>
            </a:r>
            <a:r>
              <a:rPr kumimoji="1" lang="en-US" altLang="zh-CN" sz="1800" b="0" dirty="0" smtClean="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list</a:t>
            </a:r>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element</a:t>
            </a:r>
          </a:p>
          <a:p>
            <a:r>
              <a:rPr kumimoji="1" lang="en-US" altLang="zh-CN" sz="1800" b="0" u="sng" dirty="0" smtClean="0">
                <a:solidFill>
                  <a:schemeClr val="tx1"/>
                </a:solidFill>
                <a:latin typeface="Comic Sans MS" pitchFamily="66" charset="0"/>
                <a:ea typeface="楷体_GB2312" pitchFamily="49" charset="-122"/>
              </a:rPr>
              <a:t>Characteristics</a:t>
            </a:r>
            <a:r>
              <a:rPr kumimoji="1" lang="en-US" altLang="zh-CN" sz="1800" b="0" dirty="0" smtClean="0">
                <a:solidFill>
                  <a:schemeClr val="tx1"/>
                </a:solidFill>
                <a:latin typeface="Comic Sans MS" pitchFamily="66" charset="0"/>
                <a:ea typeface="楷体_GB2312" pitchFamily="49" charset="-122"/>
              </a:rPr>
              <a:t>:</a:t>
            </a:r>
            <a:endParaRPr kumimoji="1" lang="en-US" altLang="zh-CN" sz="1800" b="0" dirty="0">
              <a:solidFill>
                <a:schemeClr val="tx1"/>
              </a:solidFill>
              <a:latin typeface="Comic Sans MS" pitchFamily="66" charset="0"/>
              <a:ea typeface="楷体_GB2312" pitchFamily="49" charset="-122"/>
            </a:endParaRPr>
          </a:p>
          <a:p>
            <a:r>
              <a:rPr kumimoji="1" lang="en-US" altLang="zh-CN" sz="1800" b="0" dirty="0">
                <a:solidFill>
                  <a:schemeClr val="tx1"/>
                </a:solidFill>
                <a:latin typeface="Comic Sans MS" pitchFamily="66" charset="0"/>
                <a:ea typeface="楷体_GB2312" pitchFamily="49" charset="-122"/>
              </a:rPr>
              <a:t>   number of occurrences of </a:t>
            </a:r>
            <a:r>
              <a:rPr kumimoji="1" lang="en-US" altLang="zh-CN" sz="1800" b="0" dirty="0">
                <a:solidFill>
                  <a:schemeClr val="tx2"/>
                </a:solidFill>
                <a:latin typeface="Comic Sans MS" pitchFamily="66" charset="0"/>
                <a:ea typeface="楷体_GB2312" pitchFamily="49" charset="-122"/>
              </a:rPr>
              <a:t>element</a:t>
            </a:r>
            <a:r>
              <a:rPr kumimoji="1" lang="en-US" altLang="zh-CN" sz="1800" b="0" dirty="0">
                <a:solidFill>
                  <a:schemeClr val="tx1"/>
                </a:solidFill>
                <a:latin typeface="Comic Sans MS" pitchFamily="66" charset="0"/>
                <a:ea typeface="楷体_GB2312" pitchFamily="49" charset="-122"/>
              </a:rPr>
              <a:t> in list</a:t>
            </a:r>
          </a:p>
          <a:p>
            <a:r>
              <a:rPr kumimoji="1" lang="en-US" altLang="zh-CN" sz="1800" b="0" dirty="0">
                <a:solidFill>
                  <a:schemeClr val="tx1"/>
                </a:solidFill>
                <a:latin typeface="Comic Sans MS" pitchFamily="66" charset="0"/>
                <a:ea typeface="楷体_GB2312" pitchFamily="49" charset="-122"/>
              </a:rPr>
              <a:t>      (0, 1, &gt;1)</a:t>
            </a:r>
          </a:p>
          <a:p>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element</a:t>
            </a:r>
            <a:r>
              <a:rPr kumimoji="1" lang="en-US" altLang="zh-CN" sz="1800" b="0" dirty="0">
                <a:solidFill>
                  <a:schemeClr val="tx1"/>
                </a:solidFill>
                <a:latin typeface="Comic Sans MS" pitchFamily="66" charset="0"/>
                <a:ea typeface="楷体_GB2312" pitchFamily="49" charset="-122"/>
              </a:rPr>
              <a:t> occurs first in list</a:t>
            </a:r>
          </a:p>
          <a:p>
            <a:r>
              <a:rPr kumimoji="1" lang="en-US" altLang="zh-CN" sz="1800" b="0" dirty="0">
                <a:solidFill>
                  <a:schemeClr val="tx1"/>
                </a:solidFill>
                <a:latin typeface="Comic Sans MS" pitchFamily="66" charset="0"/>
                <a:ea typeface="楷体_GB2312" pitchFamily="49" charset="-122"/>
              </a:rPr>
              <a:t>      (true, false)</a:t>
            </a:r>
          </a:p>
          <a:p>
            <a:r>
              <a:rPr kumimoji="1" lang="en-US" altLang="zh-CN" sz="1800" b="0" dirty="0">
                <a:solidFill>
                  <a:schemeClr val="tx1"/>
                </a:solidFill>
                <a:latin typeface="Comic Sans MS" pitchFamily="66" charset="0"/>
                <a:ea typeface="楷体_GB2312" pitchFamily="49" charset="-122"/>
              </a:rPr>
              <a:t> </a:t>
            </a:r>
            <a:r>
              <a:rPr kumimoji="1" lang="en-US" altLang="zh-CN" sz="1800" b="0" dirty="0">
                <a:solidFill>
                  <a:schemeClr val="tx2"/>
                </a:solidFill>
                <a:latin typeface="Comic Sans MS" pitchFamily="66" charset="0"/>
                <a:ea typeface="楷体_GB2312" pitchFamily="49" charset="-122"/>
              </a:rPr>
              <a:t>element</a:t>
            </a:r>
            <a:r>
              <a:rPr kumimoji="1" lang="en-US" altLang="zh-CN" sz="1800" b="0" dirty="0">
                <a:solidFill>
                  <a:schemeClr val="tx1"/>
                </a:solidFill>
                <a:latin typeface="Comic Sans MS" pitchFamily="66" charset="0"/>
                <a:ea typeface="楷体_GB2312" pitchFamily="49" charset="-122"/>
              </a:rPr>
              <a:t> occurs </a:t>
            </a:r>
            <a:r>
              <a:rPr kumimoji="1" lang="en-US" altLang="zh-CN" sz="1800" b="0" dirty="0">
                <a:solidFill>
                  <a:schemeClr val="tx2"/>
                </a:solidFill>
                <a:latin typeface="Comic Sans MS" pitchFamily="66" charset="0"/>
                <a:ea typeface="楷体_GB2312" pitchFamily="49" charset="-122"/>
              </a:rPr>
              <a:t>last</a:t>
            </a:r>
            <a:r>
              <a:rPr kumimoji="1" lang="en-US" altLang="zh-CN" sz="1800" b="0" dirty="0">
                <a:solidFill>
                  <a:schemeClr val="tx1"/>
                </a:solidFill>
                <a:latin typeface="Comic Sans MS" pitchFamily="66" charset="0"/>
                <a:ea typeface="楷体_GB2312" pitchFamily="49" charset="-122"/>
              </a:rPr>
              <a:t> in list</a:t>
            </a:r>
          </a:p>
          <a:p>
            <a:r>
              <a:rPr kumimoji="1" lang="en-US" altLang="zh-CN" sz="1800" b="0" dirty="0">
                <a:solidFill>
                  <a:schemeClr val="tx1"/>
                </a:solidFill>
                <a:latin typeface="Comic Sans MS" pitchFamily="66" charset="0"/>
                <a:ea typeface="楷体_GB2312" pitchFamily="49" charset="-122"/>
              </a:rPr>
              <a:t>      (true, false)</a:t>
            </a:r>
          </a:p>
        </p:txBody>
      </p:sp>
    </p:spTree>
    <p:extLst>
      <p:ext uri="{BB962C8B-B14F-4D97-AF65-F5344CB8AC3E}">
        <p14:creationId xmlns:p14="http://schemas.microsoft.com/office/powerpoint/2010/main" val="183715081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51909"/>
                                        </p:tgtEl>
                                        <p:attrNameLst>
                                          <p:attrName>style.visibility</p:attrName>
                                        </p:attrNameLst>
                                      </p:cBhvr>
                                      <p:to>
                                        <p:strVal val="visible"/>
                                      </p:to>
                                    </p:set>
                                    <p:animEffect transition="in" filter="dissolve">
                                      <p:cBhvr>
                                        <p:cTn id="7" dur="1000"/>
                                        <p:tgtEl>
                                          <p:spTgt spid="251909"/>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dissolve">
                                      <p:cBhvr>
                                        <p:cTn id="12" dur="1000"/>
                                        <p:tgtEl>
                                          <p:spTgt spid="2"/>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3"/>
                                        </p:tgtEl>
                                        <p:attrNameLst>
                                          <p:attrName>style.visibility</p:attrName>
                                        </p:attrNameLst>
                                      </p:cBhvr>
                                      <p:to>
                                        <p:strVal val="visible"/>
                                      </p:to>
                                    </p:set>
                                    <p:animEffect transition="in" filter="dissolve">
                                      <p:cBhvr>
                                        <p:cTn id="17" dur="10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1909" grpId="0" animBg="1" autoUpdateAnimBg="0"/>
      <p:bldP spid="2" grpId="0" animBg="1" autoUpdateAnimBg="0"/>
      <p:bldP spid="3" grpId="0" animBg="1" autoUpdateAnimBg="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00" name="Rectangle 2"/>
          <p:cNvSpPr>
            <a:spLocks noGrp="1" noChangeArrowheads="1"/>
          </p:cNvSpPr>
          <p:nvPr>
            <p:ph type="title"/>
          </p:nvPr>
        </p:nvSpPr>
        <p:spPr>
          <a:xfrm>
            <a:off x="914400" y="277813"/>
            <a:ext cx="8077200" cy="1143000"/>
          </a:xfrm>
        </p:spPr>
        <p:txBody>
          <a:bodyPr/>
          <a:lstStyle/>
          <a:p>
            <a:r>
              <a:rPr lang="en-US" altLang="en-US" dirty="0" smtClean="0"/>
              <a:t>Step 3: Modeling the Input Domain</a:t>
            </a:r>
          </a:p>
        </p:txBody>
      </p:sp>
      <p:sp>
        <p:nvSpPr>
          <p:cNvPr id="29701" name="Rectangle 3"/>
          <p:cNvSpPr>
            <a:spLocks noGrp="1" noChangeArrowheads="1"/>
          </p:cNvSpPr>
          <p:nvPr>
            <p:ph idx="1"/>
          </p:nvPr>
        </p:nvSpPr>
        <p:spPr/>
        <p:txBody>
          <a:bodyPr/>
          <a:lstStyle/>
          <a:p>
            <a:r>
              <a:rPr lang="en-US" altLang="en-US" sz="2000" dirty="0" smtClean="0"/>
              <a:t>Partitioning characteristics into blocks and values is a very </a:t>
            </a:r>
            <a:r>
              <a:rPr lang="en-US" altLang="en-US" sz="2000" i="1" dirty="0" smtClean="0">
                <a:solidFill>
                  <a:srgbClr val="FF5935"/>
                </a:solidFill>
              </a:rPr>
              <a:t>creative engineering </a:t>
            </a:r>
            <a:r>
              <a:rPr lang="en-US" altLang="en-US" sz="2000" dirty="0" smtClean="0"/>
              <a:t>step</a:t>
            </a:r>
          </a:p>
          <a:p>
            <a:r>
              <a:rPr lang="en-US" altLang="en-US" sz="2000" i="1" dirty="0">
                <a:solidFill>
                  <a:srgbClr val="FF5935"/>
                </a:solidFill>
              </a:rPr>
              <a:t>More blocks </a:t>
            </a:r>
            <a:r>
              <a:rPr lang="en-US" altLang="en-US" sz="2000" dirty="0" smtClean="0"/>
              <a:t>means </a:t>
            </a:r>
            <a:r>
              <a:rPr lang="en-US" altLang="en-US" sz="2000" i="1" dirty="0">
                <a:solidFill>
                  <a:srgbClr val="FF5935"/>
                </a:solidFill>
              </a:rPr>
              <a:t>more tests</a:t>
            </a:r>
          </a:p>
          <a:p>
            <a:r>
              <a:rPr lang="en-US" altLang="en-US" sz="2000" dirty="0" smtClean="0"/>
              <a:t>The partitioning often flows directly from the </a:t>
            </a:r>
            <a:r>
              <a:rPr lang="en-US" altLang="en-US" sz="2000" i="1" dirty="0" smtClean="0">
                <a:solidFill>
                  <a:srgbClr val="FF5935"/>
                </a:solidFill>
              </a:rPr>
              <a:t>definition</a:t>
            </a:r>
            <a:r>
              <a:rPr lang="en-US" altLang="en-US" sz="2000" dirty="0" smtClean="0"/>
              <a:t> </a:t>
            </a:r>
            <a:r>
              <a:rPr lang="en-US" altLang="en-US" sz="2000" i="1" dirty="0">
                <a:solidFill>
                  <a:srgbClr val="FF5935"/>
                </a:solidFill>
              </a:rPr>
              <a:t>of characteristics </a:t>
            </a:r>
            <a:r>
              <a:rPr lang="en-US" altLang="en-US" sz="2000" dirty="0" smtClean="0"/>
              <a:t>and both steps are sometimes done together</a:t>
            </a:r>
          </a:p>
          <a:p>
            <a:pPr lvl="1"/>
            <a:r>
              <a:rPr lang="en-US" altLang="en-US" sz="2000" dirty="0" smtClean="0"/>
              <a:t>Should </a:t>
            </a:r>
            <a:r>
              <a:rPr lang="en-US" altLang="en-US" sz="2000" i="1" dirty="0" smtClean="0">
                <a:solidFill>
                  <a:srgbClr val="FF5935"/>
                </a:solidFill>
              </a:rPr>
              <a:t>evaluate</a:t>
            </a:r>
            <a:r>
              <a:rPr lang="en-US" altLang="en-US" sz="2000" dirty="0" smtClean="0">
                <a:solidFill>
                  <a:srgbClr val="FF5935"/>
                </a:solidFill>
              </a:rPr>
              <a:t> </a:t>
            </a:r>
            <a:r>
              <a:rPr lang="en-US" altLang="en-US" sz="2000" dirty="0" smtClean="0"/>
              <a:t>them separately – sometimes fewer characteristics can be used with more blocks and vice versa</a:t>
            </a:r>
          </a:p>
          <a:p>
            <a:r>
              <a:rPr lang="en-US" altLang="en-US" sz="2000" u="sng" dirty="0">
                <a:solidFill>
                  <a:srgbClr val="FF5935"/>
                </a:solidFill>
              </a:rPr>
              <a:t>Strategies</a:t>
            </a:r>
            <a:r>
              <a:rPr lang="en-US" altLang="en-US" sz="2000" dirty="0" smtClean="0"/>
              <a:t> for identifying values:</a:t>
            </a:r>
          </a:p>
          <a:p>
            <a:pPr lvl="1"/>
            <a:r>
              <a:rPr lang="en-US" altLang="en-US" sz="2000" dirty="0" smtClean="0"/>
              <a:t>Include </a:t>
            </a:r>
            <a:r>
              <a:rPr lang="en-US" altLang="en-US" sz="2000" i="1" dirty="0" smtClean="0">
                <a:solidFill>
                  <a:srgbClr val="FF5935"/>
                </a:solidFill>
              </a:rPr>
              <a:t>valid</a:t>
            </a:r>
            <a:r>
              <a:rPr lang="en-US" altLang="en-US" sz="2000" dirty="0" smtClean="0"/>
              <a:t>, </a:t>
            </a:r>
            <a:r>
              <a:rPr lang="en-US" altLang="en-US" sz="2000" i="1" dirty="0">
                <a:solidFill>
                  <a:srgbClr val="FF5935"/>
                </a:solidFill>
              </a:rPr>
              <a:t>invalid</a:t>
            </a:r>
            <a:r>
              <a:rPr lang="en-US" altLang="en-US" sz="2000" dirty="0" smtClean="0"/>
              <a:t> and </a:t>
            </a:r>
            <a:r>
              <a:rPr lang="en-US" altLang="en-US" sz="2000" i="1" dirty="0">
                <a:solidFill>
                  <a:srgbClr val="FF5935"/>
                </a:solidFill>
              </a:rPr>
              <a:t>special</a:t>
            </a:r>
            <a:r>
              <a:rPr lang="en-US" altLang="en-US" sz="2000" dirty="0" smtClean="0"/>
              <a:t> values</a:t>
            </a:r>
          </a:p>
          <a:p>
            <a:pPr lvl="1"/>
            <a:r>
              <a:rPr lang="en-US" altLang="en-US" sz="2000" u="sng" dirty="0">
                <a:solidFill>
                  <a:srgbClr val="FF5935"/>
                </a:solidFill>
              </a:rPr>
              <a:t>Sub-partition</a:t>
            </a:r>
            <a:r>
              <a:rPr lang="en-US" altLang="en-US" sz="2000" dirty="0" smtClean="0"/>
              <a:t> some blocks</a:t>
            </a:r>
          </a:p>
          <a:p>
            <a:pPr lvl="1"/>
            <a:r>
              <a:rPr lang="en-US" altLang="en-US" sz="2000" dirty="0" smtClean="0"/>
              <a:t>Explore </a:t>
            </a:r>
            <a:r>
              <a:rPr lang="en-US" altLang="en-US" sz="2000" i="1" dirty="0" smtClean="0">
                <a:solidFill>
                  <a:srgbClr val="FF5935"/>
                </a:solidFill>
              </a:rPr>
              <a:t>boundaries</a:t>
            </a:r>
            <a:r>
              <a:rPr lang="en-US" altLang="en-US" sz="2000" dirty="0" smtClean="0">
                <a:solidFill>
                  <a:srgbClr val="FF5935"/>
                </a:solidFill>
              </a:rPr>
              <a:t> </a:t>
            </a:r>
            <a:r>
              <a:rPr lang="en-US" altLang="en-US" sz="2000" dirty="0" smtClean="0"/>
              <a:t>of domains</a:t>
            </a:r>
          </a:p>
          <a:p>
            <a:pPr lvl="1"/>
            <a:r>
              <a:rPr lang="en-US" altLang="en-US" sz="2000" dirty="0" smtClean="0"/>
              <a:t>Include values that represent “</a:t>
            </a:r>
            <a:r>
              <a:rPr lang="en-US" altLang="en-US" sz="2000" i="1" dirty="0" smtClean="0">
                <a:solidFill>
                  <a:srgbClr val="FF5935"/>
                </a:solidFill>
              </a:rPr>
              <a:t>normal use</a:t>
            </a:r>
            <a:r>
              <a:rPr lang="en-US" altLang="en-US" sz="2000" dirty="0" smtClean="0"/>
              <a:t>”</a:t>
            </a:r>
          </a:p>
          <a:p>
            <a:pPr lvl="1"/>
            <a:r>
              <a:rPr lang="en-US" altLang="en-US" sz="2000" dirty="0" smtClean="0"/>
              <a:t>Try to </a:t>
            </a:r>
            <a:r>
              <a:rPr lang="en-US" altLang="en-US" sz="2000" i="1" dirty="0" smtClean="0">
                <a:solidFill>
                  <a:srgbClr val="FF5935"/>
                </a:solidFill>
              </a:rPr>
              <a:t>balance</a:t>
            </a:r>
            <a:r>
              <a:rPr lang="en-US" altLang="en-US" sz="2000" dirty="0" smtClean="0">
                <a:solidFill>
                  <a:srgbClr val="FF5935"/>
                </a:solidFill>
              </a:rPr>
              <a:t> </a:t>
            </a:r>
            <a:r>
              <a:rPr lang="en-US" altLang="en-US" sz="2000" dirty="0" smtClean="0"/>
              <a:t>the number of blocks in each characteristic</a:t>
            </a:r>
          </a:p>
          <a:p>
            <a:pPr lvl="1"/>
            <a:r>
              <a:rPr lang="en-US" altLang="en-US" sz="2000" dirty="0" smtClean="0"/>
              <a:t>Check for </a:t>
            </a:r>
            <a:r>
              <a:rPr lang="en-US" altLang="en-US" sz="2000" i="1" dirty="0" smtClean="0">
                <a:solidFill>
                  <a:srgbClr val="FF5935"/>
                </a:solidFill>
              </a:rPr>
              <a:t>completeness</a:t>
            </a:r>
            <a:r>
              <a:rPr lang="en-US" altLang="en-US" sz="2000" dirty="0" smtClean="0">
                <a:solidFill>
                  <a:srgbClr val="FF5935"/>
                </a:solidFill>
              </a:rPr>
              <a:t> </a:t>
            </a:r>
            <a:r>
              <a:rPr lang="en-US" altLang="en-US" sz="2000" dirty="0" smtClean="0"/>
              <a:t>and </a:t>
            </a:r>
            <a:r>
              <a:rPr lang="en-US" altLang="en-US" sz="2000" i="1" dirty="0" err="1">
                <a:solidFill>
                  <a:srgbClr val="FF5935"/>
                </a:solidFill>
              </a:rPr>
              <a:t>disjointness</a:t>
            </a:r>
            <a:endParaRPr lang="en-US" altLang="en-US" sz="2000" i="1" dirty="0">
              <a:solidFill>
                <a:srgbClr val="FF5935"/>
              </a:solidFill>
            </a:endParaRPr>
          </a:p>
        </p:txBody>
      </p:sp>
    </p:spTree>
    <p:extLst>
      <p:ext uri="{BB962C8B-B14F-4D97-AF65-F5344CB8AC3E}">
        <p14:creationId xmlns:p14="http://schemas.microsoft.com/office/powerpoint/2010/main" val="391953139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4" name="Rectangle 2"/>
          <p:cNvSpPr>
            <a:spLocks noGrp="1" noChangeArrowheads="1"/>
          </p:cNvSpPr>
          <p:nvPr>
            <p:ph type="title"/>
          </p:nvPr>
        </p:nvSpPr>
        <p:spPr/>
        <p:txBody>
          <a:bodyPr/>
          <a:lstStyle/>
          <a:p>
            <a:r>
              <a:rPr lang="en-US" altLang="en-US" dirty="0" smtClean="0"/>
              <a:t>Interface-Based IDM – </a:t>
            </a:r>
            <a:r>
              <a:rPr lang="en-US" altLang="en-US" dirty="0" err="1" smtClean="0"/>
              <a:t>TriTyp</a:t>
            </a:r>
            <a:r>
              <a:rPr lang="en-US" altLang="en-US" sz="2800" dirty="0" smtClean="0"/>
              <a:t> (1/2)</a:t>
            </a:r>
            <a:r>
              <a:rPr lang="en-US" altLang="en-US" dirty="0" smtClean="0"/>
              <a:t> </a:t>
            </a:r>
          </a:p>
        </p:txBody>
      </p:sp>
      <p:sp>
        <p:nvSpPr>
          <p:cNvPr id="266243" name="Rectangle 3"/>
          <p:cNvSpPr>
            <a:spLocks noGrp="1" noChangeArrowheads="1"/>
          </p:cNvSpPr>
          <p:nvPr>
            <p:ph idx="1"/>
          </p:nvPr>
        </p:nvSpPr>
        <p:spPr>
          <a:xfrm>
            <a:off x="914400" y="5029200"/>
            <a:ext cx="7772400" cy="1828800"/>
          </a:xfrm>
        </p:spPr>
        <p:txBody>
          <a:bodyPr/>
          <a:lstStyle/>
          <a:p>
            <a:r>
              <a:rPr lang="en-US" altLang="en-US" sz="2400" dirty="0" smtClean="0"/>
              <a:t>A maximum of 3*3*3 = </a:t>
            </a:r>
            <a:r>
              <a:rPr lang="en-US" altLang="en-US" sz="2400" dirty="0" smtClean="0">
                <a:solidFill>
                  <a:schemeClr val="tx2"/>
                </a:solidFill>
              </a:rPr>
              <a:t>27</a:t>
            </a:r>
            <a:r>
              <a:rPr lang="en-US" altLang="en-US" sz="2400" dirty="0" smtClean="0"/>
              <a:t> tests</a:t>
            </a:r>
          </a:p>
          <a:p>
            <a:r>
              <a:rPr lang="en-US" altLang="en-US" sz="2400" dirty="0" smtClean="0"/>
              <a:t>Some triangles are </a:t>
            </a:r>
            <a:r>
              <a:rPr lang="en-US" altLang="en-US" sz="2400" i="1" dirty="0" smtClean="0">
                <a:solidFill>
                  <a:srgbClr val="FF5935"/>
                </a:solidFill>
              </a:rPr>
              <a:t>valid</a:t>
            </a:r>
            <a:r>
              <a:rPr lang="en-US" altLang="en-US" sz="2400" dirty="0" smtClean="0"/>
              <a:t>, some are </a:t>
            </a:r>
            <a:r>
              <a:rPr lang="en-US" altLang="en-US" sz="2400" i="1" dirty="0">
                <a:solidFill>
                  <a:srgbClr val="FF5935"/>
                </a:solidFill>
              </a:rPr>
              <a:t>invalid</a:t>
            </a:r>
          </a:p>
          <a:p>
            <a:r>
              <a:rPr lang="en-US" altLang="en-US" sz="2400" dirty="0" smtClean="0">
                <a:solidFill>
                  <a:srgbClr val="FF5935"/>
                </a:solidFill>
              </a:rPr>
              <a:t>Refining </a:t>
            </a:r>
            <a:r>
              <a:rPr lang="en-US" altLang="en-US" sz="2400" dirty="0" smtClean="0"/>
              <a:t>the characterization can </a:t>
            </a:r>
            <a:r>
              <a:rPr lang="en-US" altLang="en-US" sz="2400" i="1" dirty="0" smtClean="0">
                <a:solidFill>
                  <a:srgbClr val="FF5935"/>
                </a:solidFill>
              </a:rPr>
              <a:t>lead to more tests </a:t>
            </a:r>
            <a:r>
              <a:rPr lang="en-US" altLang="en-US" sz="2400" dirty="0" smtClean="0"/>
              <a:t>…</a:t>
            </a:r>
          </a:p>
        </p:txBody>
      </p:sp>
      <p:graphicFrame>
        <p:nvGraphicFramePr>
          <p:cNvPr id="266277" name="Group 37"/>
          <p:cNvGraphicFramePr>
            <a:graphicFrameLocks noGrp="1"/>
          </p:cNvGraphicFramePr>
          <p:nvPr>
            <p:extLst>
              <p:ext uri="{D42A27DB-BD31-4B8C-83A1-F6EECF244321}">
                <p14:modId xmlns:p14="http://schemas.microsoft.com/office/powerpoint/2010/main" val="3780110932"/>
              </p:ext>
            </p:extLst>
          </p:nvPr>
        </p:nvGraphicFramePr>
        <p:xfrm>
          <a:off x="838200" y="2859087"/>
          <a:ext cx="7924800" cy="2093913"/>
        </p:xfrm>
        <a:graphic>
          <a:graphicData uri="http://schemas.openxmlformats.org/drawingml/2006/table">
            <a:tbl>
              <a:tblPr/>
              <a:tblGrid>
                <a:gridCol w="3352800">
                  <a:extLst>
                    <a:ext uri="{9D8B030D-6E8A-4147-A177-3AD203B41FA5}">
                      <a16:colId xmlns:a16="http://schemas.microsoft.com/office/drawing/2014/main" val="20000"/>
                    </a:ext>
                  </a:extLst>
                </a:gridCol>
                <a:gridCol w="1752600">
                  <a:extLst>
                    <a:ext uri="{9D8B030D-6E8A-4147-A177-3AD203B41FA5}">
                      <a16:colId xmlns:a16="http://schemas.microsoft.com/office/drawing/2014/main" val="20001"/>
                    </a:ext>
                  </a:extLst>
                </a:gridCol>
                <a:gridCol w="13716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tblGrid>
              <a:tr h="455613">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p>
                  </a:txBody>
                  <a:tcPr horzOverflow="overflow">
                    <a:lnL cap="flat">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cap="flat">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546100">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“Relation of Side 1 to 0”</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dirty="0" smtClean="0">
                          <a:ln>
                            <a:noFill/>
                          </a:ln>
                          <a:solidFill>
                            <a:schemeClr val="tx1"/>
                          </a:solidFill>
                          <a:effectLst/>
                          <a:latin typeface="Times New Roman" pitchFamily="18" charset="0"/>
                          <a:ea typeface="宋体" charset="-122"/>
                        </a:rPr>
                        <a:t>greater than 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dirty="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dirty="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46100">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2</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“Relation of Side 2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greater than 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46100">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3</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“Relation of Side 3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greater than 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bl>
          </a:graphicData>
        </a:graphic>
      </p:graphicFrame>
      <p:sp>
        <p:nvSpPr>
          <p:cNvPr id="266276" name="Text Box 36"/>
          <p:cNvSpPr txBox="1">
            <a:spLocks noChangeArrowheads="1"/>
          </p:cNvSpPr>
          <p:nvPr/>
        </p:nvSpPr>
        <p:spPr bwMode="auto">
          <a:xfrm>
            <a:off x="1833563" y="2401887"/>
            <a:ext cx="58674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a:solidFill>
                  <a:schemeClr val="tx1"/>
                </a:solidFill>
                <a:ea typeface="楷体_GB2312" pitchFamily="49" charset="-122"/>
              </a:rPr>
              <a:t>First Characterization of TriTyp’s Inputs</a:t>
            </a:r>
          </a:p>
        </p:txBody>
      </p:sp>
      <p:sp>
        <p:nvSpPr>
          <p:cNvPr id="30753" name="Rectangle 38"/>
          <p:cNvSpPr>
            <a:spLocks noChangeArrowheads="1"/>
          </p:cNvSpPr>
          <p:nvPr/>
        </p:nvSpPr>
        <p:spPr bwMode="auto">
          <a:xfrm>
            <a:off x="657225" y="1592263"/>
            <a:ext cx="8867775" cy="8461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400" u="sng" dirty="0" err="1">
                <a:solidFill>
                  <a:schemeClr val="tx2"/>
                </a:solidFill>
              </a:rPr>
              <a:t>TriTyp</a:t>
            </a:r>
            <a:r>
              <a:rPr lang="en-US" altLang="en-US" sz="2400" dirty="0">
                <a:solidFill>
                  <a:schemeClr val="tx1"/>
                </a:solidFill>
              </a:rPr>
              <a:t>, from Chapter </a:t>
            </a:r>
            <a:r>
              <a:rPr lang="en-US" altLang="en-US" sz="2400" dirty="0" smtClean="0">
                <a:solidFill>
                  <a:schemeClr val="tx1"/>
                </a:solidFill>
              </a:rPr>
              <a:t>6, </a:t>
            </a:r>
            <a:r>
              <a:rPr lang="en-US" altLang="en-US" sz="2400" dirty="0">
                <a:solidFill>
                  <a:schemeClr val="tx1"/>
                </a:solidFill>
              </a:rPr>
              <a:t>had one testable function and three integer inputs</a:t>
            </a:r>
          </a:p>
        </p:txBody>
      </p:sp>
    </p:spTree>
    <p:extLst>
      <p:ext uri="{BB962C8B-B14F-4D97-AF65-F5344CB8AC3E}">
        <p14:creationId xmlns:p14="http://schemas.microsoft.com/office/powerpoint/2010/main" val="63023131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66276"/>
                                        </p:tgtEl>
                                        <p:attrNameLst>
                                          <p:attrName>style.visibility</p:attrName>
                                        </p:attrNameLst>
                                      </p:cBhvr>
                                      <p:to>
                                        <p:strVal val="visible"/>
                                      </p:to>
                                    </p:set>
                                    <p:animEffect transition="in" filter="dissolve">
                                      <p:cBhvr>
                                        <p:cTn id="7" dur="500"/>
                                        <p:tgtEl>
                                          <p:spTgt spid="266276"/>
                                        </p:tgtEl>
                                      </p:cBhvr>
                                    </p:animEffect>
                                  </p:childTnLst>
                                </p:cTn>
                              </p:par>
                              <p:par>
                                <p:cTn id="8" presetID="9" presetClass="entr" presetSubtype="0" fill="hold" nodeType="withEffect">
                                  <p:stCondLst>
                                    <p:cond delay="0"/>
                                  </p:stCondLst>
                                  <p:childTnLst>
                                    <p:set>
                                      <p:cBhvr>
                                        <p:cTn id="9" dur="1" fill="hold">
                                          <p:stCondLst>
                                            <p:cond delay="0"/>
                                          </p:stCondLst>
                                        </p:cTn>
                                        <p:tgtEl>
                                          <p:spTgt spid="266277"/>
                                        </p:tgtEl>
                                        <p:attrNameLst>
                                          <p:attrName>style.visibility</p:attrName>
                                        </p:attrNameLst>
                                      </p:cBhvr>
                                      <p:to>
                                        <p:strVal val="visible"/>
                                      </p:to>
                                    </p:set>
                                    <p:animEffect transition="in" filter="dissolve">
                                      <p:cBhvr>
                                        <p:cTn id="10" dur="500"/>
                                        <p:tgtEl>
                                          <p:spTgt spid="266277"/>
                                        </p:tgtEl>
                                      </p:cBhvr>
                                    </p:animEffect>
                                  </p:childTnLst>
                                </p:cTn>
                              </p:par>
                            </p:childTnLst>
                          </p:cTn>
                        </p:par>
                      </p:childTnLst>
                    </p:cTn>
                  </p:par>
                  <p:par>
                    <p:cTn id="11" fill="hold" nodeType="clickPar">
                      <p:stCondLst>
                        <p:cond delay="indefinite"/>
                      </p:stCondLst>
                      <p:childTnLst>
                        <p:par>
                          <p:cTn id="12" fill="hold" nodeType="withGroup">
                            <p:stCondLst>
                              <p:cond delay="0"/>
                            </p:stCondLst>
                            <p:childTnLst>
                              <p:par>
                                <p:cTn id="13" presetID="22" presetClass="entr" presetSubtype="8" fill="hold" grpId="0" nodeType="clickEffect">
                                  <p:stCondLst>
                                    <p:cond delay="0"/>
                                  </p:stCondLst>
                                  <p:childTnLst>
                                    <p:set>
                                      <p:cBhvr>
                                        <p:cTn id="14" dur="1" fill="hold">
                                          <p:stCondLst>
                                            <p:cond delay="0"/>
                                          </p:stCondLst>
                                        </p:cTn>
                                        <p:tgtEl>
                                          <p:spTgt spid="266243">
                                            <p:txEl>
                                              <p:pRg st="0" end="0"/>
                                            </p:txEl>
                                          </p:spTgt>
                                        </p:tgtEl>
                                        <p:attrNameLst>
                                          <p:attrName>style.visibility</p:attrName>
                                        </p:attrNameLst>
                                      </p:cBhvr>
                                      <p:to>
                                        <p:strVal val="visible"/>
                                      </p:to>
                                    </p:set>
                                    <p:animEffect transition="in" filter="wipe(left)">
                                      <p:cBhvr>
                                        <p:cTn id="15" dur="1000"/>
                                        <p:tgtEl>
                                          <p:spTgt spid="266243">
                                            <p:txEl>
                                              <p:pRg st="0" end="0"/>
                                            </p:txEl>
                                          </p:spTgt>
                                        </p:tgtEl>
                                      </p:cBhvr>
                                    </p:animEffect>
                                  </p:childTnLst>
                                </p:cTn>
                              </p:par>
                            </p:childTnLst>
                          </p:cTn>
                        </p:par>
                      </p:childTnLst>
                    </p:cTn>
                  </p:par>
                  <p:par>
                    <p:cTn id="16" fill="hold" nodeType="clickPar">
                      <p:stCondLst>
                        <p:cond delay="indefinite"/>
                      </p:stCondLst>
                      <p:childTnLst>
                        <p:par>
                          <p:cTn id="17" fill="hold" nodeType="withGroup">
                            <p:stCondLst>
                              <p:cond delay="0"/>
                            </p:stCondLst>
                            <p:childTnLst>
                              <p:par>
                                <p:cTn id="18" presetID="22" presetClass="entr" presetSubtype="8" fill="hold" grpId="0" nodeType="clickEffect">
                                  <p:stCondLst>
                                    <p:cond delay="0"/>
                                  </p:stCondLst>
                                  <p:childTnLst>
                                    <p:set>
                                      <p:cBhvr>
                                        <p:cTn id="19" dur="1" fill="hold">
                                          <p:stCondLst>
                                            <p:cond delay="0"/>
                                          </p:stCondLst>
                                        </p:cTn>
                                        <p:tgtEl>
                                          <p:spTgt spid="266243">
                                            <p:txEl>
                                              <p:pRg st="1" end="1"/>
                                            </p:txEl>
                                          </p:spTgt>
                                        </p:tgtEl>
                                        <p:attrNameLst>
                                          <p:attrName>style.visibility</p:attrName>
                                        </p:attrNameLst>
                                      </p:cBhvr>
                                      <p:to>
                                        <p:strVal val="visible"/>
                                      </p:to>
                                    </p:set>
                                    <p:animEffect transition="in" filter="wipe(left)">
                                      <p:cBhvr>
                                        <p:cTn id="20" dur="1000"/>
                                        <p:tgtEl>
                                          <p:spTgt spid="266243">
                                            <p:txEl>
                                              <p:pRg st="1" end="1"/>
                                            </p:txEl>
                                          </p:spTgt>
                                        </p:tgtEl>
                                      </p:cBhvr>
                                    </p:animEffect>
                                  </p:childTnLst>
                                </p:cTn>
                              </p:par>
                            </p:childTnLst>
                          </p:cTn>
                        </p:par>
                      </p:childTnLst>
                    </p:cTn>
                  </p:par>
                  <p:par>
                    <p:cTn id="21" fill="hold" nodeType="clickPar">
                      <p:stCondLst>
                        <p:cond delay="indefinite"/>
                      </p:stCondLst>
                      <p:childTnLst>
                        <p:par>
                          <p:cTn id="22" fill="hold" nodeType="withGroup">
                            <p:stCondLst>
                              <p:cond delay="0"/>
                            </p:stCondLst>
                            <p:childTnLst>
                              <p:par>
                                <p:cTn id="23" presetID="22" presetClass="entr" presetSubtype="8" fill="hold" grpId="0" nodeType="clickEffect">
                                  <p:stCondLst>
                                    <p:cond delay="0"/>
                                  </p:stCondLst>
                                  <p:childTnLst>
                                    <p:set>
                                      <p:cBhvr>
                                        <p:cTn id="24" dur="1" fill="hold">
                                          <p:stCondLst>
                                            <p:cond delay="0"/>
                                          </p:stCondLst>
                                        </p:cTn>
                                        <p:tgtEl>
                                          <p:spTgt spid="266243">
                                            <p:txEl>
                                              <p:pRg st="2" end="2"/>
                                            </p:txEl>
                                          </p:spTgt>
                                        </p:tgtEl>
                                        <p:attrNameLst>
                                          <p:attrName>style.visibility</p:attrName>
                                        </p:attrNameLst>
                                      </p:cBhvr>
                                      <p:to>
                                        <p:strVal val="visible"/>
                                      </p:to>
                                    </p:set>
                                    <p:animEffect transition="in" filter="wipe(left)">
                                      <p:cBhvr>
                                        <p:cTn id="25" dur="1000"/>
                                        <p:tgtEl>
                                          <p:spTgt spid="26624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43" grpId="0" build="p"/>
      <p:bldP spid="266276"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8" name="Rectangle 2"/>
          <p:cNvSpPr>
            <a:spLocks noGrp="1" noChangeArrowheads="1"/>
          </p:cNvSpPr>
          <p:nvPr>
            <p:ph type="title"/>
          </p:nvPr>
        </p:nvSpPr>
        <p:spPr>
          <a:xfrm>
            <a:off x="914400" y="228600"/>
            <a:ext cx="8229600" cy="1143000"/>
          </a:xfrm>
        </p:spPr>
        <p:txBody>
          <a:bodyPr/>
          <a:lstStyle/>
          <a:p>
            <a:r>
              <a:rPr lang="en-US" altLang="en-US" dirty="0" smtClean="0"/>
              <a:t>Interface-Based IDM – </a:t>
            </a:r>
            <a:r>
              <a:rPr lang="en-US" altLang="en-US" dirty="0" err="1" smtClean="0"/>
              <a:t>TriTyp</a:t>
            </a:r>
            <a:r>
              <a:rPr lang="en-US" altLang="en-US" sz="2800" dirty="0" smtClean="0"/>
              <a:t> (2/2)</a:t>
            </a:r>
          </a:p>
        </p:txBody>
      </p:sp>
      <p:sp>
        <p:nvSpPr>
          <p:cNvPr id="267309" name="Rectangle 45"/>
          <p:cNvSpPr>
            <a:spLocks noGrp="1" noChangeArrowheads="1"/>
          </p:cNvSpPr>
          <p:nvPr>
            <p:ph idx="1"/>
          </p:nvPr>
        </p:nvSpPr>
        <p:spPr>
          <a:xfrm>
            <a:off x="914400" y="3962400"/>
            <a:ext cx="7772400" cy="990600"/>
          </a:xfrm>
          <a:noFill/>
        </p:spPr>
        <p:txBody>
          <a:bodyPr/>
          <a:lstStyle/>
          <a:p>
            <a:r>
              <a:rPr lang="en-US" altLang="en-US" sz="2000" dirty="0" smtClean="0"/>
              <a:t>A maximum of 4*4*4 = </a:t>
            </a:r>
            <a:r>
              <a:rPr lang="en-US" altLang="en-US" sz="2000" dirty="0" smtClean="0">
                <a:solidFill>
                  <a:schemeClr val="tx2"/>
                </a:solidFill>
              </a:rPr>
              <a:t>64</a:t>
            </a:r>
            <a:r>
              <a:rPr lang="en-US" altLang="en-US" sz="2000" dirty="0" smtClean="0"/>
              <a:t> tests</a:t>
            </a:r>
          </a:p>
          <a:p>
            <a:r>
              <a:rPr lang="en-US" altLang="en-US" sz="2000" dirty="0" smtClean="0"/>
              <a:t>This is only </a:t>
            </a:r>
            <a:r>
              <a:rPr lang="en-US" altLang="en-US" sz="2000" i="1" dirty="0" smtClean="0">
                <a:solidFill>
                  <a:srgbClr val="FF5935"/>
                </a:solidFill>
              </a:rPr>
              <a:t>complete</a:t>
            </a:r>
            <a:r>
              <a:rPr lang="en-US" altLang="en-US" sz="2000" dirty="0" smtClean="0">
                <a:solidFill>
                  <a:srgbClr val="FF5935"/>
                </a:solidFill>
              </a:rPr>
              <a:t> </a:t>
            </a:r>
            <a:r>
              <a:rPr lang="en-US" altLang="en-US" sz="2000" dirty="0" smtClean="0"/>
              <a:t>because the inputs are integers (0 . . 1)</a:t>
            </a:r>
          </a:p>
        </p:txBody>
      </p:sp>
      <p:sp>
        <p:nvSpPr>
          <p:cNvPr id="267268" name="Text Box 4"/>
          <p:cNvSpPr txBox="1">
            <a:spLocks noChangeArrowheads="1"/>
          </p:cNvSpPr>
          <p:nvPr/>
        </p:nvSpPr>
        <p:spPr bwMode="auto">
          <a:xfrm>
            <a:off x="1724025" y="1298575"/>
            <a:ext cx="615315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400" u="sng">
                <a:solidFill>
                  <a:schemeClr val="tx1"/>
                </a:solidFill>
                <a:ea typeface="楷体_GB2312" pitchFamily="49" charset="-122"/>
              </a:rPr>
              <a:t>Second</a:t>
            </a:r>
            <a:r>
              <a:rPr kumimoji="1" lang="en-US" altLang="zh-CN" sz="2400">
                <a:solidFill>
                  <a:schemeClr val="tx1"/>
                </a:solidFill>
                <a:ea typeface="楷体_GB2312" pitchFamily="49" charset="-122"/>
              </a:rPr>
              <a:t> Characterization of TriTyp’s Inputs</a:t>
            </a:r>
          </a:p>
        </p:txBody>
      </p:sp>
      <p:graphicFrame>
        <p:nvGraphicFramePr>
          <p:cNvPr id="267308" name="Group 44"/>
          <p:cNvGraphicFramePr>
            <a:graphicFrameLocks noGrp="1"/>
          </p:cNvGraphicFramePr>
          <p:nvPr>
            <p:extLst>
              <p:ext uri="{D42A27DB-BD31-4B8C-83A1-F6EECF244321}">
                <p14:modId xmlns:p14="http://schemas.microsoft.com/office/powerpoint/2010/main" val="4159733878"/>
              </p:ext>
            </p:extLst>
          </p:nvPr>
        </p:nvGraphicFramePr>
        <p:xfrm>
          <a:off x="609600" y="1746250"/>
          <a:ext cx="8458200" cy="2184400"/>
        </p:xfrm>
        <a:graphic>
          <a:graphicData uri="http://schemas.openxmlformats.org/drawingml/2006/table">
            <a:tbl>
              <a:tblPr/>
              <a:tblGrid>
                <a:gridCol w="2743200">
                  <a:extLst>
                    <a:ext uri="{9D8B030D-6E8A-4147-A177-3AD203B41FA5}">
                      <a16:colId xmlns:a16="http://schemas.microsoft.com/office/drawing/2014/main" val="20000"/>
                    </a:ext>
                  </a:extLst>
                </a:gridCol>
                <a:gridCol w="1752600">
                  <a:extLst>
                    <a:ext uri="{9D8B030D-6E8A-4147-A177-3AD203B41FA5}">
                      <a16:colId xmlns:a16="http://schemas.microsoft.com/office/drawing/2014/main" val="20001"/>
                    </a:ext>
                  </a:extLst>
                </a:gridCol>
                <a:gridCol w="1295400">
                  <a:extLst>
                    <a:ext uri="{9D8B030D-6E8A-4147-A177-3AD203B41FA5}">
                      <a16:colId xmlns:a16="http://schemas.microsoft.com/office/drawing/2014/main" val="20002"/>
                    </a:ext>
                  </a:extLst>
                </a:gridCol>
                <a:gridCol w="1295400">
                  <a:extLst>
                    <a:ext uri="{9D8B030D-6E8A-4147-A177-3AD203B41FA5}">
                      <a16:colId xmlns:a16="http://schemas.microsoft.com/office/drawing/2014/main" val="20003"/>
                    </a:ext>
                  </a:extLst>
                </a:gridCol>
                <a:gridCol w="1371600">
                  <a:extLst>
                    <a:ext uri="{9D8B030D-6E8A-4147-A177-3AD203B41FA5}">
                      <a16:colId xmlns:a16="http://schemas.microsoft.com/office/drawing/2014/main" val="20004"/>
                    </a:ext>
                  </a:extLst>
                </a:gridCol>
              </a:tblGrid>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cap="flat">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4</a:t>
                      </a:r>
                    </a:p>
                  </a:txBody>
                  <a:tcPr horzOverflow="overflow">
                    <a:lnL>
                      <a:noFill/>
                    </a:lnL>
                    <a:lnR cap="flat">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“Refinement of 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greater than 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2</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“Refinement of 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2</a:t>
                      </a:r>
                      <a:r>
                        <a:rPr kumimoji="0" lang="en-US" altLang="zh-CN" sz="2000" b="0" i="0" u="none" strike="noStrike" cap="none" normalizeH="0" baseline="0" smtClean="0">
                          <a:ln>
                            <a:noFill/>
                          </a:ln>
                          <a:solidFill>
                            <a:schemeClr val="tx1"/>
                          </a:solidFill>
                          <a:effectLst/>
                          <a:latin typeface="Times New Roman" pitchFamily="18" charset="0"/>
                          <a:ea typeface="宋体" charset="-122"/>
                        </a:rPr>
                        <a:t>”</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greater than 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3</a:t>
                      </a:r>
                      <a:r>
                        <a:rPr kumimoji="0" lang="en-US" altLang="zh-CN" sz="2000" b="0" i="0" u="none" strike="noStrike" cap="none" normalizeH="0" baseline="0" smtClean="0">
                          <a:ln>
                            <a:noFill/>
                          </a:ln>
                          <a:solidFill>
                            <a:schemeClr val="tx1"/>
                          </a:solidFill>
                          <a:effectLst/>
                          <a:latin typeface="Times New Roman" pitchFamily="18" charset="0"/>
                          <a:ea typeface="宋体" charset="-122"/>
                        </a:rPr>
                        <a:t> = “Refinement of 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3</a:t>
                      </a:r>
                      <a:r>
                        <a:rPr kumimoji="0" lang="en-US" altLang="zh-CN" sz="2000" b="0" i="0" u="none" strike="noStrike" cap="none" normalizeH="0" baseline="0" smtClean="0">
                          <a:ln>
                            <a:noFill/>
                          </a:ln>
                          <a:solidFill>
                            <a:schemeClr val="tx1"/>
                          </a:solidFill>
                          <a:effectLst/>
                          <a:latin typeface="Times New Roman" pitchFamily="18" charset="0"/>
                          <a:ea typeface="宋体" charset="-122"/>
                        </a:rPr>
                        <a:t>”</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greater than 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equal to 0</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less than 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bl>
          </a:graphicData>
        </a:graphic>
      </p:graphicFrame>
      <p:sp>
        <p:nvSpPr>
          <p:cNvPr id="267310" name="Text Box 46"/>
          <p:cNvSpPr txBox="1">
            <a:spLocks noChangeArrowheads="1"/>
          </p:cNvSpPr>
          <p:nvPr/>
        </p:nvSpPr>
        <p:spPr bwMode="auto">
          <a:xfrm>
            <a:off x="952500" y="4800600"/>
            <a:ext cx="72390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dirty="0">
                <a:solidFill>
                  <a:schemeClr val="tx1"/>
                </a:solidFill>
                <a:ea typeface="楷体_GB2312" pitchFamily="49" charset="-122"/>
              </a:rPr>
              <a:t>Possible values for partition q</a:t>
            </a:r>
            <a:r>
              <a:rPr kumimoji="1" lang="en-US" altLang="zh-CN" sz="2400" baseline="-25000" dirty="0">
                <a:solidFill>
                  <a:schemeClr val="tx1"/>
                </a:solidFill>
                <a:ea typeface="楷体_GB2312" pitchFamily="49" charset="-122"/>
              </a:rPr>
              <a:t>1</a:t>
            </a:r>
            <a:endParaRPr kumimoji="1" lang="en-US" altLang="zh-CN" sz="2400" dirty="0">
              <a:solidFill>
                <a:schemeClr val="tx1"/>
              </a:solidFill>
              <a:ea typeface="楷体_GB2312" pitchFamily="49" charset="-122"/>
            </a:endParaRPr>
          </a:p>
        </p:txBody>
      </p:sp>
      <p:graphicFrame>
        <p:nvGraphicFramePr>
          <p:cNvPr id="267338" name="Group 74"/>
          <p:cNvGraphicFramePr>
            <a:graphicFrameLocks noGrp="1"/>
          </p:cNvGraphicFramePr>
          <p:nvPr>
            <p:extLst>
              <p:ext uri="{D42A27DB-BD31-4B8C-83A1-F6EECF244321}">
                <p14:modId xmlns:p14="http://schemas.microsoft.com/office/powerpoint/2010/main" val="196753207"/>
              </p:ext>
            </p:extLst>
          </p:nvPr>
        </p:nvGraphicFramePr>
        <p:xfrm>
          <a:off x="533400" y="5249863"/>
          <a:ext cx="8229600" cy="1143000"/>
        </p:xfrm>
        <a:graphic>
          <a:graphicData uri="http://schemas.openxmlformats.org/drawingml/2006/table">
            <a:tbl>
              <a:tblPr/>
              <a:tblGrid>
                <a:gridCol w="213360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676400">
                  <a:extLst>
                    <a:ext uri="{9D8B030D-6E8A-4147-A177-3AD203B41FA5}">
                      <a16:colId xmlns:a16="http://schemas.microsoft.com/office/drawing/2014/main" val="20002"/>
                    </a:ext>
                  </a:extLst>
                </a:gridCol>
                <a:gridCol w="1524000">
                  <a:extLst>
                    <a:ext uri="{9D8B030D-6E8A-4147-A177-3AD203B41FA5}">
                      <a16:colId xmlns:a16="http://schemas.microsoft.com/office/drawing/2014/main" val="20003"/>
                    </a:ext>
                  </a:extLst>
                </a:gridCol>
                <a:gridCol w="1371600">
                  <a:extLst>
                    <a:ext uri="{9D8B030D-6E8A-4147-A177-3AD203B41FA5}">
                      <a16:colId xmlns:a16="http://schemas.microsoft.com/office/drawing/2014/main" val="20004"/>
                    </a:ext>
                  </a:extLst>
                </a:gridCol>
              </a:tblGrid>
              <a:tr h="5715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4</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5715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Side1</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5</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dirty="0" smtClean="0">
                          <a:ln>
                            <a:noFill/>
                          </a:ln>
                          <a:solidFill>
                            <a:schemeClr val="tx1"/>
                          </a:solidFill>
                          <a:effectLst/>
                          <a:latin typeface="Times New Roman" pitchFamily="18" charset="0"/>
                          <a:ea typeface="宋体" charset="-122"/>
                        </a:rPr>
                        <a:t>-5</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bl>
          </a:graphicData>
        </a:graphic>
      </p:graphicFrame>
      <p:sp>
        <p:nvSpPr>
          <p:cNvPr id="18491" name="Oval 59"/>
          <p:cNvSpPr>
            <a:spLocks noChangeArrowheads="1"/>
          </p:cNvSpPr>
          <p:nvPr/>
        </p:nvSpPr>
        <p:spPr bwMode="auto">
          <a:xfrm>
            <a:off x="2947987" y="1711325"/>
            <a:ext cx="3757613" cy="2403475"/>
          </a:xfrm>
          <a:prstGeom prst="ellipse">
            <a:avLst/>
          </a:prstGeom>
          <a:gradFill rotWithShape="1">
            <a:gsLst>
              <a:gs pos="0">
                <a:srgbClr val="CCFF99">
                  <a:alpha val="50000"/>
                </a:srgbClr>
              </a:gs>
              <a:gs pos="100000">
                <a:srgbClr val="5E7647">
                  <a:alpha val="48000"/>
                </a:srgbClr>
              </a:gs>
            </a:gsLst>
            <a:path path="shape">
              <a:fillToRect l="50000" t="50000" r="50000" b="50000"/>
            </a:path>
          </a:gradFill>
          <a:ln w="38100">
            <a:solidFill>
              <a:schemeClr val="tx2"/>
            </a:solidFill>
            <a:round/>
            <a:headEnd type="none" w="sm" len="sm"/>
            <a:tailEnd type="none" w="sm" len="sm"/>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p>
        </p:txBody>
      </p:sp>
      <p:sp>
        <p:nvSpPr>
          <p:cNvPr id="18492" name="Text Box 60"/>
          <p:cNvSpPr txBox="1">
            <a:spLocks noChangeArrowheads="1"/>
          </p:cNvSpPr>
          <p:nvPr/>
        </p:nvSpPr>
        <p:spPr bwMode="auto">
          <a:xfrm>
            <a:off x="3284538" y="5838825"/>
            <a:ext cx="373062" cy="396875"/>
          </a:xfrm>
          <a:prstGeom prst="rect">
            <a:avLst/>
          </a:prstGeom>
          <a:solidFill>
            <a:schemeClr val="accent5">
              <a:lumMod val="5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dirty="0">
                <a:solidFill>
                  <a:schemeClr val="hlink"/>
                </a:solidFill>
                <a:latin typeface="Comic Sans MS" pitchFamily="66" charset="0"/>
              </a:rPr>
              <a:t>2</a:t>
            </a:r>
          </a:p>
        </p:txBody>
      </p:sp>
      <p:sp>
        <p:nvSpPr>
          <p:cNvPr id="18493" name="Text Box 61"/>
          <p:cNvSpPr txBox="1">
            <a:spLocks noChangeArrowheads="1"/>
          </p:cNvSpPr>
          <p:nvPr/>
        </p:nvSpPr>
        <p:spPr bwMode="auto">
          <a:xfrm>
            <a:off x="7761288" y="5838825"/>
            <a:ext cx="546100" cy="396875"/>
          </a:xfrm>
          <a:prstGeom prst="rect">
            <a:avLst/>
          </a:prstGeom>
          <a:solidFill>
            <a:schemeClr val="accent5">
              <a:lumMod val="5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a:solidFill>
                  <a:schemeClr val="hlink"/>
                </a:solidFill>
                <a:latin typeface="Comic Sans MS" pitchFamily="66" charset="0"/>
              </a:rPr>
              <a:t>-1</a:t>
            </a:r>
          </a:p>
        </p:txBody>
      </p:sp>
      <p:sp>
        <p:nvSpPr>
          <p:cNvPr id="18495" name="Text Box 63"/>
          <p:cNvSpPr txBox="1">
            <a:spLocks noChangeArrowheads="1"/>
          </p:cNvSpPr>
          <p:nvPr/>
        </p:nvSpPr>
        <p:spPr bwMode="auto">
          <a:xfrm>
            <a:off x="4010025" y="6467475"/>
            <a:ext cx="2994025" cy="366713"/>
          </a:xfrm>
          <a:prstGeom prst="rect">
            <a:avLst/>
          </a:prstGeom>
          <a:solidFill>
            <a:schemeClr val="accent5">
              <a:lumMod val="5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sz="1800">
                <a:solidFill>
                  <a:schemeClr val="hlink"/>
                </a:solidFill>
                <a:latin typeface="Comic Sans MS" pitchFamily="66" charset="0"/>
              </a:rPr>
              <a:t>Test boundary conditions</a:t>
            </a:r>
          </a:p>
        </p:txBody>
      </p:sp>
      <p:sp>
        <p:nvSpPr>
          <p:cNvPr id="18496" name="Line 64"/>
          <p:cNvSpPr>
            <a:spLocks noChangeShapeType="1"/>
          </p:cNvSpPr>
          <p:nvPr/>
        </p:nvSpPr>
        <p:spPr bwMode="auto">
          <a:xfrm flipH="1" flipV="1">
            <a:off x="3636963" y="6188075"/>
            <a:ext cx="415925" cy="333375"/>
          </a:xfrm>
          <a:prstGeom prst="line">
            <a:avLst/>
          </a:prstGeom>
          <a:noFill/>
          <a:ln w="28575">
            <a:solidFill>
              <a:schemeClr val="hlink"/>
            </a:solidFill>
            <a:round/>
            <a:headEnd type="none" w="sm" len="sm"/>
            <a:tailEnd type="arrow" w="med" len="med"/>
          </a:ln>
          <a:extLst>
            <a:ext uri="{909E8E84-426E-40DD-AFC4-6F175D3DCCD1}">
              <a14:hiddenFill xmlns:a14="http://schemas.microsoft.com/office/drawing/2010/main">
                <a:noFill/>
              </a14:hiddenFill>
            </a:ext>
          </a:extLst>
        </p:spPr>
        <p:txBody>
          <a:bodyPr/>
          <a:lstStyle/>
          <a:p>
            <a:endParaRPr lang="en-US"/>
          </a:p>
        </p:txBody>
      </p:sp>
      <p:sp>
        <p:nvSpPr>
          <p:cNvPr id="18497" name="Line 65"/>
          <p:cNvSpPr>
            <a:spLocks noChangeShapeType="1"/>
          </p:cNvSpPr>
          <p:nvPr/>
        </p:nvSpPr>
        <p:spPr bwMode="auto">
          <a:xfrm flipV="1">
            <a:off x="6940550" y="6208713"/>
            <a:ext cx="866775" cy="319087"/>
          </a:xfrm>
          <a:prstGeom prst="line">
            <a:avLst/>
          </a:prstGeom>
          <a:noFill/>
          <a:ln w="28575">
            <a:solidFill>
              <a:schemeClr val="hlink"/>
            </a:solidFill>
            <a:round/>
            <a:headEnd type="none" w="sm" len="sm"/>
            <a:tailEnd type="arrow" w="med" len="med"/>
          </a:ln>
          <a:extLst>
            <a:ext uri="{909E8E84-426E-40DD-AFC4-6F175D3DCCD1}">
              <a14:hiddenFill xmlns:a14="http://schemas.microsoft.com/office/drawing/2010/main">
                <a:noFill/>
              </a14:hiddenFill>
            </a:ext>
          </a:extLst>
        </p:spPr>
        <p:txBody>
          <a:bodyPr/>
          <a:lstStyle/>
          <a:p>
            <a:endParaRPr lang="en-US"/>
          </a:p>
        </p:txBody>
      </p:sp>
    </p:spTree>
    <p:extLst>
      <p:ext uri="{BB962C8B-B14F-4D97-AF65-F5344CB8AC3E}">
        <p14:creationId xmlns:p14="http://schemas.microsoft.com/office/powerpoint/2010/main" val="383722702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nodeType="clickEffect">
                                  <p:stCondLst>
                                    <p:cond delay="0"/>
                                  </p:stCondLst>
                                  <p:childTnLst>
                                    <p:set>
                                      <p:cBhvr>
                                        <p:cTn id="6" dur="1" fill="hold">
                                          <p:stCondLst>
                                            <p:cond delay="0"/>
                                          </p:stCondLst>
                                        </p:cTn>
                                        <p:tgtEl>
                                          <p:spTgt spid="267308"/>
                                        </p:tgtEl>
                                        <p:attrNameLst>
                                          <p:attrName>style.visibility</p:attrName>
                                        </p:attrNameLst>
                                      </p:cBhvr>
                                      <p:to>
                                        <p:strVal val="visible"/>
                                      </p:to>
                                    </p:set>
                                    <p:animEffect transition="in" filter="dissolve">
                                      <p:cBhvr>
                                        <p:cTn id="7" dur="500"/>
                                        <p:tgtEl>
                                          <p:spTgt spid="267308"/>
                                        </p:tgtEl>
                                      </p:cBhvr>
                                    </p:animEffect>
                                  </p:childTnLst>
                                </p:cTn>
                              </p:par>
                              <p:par>
                                <p:cTn id="8" presetID="9" presetClass="entr" presetSubtype="0" fill="hold" grpId="0" nodeType="withEffect">
                                  <p:stCondLst>
                                    <p:cond delay="0"/>
                                  </p:stCondLst>
                                  <p:childTnLst>
                                    <p:set>
                                      <p:cBhvr>
                                        <p:cTn id="9" dur="1" fill="hold">
                                          <p:stCondLst>
                                            <p:cond delay="0"/>
                                          </p:stCondLst>
                                        </p:cTn>
                                        <p:tgtEl>
                                          <p:spTgt spid="267268"/>
                                        </p:tgtEl>
                                        <p:attrNameLst>
                                          <p:attrName>style.visibility</p:attrName>
                                        </p:attrNameLst>
                                      </p:cBhvr>
                                      <p:to>
                                        <p:strVal val="visible"/>
                                      </p:to>
                                    </p:set>
                                    <p:animEffect transition="in" filter="dissolve">
                                      <p:cBhvr>
                                        <p:cTn id="10" dur="500"/>
                                        <p:tgtEl>
                                          <p:spTgt spid="267268"/>
                                        </p:tgtEl>
                                      </p:cBhvr>
                                    </p:animEffect>
                                  </p:childTnLst>
                                </p:cTn>
                              </p:par>
                            </p:childTnLst>
                          </p:cTn>
                        </p:par>
                      </p:childTnLst>
                    </p:cTn>
                  </p:par>
                  <p:par>
                    <p:cTn id="11" fill="hold" nodeType="clickPar">
                      <p:stCondLst>
                        <p:cond delay="indefinite"/>
                      </p:stCondLst>
                      <p:childTnLst>
                        <p:par>
                          <p:cTn id="12" fill="hold" nodeType="withGroup">
                            <p:stCondLst>
                              <p:cond delay="0"/>
                            </p:stCondLst>
                            <p:childTnLst>
                              <p:par>
                                <p:cTn id="13" presetID="55" presetClass="entr" presetSubtype="0" fill="hold" grpId="0" nodeType="clickEffect">
                                  <p:stCondLst>
                                    <p:cond delay="0"/>
                                  </p:stCondLst>
                                  <p:childTnLst>
                                    <p:set>
                                      <p:cBhvr>
                                        <p:cTn id="14" dur="1" fill="hold">
                                          <p:stCondLst>
                                            <p:cond delay="0"/>
                                          </p:stCondLst>
                                        </p:cTn>
                                        <p:tgtEl>
                                          <p:spTgt spid="18491"/>
                                        </p:tgtEl>
                                        <p:attrNameLst>
                                          <p:attrName>style.visibility</p:attrName>
                                        </p:attrNameLst>
                                      </p:cBhvr>
                                      <p:to>
                                        <p:strVal val="visible"/>
                                      </p:to>
                                    </p:set>
                                    <p:anim calcmode="lin" valueType="num">
                                      <p:cBhvr>
                                        <p:cTn id="15" dur="1000" fill="hold"/>
                                        <p:tgtEl>
                                          <p:spTgt spid="18491"/>
                                        </p:tgtEl>
                                        <p:attrNameLst>
                                          <p:attrName>ppt_w</p:attrName>
                                        </p:attrNameLst>
                                      </p:cBhvr>
                                      <p:tavLst>
                                        <p:tav tm="0">
                                          <p:val>
                                            <p:strVal val="#ppt_w*0.70"/>
                                          </p:val>
                                        </p:tav>
                                        <p:tav tm="100000">
                                          <p:val>
                                            <p:strVal val="#ppt_w"/>
                                          </p:val>
                                        </p:tav>
                                      </p:tavLst>
                                    </p:anim>
                                    <p:anim calcmode="lin" valueType="num">
                                      <p:cBhvr>
                                        <p:cTn id="16" dur="1000" fill="hold"/>
                                        <p:tgtEl>
                                          <p:spTgt spid="18491"/>
                                        </p:tgtEl>
                                        <p:attrNameLst>
                                          <p:attrName>ppt_h</p:attrName>
                                        </p:attrNameLst>
                                      </p:cBhvr>
                                      <p:tavLst>
                                        <p:tav tm="0">
                                          <p:val>
                                            <p:strVal val="#ppt_h"/>
                                          </p:val>
                                        </p:tav>
                                        <p:tav tm="100000">
                                          <p:val>
                                            <p:strVal val="#ppt_h"/>
                                          </p:val>
                                        </p:tav>
                                      </p:tavLst>
                                    </p:anim>
                                    <p:animEffect transition="in" filter="fade">
                                      <p:cBhvr>
                                        <p:cTn id="17" dur="1000"/>
                                        <p:tgtEl>
                                          <p:spTgt spid="18491"/>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267309">
                                            <p:txEl>
                                              <p:pRg st="0" end="0"/>
                                            </p:txEl>
                                          </p:spTgt>
                                        </p:tgtEl>
                                        <p:attrNameLst>
                                          <p:attrName>style.visibility</p:attrName>
                                        </p:attrNameLst>
                                      </p:cBhvr>
                                      <p:to>
                                        <p:strVal val="visible"/>
                                      </p:to>
                                    </p:set>
                                    <p:animEffect transition="in" filter="wipe(left)">
                                      <p:cBhvr>
                                        <p:cTn id="22" dur="1000"/>
                                        <p:tgtEl>
                                          <p:spTgt spid="267309">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267309">
                                            <p:txEl>
                                              <p:pRg st="1" end="1"/>
                                            </p:txEl>
                                          </p:spTgt>
                                        </p:tgtEl>
                                        <p:attrNameLst>
                                          <p:attrName>style.visibility</p:attrName>
                                        </p:attrNameLst>
                                      </p:cBhvr>
                                      <p:to>
                                        <p:strVal val="visible"/>
                                      </p:to>
                                    </p:set>
                                    <p:animEffect transition="in" filter="wipe(left)">
                                      <p:cBhvr>
                                        <p:cTn id="27" dur="1000"/>
                                        <p:tgtEl>
                                          <p:spTgt spid="267309">
                                            <p:txEl>
                                              <p:pRg st="1" end="1"/>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9" presetClass="entr" presetSubtype="0" fill="hold" grpId="0" nodeType="clickEffect">
                                  <p:stCondLst>
                                    <p:cond delay="0"/>
                                  </p:stCondLst>
                                  <p:childTnLst>
                                    <p:set>
                                      <p:cBhvr>
                                        <p:cTn id="31" dur="1" fill="hold">
                                          <p:stCondLst>
                                            <p:cond delay="0"/>
                                          </p:stCondLst>
                                        </p:cTn>
                                        <p:tgtEl>
                                          <p:spTgt spid="267310"/>
                                        </p:tgtEl>
                                        <p:attrNameLst>
                                          <p:attrName>style.visibility</p:attrName>
                                        </p:attrNameLst>
                                      </p:cBhvr>
                                      <p:to>
                                        <p:strVal val="visible"/>
                                      </p:to>
                                    </p:set>
                                    <p:animEffect transition="in" filter="dissolve">
                                      <p:cBhvr>
                                        <p:cTn id="32" dur="500"/>
                                        <p:tgtEl>
                                          <p:spTgt spid="267310"/>
                                        </p:tgtEl>
                                      </p:cBhvr>
                                    </p:animEffect>
                                  </p:childTnLst>
                                </p:cTn>
                              </p:par>
                              <p:par>
                                <p:cTn id="33" presetID="9" presetClass="entr" presetSubtype="0" fill="hold" nodeType="withEffect">
                                  <p:stCondLst>
                                    <p:cond delay="0"/>
                                  </p:stCondLst>
                                  <p:childTnLst>
                                    <p:set>
                                      <p:cBhvr>
                                        <p:cTn id="34" dur="1" fill="hold">
                                          <p:stCondLst>
                                            <p:cond delay="0"/>
                                          </p:stCondLst>
                                        </p:cTn>
                                        <p:tgtEl>
                                          <p:spTgt spid="267338"/>
                                        </p:tgtEl>
                                        <p:attrNameLst>
                                          <p:attrName>style.visibility</p:attrName>
                                        </p:attrNameLst>
                                      </p:cBhvr>
                                      <p:to>
                                        <p:strVal val="visible"/>
                                      </p:to>
                                    </p:set>
                                    <p:animEffect transition="in" filter="dissolve">
                                      <p:cBhvr>
                                        <p:cTn id="35" dur="500"/>
                                        <p:tgtEl>
                                          <p:spTgt spid="267338"/>
                                        </p:tgtEl>
                                      </p:cBhvr>
                                    </p:animEffect>
                                  </p:childTnLst>
                                </p:cTn>
                              </p:par>
                            </p:childTnLst>
                          </p:cTn>
                        </p:par>
                      </p:childTnLst>
                    </p:cTn>
                  </p:par>
                  <p:par>
                    <p:cTn id="36" fill="hold" nodeType="clickPar">
                      <p:stCondLst>
                        <p:cond delay="indefinite"/>
                      </p:stCondLst>
                      <p:childTnLst>
                        <p:par>
                          <p:cTn id="37" fill="hold" nodeType="withGroup">
                            <p:stCondLst>
                              <p:cond delay="0"/>
                            </p:stCondLst>
                            <p:childTnLst>
                              <p:par>
                                <p:cTn id="38" presetID="9" presetClass="entr" presetSubtype="0" fill="hold" grpId="0" nodeType="clickEffect">
                                  <p:stCondLst>
                                    <p:cond delay="0"/>
                                  </p:stCondLst>
                                  <p:childTnLst>
                                    <p:set>
                                      <p:cBhvr>
                                        <p:cTn id="39" dur="1" fill="hold">
                                          <p:stCondLst>
                                            <p:cond delay="0"/>
                                          </p:stCondLst>
                                        </p:cTn>
                                        <p:tgtEl>
                                          <p:spTgt spid="18495"/>
                                        </p:tgtEl>
                                        <p:attrNameLst>
                                          <p:attrName>style.visibility</p:attrName>
                                        </p:attrNameLst>
                                      </p:cBhvr>
                                      <p:to>
                                        <p:strVal val="visible"/>
                                      </p:to>
                                    </p:set>
                                    <p:animEffect transition="in" filter="dissolve">
                                      <p:cBhvr>
                                        <p:cTn id="40" dur="500"/>
                                        <p:tgtEl>
                                          <p:spTgt spid="18495"/>
                                        </p:tgtEl>
                                      </p:cBhvr>
                                    </p:animEffect>
                                  </p:childTnLst>
                                </p:cTn>
                              </p:par>
                            </p:childTnLst>
                          </p:cTn>
                        </p:par>
                        <p:par>
                          <p:cTn id="41" fill="hold" nodeType="afterGroup">
                            <p:stCondLst>
                              <p:cond delay="500"/>
                            </p:stCondLst>
                            <p:childTnLst>
                              <p:par>
                                <p:cTn id="42" presetID="22" presetClass="entr" presetSubtype="4" fill="hold" grpId="0" nodeType="afterEffect">
                                  <p:stCondLst>
                                    <p:cond delay="0"/>
                                  </p:stCondLst>
                                  <p:childTnLst>
                                    <p:set>
                                      <p:cBhvr>
                                        <p:cTn id="43" dur="1" fill="hold">
                                          <p:stCondLst>
                                            <p:cond delay="0"/>
                                          </p:stCondLst>
                                        </p:cTn>
                                        <p:tgtEl>
                                          <p:spTgt spid="18496"/>
                                        </p:tgtEl>
                                        <p:attrNameLst>
                                          <p:attrName>style.visibility</p:attrName>
                                        </p:attrNameLst>
                                      </p:cBhvr>
                                      <p:to>
                                        <p:strVal val="visible"/>
                                      </p:to>
                                    </p:set>
                                    <p:animEffect transition="in" filter="wipe(down)">
                                      <p:cBhvr>
                                        <p:cTn id="44" dur="1000"/>
                                        <p:tgtEl>
                                          <p:spTgt spid="18496"/>
                                        </p:tgtEl>
                                      </p:cBhvr>
                                    </p:animEffect>
                                  </p:childTnLst>
                                </p:cTn>
                              </p:par>
                              <p:par>
                                <p:cTn id="45" presetID="22" presetClass="entr" presetSubtype="4" fill="hold" grpId="0" nodeType="withEffect">
                                  <p:stCondLst>
                                    <p:cond delay="0"/>
                                  </p:stCondLst>
                                  <p:childTnLst>
                                    <p:set>
                                      <p:cBhvr>
                                        <p:cTn id="46" dur="1" fill="hold">
                                          <p:stCondLst>
                                            <p:cond delay="0"/>
                                          </p:stCondLst>
                                        </p:cTn>
                                        <p:tgtEl>
                                          <p:spTgt spid="18497"/>
                                        </p:tgtEl>
                                        <p:attrNameLst>
                                          <p:attrName>style.visibility</p:attrName>
                                        </p:attrNameLst>
                                      </p:cBhvr>
                                      <p:to>
                                        <p:strVal val="visible"/>
                                      </p:to>
                                    </p:set>
                                    <p:animEffect transition="in" filter="wipe(down)">
                                      <p:cBhvr>
                                        <p:cTn id="47" dur="1000"/>
                                        <p:tgtEl>
                                          <p:spTgt spid="18497"/>
                                        </p:tgtEl>
                                      </p:cBhvr>
                                    </p:animEffect>
                                  </p:childTnLst>
                                </p:cTn>
                              </p:par>
                            </p:childTnLst>
                          </p:cTn>
                        </p:par>
                        <p:par>
                          <p:cTn id="48" fill="hold" nodeType="afterGroup">
                            <p:stCondLst>
                              <p:cond delay="1500"/>
                            </p:stCondLst>
                            <p:childTnLst>
                              <p:par>
                                <p:cTn id="49" presetID="9" presetClass="entr" presetSubtype="0" fill="hold" grpId="0" nodeType="afterEffect">
                                  <p:stCondLst>
                                    <p:cond delay="0"/>
                                  </p:stCondLst>
                                  <p:childTnLst>
                                    <p:set>
                                      <p:cBhvr>
                                        <p:cTn id="50" dur="1" fill="hold">
                                          <p:stCondLst>
                                            <p:cond delay="0"/>
                                          </p:stCondLst>
                                        </p:cTn>
                                        <p:tgtEl>
                                          <p:spTgt spid="18492"/>
                                        </p:tgtEl>
                                        <p:attrNameLst>
                                          <p:attrName>style.visibility</p:attrName>
                                        </p:attrNameLst>
                                      </p:cBhvr>
                                      <p:to>
                                        <p:strVal val="visible"/>
                                      </p:to>
                                    </p:set>
                                    <p:animEffect transition="in" filter="dissolve">
                                      <p:cBhvr>
                                        <p:cTn id="51" dur="500"/>
                                        <p:tgtEl>
                                          <p:spTgt spid="18492"/>
                                        </p:tgtEl>
                                      </p:cBhvr>
                                    </p:animEffect>
                                  </p:childTnLst>
                                </p:cTn>
                              </p:par>
                              <p:par>
                                <p:cTn id="52" presetID="9" presetClass="entr" presetSubtype="0" fill="hold" grpId="0" nodeType="withEffect">
                                  <p:stCondLst>
                                    <p:cond delay="0"/>
                                  </p:stCondLst>
                                  <p:childTnLst>
                                    <p:set>
                                      <p:cBhvr>
                                        <p:cTn id="53" dur="1" fill="hold">
                                          <p:stCondLst>
                                            <p:cond delay="0"/>
                                          </p:stCondLst>
                                        </p:cTn>
                                        <p:tgtEl>
                                          <p:spTgt spid="18493"/>
                                        </p:tgtEl>
                                        <p:attrNameLst>
                                          <p:attrName>style.visibility</p:attrName>
                                        </p:attrNameLst>
                                      </p:cBhvr>
                                      <p:to>
                                        <p:strVal val="visible"/>
                                      </p:to>
                                    </p:set>
                                    <p:animEffect transition="in" filter="dissolve">
                                      <p:cBhvr>
                                        <p:cTn id="54" dur="500"/>
                                        <p:tgtEl>
                                          <p:spTgt spid="1849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7309" grpId="0" build="p"/>
      <p:bldP spid="267268" grpId="0" animBg="1"/>
      <p:bldP spid="267310" grpId="0" animBg="1"/>
      <p:bldP spid="18491" grpId="0" animBg="1"/>
      <p:bldP spid="18492" grpId="0" animBg="1"/>
      <p:bldP spid="18493" grpId="0" animBg="1"/>
      <p:bldP spid="18495" grpId="0" animBg="1"/>
      <p:bldP spid="18496" grpId="0" animBg="1"/>
      <p:bldP spid="18497"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p:txBody>
          <a:bodyPr/>
          <a:lstStyle/>
          <a:p>
            <a:r>
              <a:rPr lang="en-US" dirty="0" smtClean="0"/>
              <a:t>Model-Driven Test Design–Steps</a:t>
            </a:r>
          </a:p>
        </p:txBody>
      </p:sp>
      <p:sp>
        <p:nvSpPr>
          <p:cNvPr id="37894" name="TextBox 6"/>
          <p:cNvSpPr txBox="1">
            <a:spLocks noChangeArrowheads="1"/>
          </p:cNvSpPr>
          <p:nvPr/>
        </p:nvSpPr>
        <p:spPr bwMode="auto">
          <a:xfrm>
            <a:off x="103188" y="4246122"/>
            <a:ext cx="1382712"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dirty="0">
                <a:solidFill>
                  <a:schemeClr val="accent5">
                    <a:lumMod val="50000"/>
                  </a:schemeClr>
                </a:solidFill>
                <a:latin typeface="Comic Sans MS" pitchFamily="66" charset="0"/>
                <a:cs typeface="Shruti" pitchFamily="34" charset="0"/>
              </a:rPr>
              <a:t>software artifact</a:t>
            </a:r>
          </a:p>
        </p:txBody>
      </p:sp>
      <p:sp>
        <p:nvSpPr>
          <p:cNvPr id="37895" name="TextBox 7"/>
          <p:cNvSpPr txBox="1">
            <a:spLocks noChangeArrowheads="1"/>
          </p:cNvSpPr>
          <p:nvPr/>
        </p:nvSpPr>
        <p:spPr bwMode="auto">
          <a:xfrm>
            <a:off x="1589088" y="1774385"/>
            <a:ext cx="1382712"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model / structure</a:t>
            </a:r>
          </a:p>
        </p:txBody>
      </p:sp>
      <p:sp>
        <p:nvSpPr>
          <p:cNvPr id="37896" name="TextBox 8"/>
          <p:cNvSpPr txBox="1">
            <a:spLocks noChangeArrowheads="1"/>
          </p:cNvSpPr>
          <p:nvPr/>
        </p:nvSpPr>
        <p:spPr bwMode="auto">
          <a:xfrm>
            <a:off x="3360738" y="1774385"/>
            <a:ext cx="1801812"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dirty="0">
                <a:solidFill>
                  <a:schemeClr val="accent5">
                    <a:lumMod val="50000"/>
                  </a:schemeClr>
                </a:solidFill>
                <a:latin typeface="Comic Sans MS" pitchFamily="66" charset="0"/>
                <a:cs typeface="Shruti" pitchFamily="34" charset="0"/>
              </a:rPr>
              <a:t>test requirements</a:t>
            </a:r>
          </a:p>
        </p:txBody>
      </p:sp>
      <p:sp>
        <p:nvSpPr>
          <p:cNvPr id="37897" name="TextBox 9"/>
          <p:cNvSpPr txBox="1">
            <a:spLocks noChangeArrowheads="1"/>
          </p:cNvSpPr>
          <p:nvPr/>
        </p:nvSpPr>
        <p:spPr bwMode="auto">
          <a:xfrm>
            <a:off x="5564188" y="1620397"/>
            <a:ext cx="2019300" cy="1016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refined requirements / test specs</a:t>
            </a:r>
          </a:p>
        </p:txBody>
      </p:sp>
      <p:sp>
        <p:nvSpPr>
          <p:cNvPr id="37898" name="TextBox 10"/>
          <p:cNvSpPr txBox="1">
            <a:spLocks noChangeArrowheads="1"/>
          </p:cNvSpPr>
          <p:nvPr/>
        </p:nvSpPr>
        <p:spPr bwMode="auto">
          <a:xfrm>
            <a:off x="7559675" y="4576762"/>
            <a:ext cx="1382713"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input values</a:t>
            </a:r>
          </a:p>
        </p:txBody>
      </p:sp>
      <p:sp>
        <p:nvSpPr>
          <p:cNvPr id="37899" name="TextBox 11"/>
          <p:cNvSpPr txBox="1">
            <a:spLocks noChangeArrowheads="1"/>
          </p:cNvSpPr>
          <p:nvPr/>
        </p:nvSpPr>
        <p:spPr bwMode="auto">
          <a:xfrm>
            <a:off x="6000750" y="6073775"/>
            <a:ext cx="1001713"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test cases</a:t>
            </a:r>
          </a:p>
        </p:txBody>
      </p:sp>
      <p:sp>
        <p:nvSpPr>
          <p:cNvPr id="37900" name="TextBox 12"/>
          <p:cNvSpPr txBox="1">
            <a:spLocks noChangeArrowheads="1"/>
          </p:cNvSpPr>
          <p:nvPr/>
        </p:nvSpPr>
        <p:spPr bwMode="auto">
          <a:xfrm>
            <a:off x="4406900" y="6073775"/>
            <a:ext cx="1146175"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test scripts</a:t>
            </a:r>
          </a:p>
        </p:txBody>
      </p:sp>
      <p:sp>
        <p:nvSpPr>
          <p:cNvPr id="37901" name="TextBox 13"/>
          <p:cNvSpPr txBox="1">
            <a:spLocks noChangeArrowheads="1"/>
          </p:cNvSpPr>
          <p:nvPr/>
        </p:nvSpPr>
        <p:spPr bwMode="auto">
          <a:xfrm>
            <a:off x="2813050" y="6073775"/>
            <a:ext cx="1146175"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test results</a:t>
            </a:r>
          </a:p>
        </p:txBody>
      </p:sp>
      <p:cxnSp>
        <p:nvCxnSpPr>
          <p:cNvPr id="16" name="Curved Connector 15"/>
          <p:cNvCxnSpPr>
            <a:stCxn id="37894" idx="0"/>
            <a:endCxn id="37895" idx="1"/>
          </p:cNvCxnSpPr>
          <p:nvPr/>
        </p:nvCxnSpPr>
        <p:spPr bwMode="auto">
          <a:xfrm rot="5400000" flipH="1" flipV="1">
            <a:off x="132954" y="2789988"/>
            <a:ext cx="2117724" cy="794544"/>
          </a:xfrm>
          <a:prstGeom prst="curvedConnector2">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25" name="Shape 24"/>
          <p:cNvCxnSpPr>
            <a:stCxn id="37898" idx="2"/>
            <a:endCxn id="37899" idx="3"/>
          </p:cNvCxnSpPr>
          <p:nvPr/>
        </p:nvCxnSpPr>
        <p:spPr bwMode="auto">
          <a:xfrm rot="5400000">
            <a:off x="7055644" y="5231606"/>
            <a:ext cx="1143000" cy="1249362"/>
          </a:xfrm>
          <a:prstGeom prst="curvedConnector2">
            <a:avLst/>
          </a:prstGeom>
          <a:solidFill>
            <a:schemeClr val="accent1"/>
          </a:solidFill>
          <a:ln w="38100" cap="flat" cmpd="sng" algn="ctr">
            <a:solidFill>
              <a:schemeClr val="accent5">
                <a:lumMod val="50000"/>
              </a:schemeClr>
            </a:solidFill>
            <a:prstDash val="solid"/>
            <a:round/>
            <a:headEnd type="none" w="sm" len="sm"/>
            <a:tailEnd type="arrow"/>
          </a:ln>
          <a:effectLst/>
        </p:spPr>
      </p:cxnSp>
      <p:sp>
        <p:nvSpPr>
          <p:cNvPr id="37904" name="TextBox 25"/>
          <p:cNvSpPr txBox="1">
            <a:spLocks noChangeArrowheads="1"/>
          </p:cNvSpPr>
          <p:nvPr/>
        </p:nvSpPr>
        <p:spPr bwMode="auto">
          <a:xfrm>
            <a:off x="1230313" y="6073775"/>
            <a:ext cx="1135062"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a:solidFill>
                  <a:schemeClr val="accent5">
                    <a:lumMod val="50000"/>
                  </a:schemeClr>
                </a:solidFill>
                <a:latin typeface="Comic Sans MS" pitchFamily="66" charset="0"/>
                <a:cs typeface="Shruti" pitchFamily="34" charset="0"/>
              </a:rPr>
              <a:t>pass / fail</a:t>
            </a:r>
          </a:p>
        </p:txBody>
      </p:sp>
      <p:cxnSp>
        <p:nvCxnSpPr>
          <p:cNvPr id="50" name="Straight Arrow Connector 49"/>
          <p:cNvCxnSpPr/>
          <p:nvPr/>
        </p:nvCxnSpPr>
        <p:spPr bwMode="auto">
          <a:xfrm flipV="1">
            <a:off x="2833688" y="2087562"/>
            <a:ext cx="663575" cy="15875"/>
          </a:xfrm>
          <a:prstGeom prst="straightConnector1">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53" name="Straight Arrow Connector 52"/>
          <p:cNvCxnSpPr>
            <a:endCxn id="37897" idx="1"/>
          </p:cNvCxnSpPr>
          <p:nvPr/>
        </p:nvCxnSpPr>
        <p:spPr bwMode="auto">
          <a:xfrm>
            <a:off x="4876800" y="2128397"/>
            <a:ext cx="687388" cy="1588"/>
          </a:xfrm>
          <a:prstGeom prst="straightConnector1">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54" name="Straight Arrow Connector 53"/>
          <p:cNvCxnSpPr/>
          <p:nvPr/>
        </p:nvCxnSpPr>
        <p:spPr bwMode="auto">
          <a:xfrm rot="10800000">
            <a:off x="2300288" y="6426200"/>
            <a:ext cx="636587" cy="1587"/>
          </a:xfrm>
          <a:prstGeom prst="straightConnector1">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60" name="Straight Arrow Connector 59"/>
          <p:cNvCxnSpPr/>
          <p:nvPr/>
        </p:nvCxnSpPr>
        <p:spPr bwMode="auto">
          <a:xfrm rot="10800000">
            <a:off x="3848100" y="6426200"/>
            <a:ext cx="636588" cy="1587"/>
          </a:xfrm>
          <a:prstGeom prst="straightConnector1">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61" name="Straight Arrow Connector 60"/>
          <p:cNvCxnSpPr/>
          <p:nvPr/>
        </p:nvCxnSpPr>
        <p:spPr bwMode="auto">
          <a:xfrm rot="10800000">
            <a:off x="5448300" y="6426200"/>
            <a:ext cx="636588" cy="1587"/>
          </a:xfrm>
          <a:prstGeom prst="straightConnector1">
            <a:avLst/>
          </a:prstGeom>
          <a:solidFill>
            <a:schemeClr val="accent1"/>
          </a:solidFill>
          <a:ln w="38100" cap="flat" cmpd="sng" algn="ctr">
            <a:solidFill>
              <a:schemeClr val="accent5">
                <a:lumMod val="50000"/>
              </a:schemeClr>
            </a:solidFill>
            <a:prstDash val="solid"/>
            <a:round/>
            <a:headEnd type="none" w="sm" len="sm"/>
            <a:tailEnd type="arrow"/>
          </a:ln>
          <a:effectLst/>
        </p:spPr>
      </p:cxnSp>
      <p:sp>
        <p:nvSpPr>
          <p:cNvPr id="37910" name="TextBox 66"/>
          <p:cNvSpPr txBox="1">
            <a:spLocks noChangeArrowheads="1"/>
          </p:cNvSpPr>
          <p:nvPr/>
        </p:nvSpPr>
        <p:spPr bwMode="auto">
          <a:xfrm>
            <a:off x="1565275" y="4241800"/>
            <a:ext cx="2417763" cy="1016000"/>
          </a:xfrm>
          <a:prstGeom prst="rect">
            <a:avLst/>
          </a:prstGeom>
          <a:solidFill>
            <a:schemeClr val="accent1">
              <a:lumMod val="50000"/>
            </a:schemeClr>
          </a:solidFill>
          <a:ln>
            <a:noFill/>
          </a:ln>
          <a:extLst/>
        </p:spPr>
        <p:txBody>
          <a:bodyPr wrap="non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dirty="0">
                <a:latin typeface="Bradley Hand ITC" pitchFamily="66" charset="0"/>
              </a:rPr>
              <a:t>IMPLEMENTATION</a:t>
            </a:r>
          </a:p>
          <a:p>
            <a:pPr algn="ctr"/>
            <a:r>
              <a:rPr lang="en-US" dirty="0">
                <a:latin typeface="Bradley Hand ITC" pitchFamily="66" charset="0"/>
              </a:rPr>
              <a:t>ABSTRACTION</a:t>
            </a:r>
          </a:p>
          <a:p>
            <a:pPr algn="ctr"/>
            <a:r>
              <a:rPr lang="en-US" dirty="0">
                <a:latin typeface="Bradley Hand ITC" pitchFamily="66" charset="0"/>
              </a:rPr>
              <a:t>LEVEL</a:t>
            </a:r>
          </a:p>
        </p:txBody>
      </p:sp>
      <p:sp>
        <p:nvSpPr>
          <p:cNvPr id="37911" name="TextBox 67"/>
          <p:cNvSpPr txBox="1">
            <a:spLocks noChangeArrowheads="1"/>
          </p:cNvSpPr>
          <p:nvPr/>
        </p:nvSpPr>
        <p:spPr bwMode="auto">
          <a:xfrm>
            <a:off x="6084888" y="2971800"/>
            <a:ext cx="1990725" cy="1016000"/>
          </a:xfrm>
          <a:prstGeom prst="rect">
            <a:avLst/>
          </a:prstGeom>
          <a:solidFill>
            <a:schemeClr val="accent1">
              <a:lumMod val="50000"/>
            </a:schemeClr>
          </a:solidFill>
          <a:ln>
            <a:noFill/>
          </a:ln>
          <a:extLst/>
        </p:spPr>
        <p:txBody>
          <a:bodyPr wrap="non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dirty="0">
                <a:latin typeface="Bradley Hand ITC" pitchFamily="66" charset="0"/>
              </a:rPr>
              <a:t>DESIGN</a:t>
            </a:r>
          </a:p>
          <a:p>
            <a:pPr algn="ctr"/>
            <a:r>
              <a:rPr lang="en-US" dirty="0">
                <a:latin typeface="Bradley Hand ITC" pitchFamily="66" charset="0"/>
              </a:rPr>
              <a:t>ABSTRACTION</a:t>
            </a:r>
          </a:p>
          <a:p>
            <a:pPr algn="ctr"/>
            <a:r>
              <a:rPr lang="en-US" dirty="0">
                <a:latin typeface="Bradley Hand ITC" pitchFamily="66" charset="0"/>
              </a:rPr>
              <a:t>LEVEL</a:t>
            </a:r>
          </a:p>
        </p:txBody>
      </p:sp>
      <p:cxnSp>
        <p:nvCxnSpPr>
          <p:cNvPr id="20" name="Shape 19"/>
          <p:cNvCxnSpPr>
            <a:stCxn id="37897" idx="3"/>
            <a:endCxn id="37898" idx="0"/>
          </p:cNvCxnSpPr>
          <p:nvPr/>
        </p:nvCxnSpPr>
        <p:spPr bwMode="auto">
          <a:xfrm>
            <a:off x="7583488" y="2128397"/>
            <a:ext cx="667544" cy="2448365"/>
          </a:xfrm>
          <a:prstGeom prst="curvedConnector2">
            <a:avLst/>
          </a:prstGeom>
          <a:solidFill>
            <a:schemeClr val="accent1"/>
          </a:solidFill>
          <a:ln w="38100" cap="flat" cmpd="sng" algn="ctr">
            <a:solidFill>
              <a:schemeClr val="accent5">
                <a:lumMod val="50000"/>
              </a:schemeClr>
            </a:solidFill>
            <a:prstDash val="solid"/>
            <a:round/>
            <a:headEnd type="none" w="sm" len="sm"/>
            <a:tailEnd type="arrow"/>
          </a:ln>
          <a:effectLst/>
        </p:spPr>
      </p:cxnSp>
      <p:cxnSp>
        <p:nvCxnSpPr>
          <p:cNvPr id="37913" name="Straight Connector 62"/>
          <p:cNvCxnSpPr>
            <a:cxnSpLocks noChangeShapeType="1"/>
          </p:cNvCxnSpPr>
          <p:nvPr/>
        </p:nvCxnSpPr>
        <p:spPr bwMode="auto">
          <a:xfrm>
            <a:off x="149225" y="4105275"/>
            <a:ext cx="8845550" cy="1587"/>
          </a:xfrm>
          <a:prstGeom prst="line">
            <a:avLst/>
          </a:prstGeom>
          <a:noFill/>
          <a:ln w="57150" algn="ctr">
            <a:solidFill>
              <a:srgbClr val="FF0066"/>
            </a:solidFill>
            <a:prstDash val="sysDot"/>
            <a:round/>
            <a:headEnd type="none" w="sm" len="sm"/>
            <a:tailEnd type="none" w="sm" len="sm"/>
          </a:ln>
          <a:extLst>
            <a:ext uri="{909E8E84-426E-40DD-AFC4-6F175D3DCCD1}">
              <a14:hiddenFill xmlns:a14="http://schemas.microsoft.com/office/drawing/2010/main">
                <a:noFill/>
              </a14:hiddenFill>
            </a:ext>
          </a:extLst>
        </p:spPr>
      </p:cxnSp>
      <p:sp>
        <p:nvSpPr>
          <p:cNvPr id="39" name="TextBox 38"/>
          <p:cNvSpPr txBox="1"/>
          <p:nvPr/>
        </p:nvSpPr>
        <p:spPr>
          <a:xfrm>
            <a:off x="639763" y="2681287"/>
            <a:ext cx="1052512" cy="400050"/>
          </a:xfrm>
          <a:prstGeom prst="rect">
            <a:avLst/>
          </a:prstGeom>
          <a:solidFill>
            <a:schemeClr val="bg1">
              <a:lumMod val="75000"/>
            </a:schemeClr>
          </a:solidFill>
          <a:ln w="19050">
            <a:solidFill>
              <a:srgbClr val="FF0000"/>
            </a:solidFill>
          </a:ln>
        </p:spPr>
        <p:txBody>
          <a:bodyPr wrap="none">
            <a:spAutoFit/>
          </a:bodyPr>
          <a:lstStyle/>
          <a:p>
            <a:pPr algn="ctr">
              <a:defRPr/>
            </a:pPr>
            <a:r>
              <a:rPr lang="en-US" dirty="0">
                <a:solidFill>
                  <a:schemeClr val="tx1"/>
                </a:solidFill>
              </a:rPr>
              <a:t>analysis</a:t>
            </a:r>
          </a:p>
        </p:txBody>
      </p:sp>
      <p:sp>
        <p:nvSpPr>
          <p:cNvPr id="41" name="TextBox 40"/>
          <p:cNvSpPr txBox="1"/>
          <p:nvPr/>
        </p:nvSpPr>
        <p:spPr>
          <a:xfrm>
            <a:off x="2792413" y="1584325"/>
            <a:ext cx="1136650" cy="400050"/>
          </a:xfrm>
          <a:prstGeom prst="rect">
            <a:avLst/>
          </a:prstGeom>
          <a:solidFill>
            <a:schemeClr val="bg1">
              <a:lumMod val="75000"/>
            </a:schemeClr>
          </a:solidFill>
          <a:ln w="19050">
            <a:solidFill>
              <a:srgbClr val="FF0000"/>
            </a:solidFill>
          </a:ln>
        </p:spPr>
        <p:txBody>
          <a:bodyPr wrap="none">
            <a:spAutoFit/>
          </a:bodyPr>
          <a:lstStyle/>
          <a:p>
            <a:pPr algn="ctr">
              <a:defRPr/>
            </a:pPr>
            <a:r>
              <a:rPr lang="en-US" dirty="0">
                <a:solidFill>
                  <a:schemeClr val="tx1"/>
                </a:solidFill>
              </a:rPr>
              <a:t>criterion</a:t>
            </a:r>
          </a:p>
        </p:txBody>
      </p:sp>
      <p:sp>
        <p:nvSpPr>
          <p:cNvPr id="42" name="TextBox 41"/>
          <p:cNvSpPr txBox="1"/>
          <p:nvPr/>
        </p:nvSpPr>
        <p:spPr>
          <a:xfrm>
            <a:off x="4694238" y="1584325"/>
            <a:ext cx="819150" cy="400050"/>
          </a:xfrm>
          <a:prstGeom prst="rect">
            <a:avLst/>
          </a:prstGeom>
          <a:solidFill>
            <a:schemeClr val="bg1">
              <a:lumMod val="75000"/>
            </a:schemeClr>
          </a:solidFill>
          <a:ln w="19050">
            <a:solidFill>
              <a:srgbClr val="FF0000"/>
            </a:solidFill>
          </a:ln>
        </p:spPr>
        <p:txBody>
          <a:bodyPr wrap="none">
            <a:spAutoFit/>
          </a:bodyPr>
          <a:lstStyle/>
          <a:p>
            <a:pPr algn="ctr">
              <a:defRPr/>
            </a:pPr>
            <a:r>
              <a:rPr lang="en-US" dirty="0">
                <a:solidFill>
                  <a:schemeClr val="tx1"/>
                </a:solidFill>
              </a:rPr>
              <a:t>refine</a:t>
            </a:r>
          </a:p>
        </p:txBody>
      </p:sp>
      <p:sp>
        <p:nvSpPr>
          <p:cNvPr id="43" name="TextBox 42"/>
          <p:cNvSpPr txBox="1"/>
          <p:nvPr/>
        </p:nvSpPr>
        <p:spPr>
          <a:xfrm>
            <a:off x="7623175" y="2212975"/>
            <a:ext cx="1123950" cy="400050"/>
          </a:xfrm>
          <a:prstGeom prst="rect">
            <a:avLst/>
          </a:prstGeom>
          <a:solidFill>
            <a:schemeClr val="bg1">
              <a:lumMod val="75000"/>
            </a:schemeClr>
          </a:solidFill>
          <a:ln w="19050">
            <a:solidFill>
              <a:srgbClr val="FF0000"/>
            </a:solidFill>
          </a:ln>
        </p:spPr>
        <p:txBody>
          <a:bodyPr wrap="none">
            <a:spAutoFit/>
          </a:bodyPr>
          <a:lstStyle/>
          <a:p>
            <a:pPr algn="ctr">
              <a:defRPr/>
            </a:pPr>
            <a:r>
              <a:rPr lang="en-US" dirty="0">
                <a:solidFill>
                  <a:schemeClr val="tx1"/>
                </a:solidFill>
              </a:rPr>
              <a:t>generate</a:t>
            </a:r>
          </a:p>
        </p:txBody>
      </p:sp>
      <p:sp>
        <p:nvSpPr>
          <p:cNvPr id="44" name="TextBox 43"/>
          <p:cNvSpPr txBox="1"/>
          <p:nvPr/>
        </p:nvSpPr>
        <p:spPr>
          <a:xfrm>
            <a:off x="7383463" y="5662612"/>
            <a:ext cx="1138237" cy="1014413"/>
          </a:xfrm>
          <a:prstGeom prst="rect">
            <a:avLst/>
          </a:prstGeom>
          <a:solidFill>
            <a:schemeClr val="bg1">
              <a:lumMod val="50000"/>
            </a:schemeClr>
          </a:solidFill>
          <a:ln w="19050">
            <a:solidFill>
              <a:srgbClr val="FF0000"/>
            </a:solidFill>
          </a:ln>
        </p:spPr>
        <p:txBody>
          <a:bodyPr wrap="none">
            <a:spAutoFit/>
          </a:bodyPr>
          <a:lstStyle/>
          <a:p>
            <a:pPr algn="ctr">
              <a:defRPr/>
            </a:pPr>
            <a:r>
              <a:rPr lang="en-US" dirty="0">
                <a:solidFill>
                  <a:schemeClr val="tx1"/>
                </a:solidFill>
              </a:rPr>
              <a:t>prefix</a:t>
            </a:r>
          </a:p>
          <a:p>
            <a:pPr algn="ctr">
              <a:defRPr/>
            </a:pPr>
            <a:r>
              <a:rPr lang="en-US" dirty="0">
                <a:solidFill>
                  <a:schemeClr val="tx1"/>
                </a:solidFill>
              </a:rPr>
              <a:t>postfix</a:t>
            </a:r>
          </a:p>
          <a:p>
            <a:pPr algn="ctr">
              <a:defRPr/>
            </a:pPr>
            <a:r>
              <a:rPr lang="en-US" dirty="0">
                <a:solidFill>
                  <a:schemeClr val="tx1"/>
                </a:solidFill>
              </a:rPr>
              <a:t>expected</a:t>
            </a:r>
          </a:p>
        </p:txBody>
      </p:sp>
      <p:sp>
        <p:nvSpPr>
          <p:cNvPr id="45" name="TextBox 44"/>
          <p:cNvSpPr txBox="1"/>
          <p:nvPr/>
        </p:nvSpPr>
        <p:spPr>
          <a:xfrm>
            <a:off x="5170488" y="5791200"/>
            <a:ext cx="1208087" cy="400050"/>
          </a:xfrm>
          <a:prstGeom prst="rect">
            <a:avLst/>
          </a:prstGeom>
          <a:solidFill>
            <a:schemeClr val="bg1">
              <a:lumMod val="50000"/>
            </a:schemeClr>
          </a:solidFill>
          <a:ln w="19050">
            <a:solidFill>
              <a:srgbClr val="FF0000"/>
            </a:solidFill>
          </a:ln>
        </p:spPr>
        <p:txBody>
          <a:bodyPr wrap="none">
            <a:spAutoFit/>
          </a:bodyPr>
          <a:lstStyle/>
          <a:p>
            <a:pPr algn="ctr">
              <a:defRPr/>
            </a:pPr>
            <a:r>
              <a:rPr lang="en-US" dirty="0">
                <a:solidFill>
                  <a:schemeClr val="tx1"/>
                </a:solidFill>
              </a:rPr>
              <a:t>automate</a:t>
            </a:r>
          </a:p>
        </p:txBody>
      </p:sp>
      <p:sp>
        <p:nvSpPr>
          <p:cNvPr id="46" name="TextBox 45"/>
          <p:cNvSpPr txBox="1"/>
          <p:nvPr/>
        </p:nvSpPr>
        <p:spPr>
          <a:xfrm>
            <a:off x="3733800" y="5749925"/>
            <a:ext cx="995363" cy="400050"/>
          </a:xfrm>
          <a:prstGeom prst="rect">
            <a:avLst/>
          </a:prstGeom>
          <a:solidFill>
            <a:schemeClr val="bg1">
              <a:lumMod val="50000"/>
            </a:schemeClr>
          </a:solidFill>
          <a:ln w="19050">
            <a:solidFill>
              <a:srgbClr val="FF0000"/>
            </a:solidFill>
          </a:ln>
        </p:spPr>
        <p:txBody>
          <a:bodyPr wrap="none">
            <a:spAutoFit/>
          </a:bodyPr>
          <a:lstStyle/>
          <a:p>
            <a:pPr algn="ctr">
              <a:defRPr/>
            </a:pPr>
            <a:r>
              <a:rPr lang="en-US" dirty="0">
                <a:solidFill>
                  <a:schemeClr val="tx1"/>
                </a:solidFill>
              </a:rPr>
              <a:t>execute</a:t>
            </a:r>
          </a:p>
        </p:txBody>
      </p:sp>
      <p:sp>
        <p:nvSpPr>
          <p:cNvPr id="47" name="TextBox 46"/>
          <p:cNvSpPr txBox="1"/>
          <p:nvPr/>
        </p:nvSpPr>
        <p:spPr>
          <a:xfrm>
            <a:off x="2217738" y="5776912"/>
            <a:ext cx="1095375" cy="400050"/>
          </a:xfrm>
          <a:prstGeom prst="rect">
            <a:avLst/>
          </a:prstGeom>
          <a:solidFill>
            <a:schemeClr val="bg1">
              <a:lumMod val="50000"/>
            </a:schemeClr>
          </a:solidFill>
          <a:ln w="19050">
            <a:solidFill>
              <a:srgbClr val="FF0000"/>
            </a:solidFill>
          </a:ln>
        </p:spPr>
        <p:txBody>
          <a:bodyPr wrap="none">
            <a:spAutoFit/>
          </a:bodyPr>
          <a:lstStyle/>
          <a:p>
            <a:pPr algn="ctr">
              <a:defRPr/>
            </a:pPr>
            <a:r>
              <a:rPr lang="en-US" dirty="0">
                <a:solidFill>
                  <a:schemeClr val="tx1"/>
                </a:solidFill>
              </a:rPr>
              <a:t>evaluate</a:t>
            </a:r>
          </a:p>
        </p:txBody>
      </p:sp>
      <p:cxnSp>
        <p:nvCxnSpPr>
          <p:cNvPr id="37922" name="Curved Connector 15"/>
          <p:cNvCxnSpPr>
            <a:cxnSpLocks noChangeShapeType="1"/>
            <a:endCxn id="37923" idx="1"/>
          </p:cNvCxnSpPr>
          <p:nvPr/>
        </p:nvCxnSpPr>
        <p:spPr bwMode="auto">
          <a:xfrm flipV="1">
            <a:off x="1122363" y="3055937"/>
            <a:ext cx="2100262" cy="1143000"/>
          </a:xfrm>
          <a:prstGeom prst="curvedConnector3">
            <a:avLst>
              <a:gd name="adj1" fmla="val 17338"/>
            </a:avLst>
          </a:prstGeom>
          <a:noFill/>
          <a:ln w="38100" algn="ctr">
            <a:solidFill>
              <a:srgbClr val="FF6600"/>
            </a:solidFill>
            <a:round/>
            <a:headEnd type="none" w="sm" len="sm"/>
            <a:tailEnd type="arrow" w="med" len="med"/>
          </a:ln>
          <a:extLst>
            <a:ext uri="{909E8E84-426E-40DD-AFC4-6F175D3DCCD1}">
              <a14:hiddenFill xmlns:a14="http://schemas.microsoft.com/office/drawing/2010/main">
                <a:noFill/>
              </a14:hiddenFill>
            </a:ext>
          </a:extLst>
        </p:spPr>
      </p:cxnSp>
      <p:sp>
        <p:nvSpPr>
          <p:cNvPr id="37923" name="TextBox 34"/>
          <p:cNvSpPr txBox="1">
            <a:spLocks noChangeArrowheads="1"/>
          </p:cNvSpPr>
          <p:nvPr/>
        </p:nvSpPr>
        <p:spPr bwMode="auto">
          <a:xfrm>
            <a:off x="3222625" y="2701925"/>
            <a:ext cx="1801813"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r>
              <a:rPr lang="en-US" dirty="0">
                <a:solidFill>
                  <a:schemeClr val="tx2"/>
                </a:solidFill>
                <a:latin typeface="Comic Sans MS" pitchFamily="66" charset="0"/>
                <a:cs typeface="Shruti" pitchFamily="34" charset="0"/>
              </a:rPr>
              <a:t>test requirements</a:t>
            </a:r>
          </a:p>
        </p:txBody>
      </p:sp>
      <p:sp>
        <p:nvSpPr>
          <p:cNvPr id="36" name="TextBox 35"/>
          <p:cNvSpPr txBox="1"/>
          <p:nvPr/>
        </p:nvSpPr>
        <p:spPr>
          <a:xfrm>
            <a:off x="1665288" y="3155950"/>
            <a:ext cx="1285875" cy="708025"/>
          </a:xfrm>
          <a:prstGeom prst="rect">
            <a:avLst/>
          </a:prstGeom>
          <a:solidFill>
            <a:schemeClr val="bg1">
              <a:lumMod val="75000"/>
            </a:schemeClr>
          </a:solidFill>
          <a:ln w="19050">
            <a:solidFill>
              <a:srgbClr val="FF0000"/>
            </a:solidFill>
          </a:ln>
        </p:spPr>
        <p:txBody>
          <a:bodyPr>
            <a:spAutoFit/>
          </a:bodyPr>
          <a:lstStyle/>
          <a:p>
            <a:pPr algn="ctr">
              <a:defRPr/>
            </a:pPr>
            <a:r>
              <a:rPr lang="en-US" dirty="0">
                <a:solidFill>
                  <a:schemeClr val="tx1"/>
                </a:solidFill>
              </a:rPr>
              <a:t>domain analysis</a:t>
            </a:r>
          </a:p>
        </p:txBody>
      </p:sp>
      <p:cxnSp>
        <p:nvCxnSpPr>
          <p:cNvPr id="37925" name="Curved Connector 15"/>
          <p:cNvCxnSpPr>
            <a:cxnSpLocks noChangeShapeType="1"/>
            <a:stCxn id="37923" idx="3"/>
            <a:endCxn id="37897" idx="1"/>
          </p:cNvCxnSpPr>
          <p:nvPr/>
        </p:nvCxnSpPr>
        <p:spPr bwMode="auto">
          <a:xfrm flipV="1">
            <a:off x="5024438" y="2128397"/>
            <a:ext cx="539750" cy="927541"/>
          </a:xfrm>
          <a:prstGeom prst="curvedConnector3">
            <a:avLst>
              <a:gd name="adj1" fmla="val 50000"/>
            </a:avLst>
          </a:prstGeom>
          <a:noFill/>
          <a:ln w="38100" algn="ctr">
            <a:solidFill>
              <a:srgbClr val="FF6600"/>
            </a:solidFill>
            <a:round/>
            <a:headEnd type="none" w="sm" len="sm"/>
            <a:tailEnd type="arrow" w="med" len="med"/>
          </a:ln>
          <a:extLst>
            <a:ext uri="{909E8E84-426E-40DD-AFC4-6F175D3DCCD1}">
              <a14:hiddenFill xmlns:a14="http://schemas.microsoft.com/office/drawing/2010/main">
                <a:noFill/>
              </a14:hiddenFill>
            </a:ext>
          </a:extLst>
        </p:spPr>
      </p:cxnSp>
      <p:grpSp>
        <p:nvGrpSpPr>
          <p:cNvPr id="2" name="Group 47"/>
          <p:cNvGrpSpPr>
            <a:grpSpLocks/>
          </p:cNvGrpSpPr>
          <p:nvPr/>
        </p:nvGrpSpPr>
        <p:grpSpPr bwMode="auto">
          <a:xfrm>
            <a:off x="3041650" y="3186112"/>
            <a:ext cx="4600575" cy="2070100"/>
            <a:chOff x="3041822" y="2562130"/>
            <a:chExt cx="4600955" cy="2069438"/>
          </a:xfrm>
        </p:grpSpPr>
        <p:sp>
          <p:nvSpPr>
            <p:cNvPr id="49" name="Left Brace 48"/>
            <p:cNvSpPr/>
            <p:nvPr/>
          </p:nvSpPr>
          <p:spPr>
            <a:xfrm rot="4719087">
              <a:off x="4974912" y="1963702"/>
              <a:ext cx="734777" cy="4600955"/>
            </a:xfrm>
            <a:prstGeom prst="leftBrace">
              <a:avLst>
                <a:gd name="adj1" fmla="val 8333"/>
                <a:gd name="adj2" fmla="val 49690"/>
              </a:avLst>
            </a:prstGeom>
            <a:ln w="38100">
              <a:solidFill>
                <a:schemeClr val="accent1">
                  <a:lumMod val="40000"/>
                  <a:lumOff val="60000"/>
                </a:schemeClr>
              </a:solidFill>
            </a:ln>
          </p:spPr>
          <p:style>
            <a:lnRef idx="1">
              <a:schemeClr val="accent1"/>
            </a:lnRef>
            <a:fillRef idx="0">
              <a:schemeClr val="accent1"/>
            </a:fillRef>
            <a:effectRef idx="0">
              <a:schemeClr val="accent1"/>
            </a:effectRef>
            <a:fontRef idx="minor">
              <a:schemeClr val="tx1"/>
            </a:fontRef>
          </p:style>
          <p:txBody>
            <a:bodyPr anchor="ctr"/>
            <a:lstStyle/>
            <a:p>
              <a:pPr algn="ctr">
                <a:defRPr/>
              </a:pPr>
              <a:endParaRPr lang="en-US"/>
            </a:p>
          </p:txBody>
        </p:sp>
        <p:grpSp>
          <p:nvGrpSpPr>
            <p:cNvPr id="37929" name="Group 89"/>
            <p:cNvGrpSpPr>
              <a:grpSpLocks/>
            </p:cNvGrpSpPr>
            <p:nvPr/>
          </p:nvGrpSpPr>
          <p:grpSpPr bwMode="auto">
            <a:xfrm rot="-677690">
              <a:off x="4562954" y="2562130"/>
              <a:ext cx="999582" cy="1367073"/>
              <a:chOff x="4698749" y="2544024"/>
              <a:chExt cx="999582" cy="1367073"/>
            </a:xfrm>
          </p:grpSpPr>
          <p:sp>
            <p:nvSpPr>
              <p:cNvPr id="52" name="Freeform 51"/>
              <p:cNvSpPr/>
              <p:nvPr/>
            </p:nvSpPr>
            <p:spPr>
              <a:xfrm>
                <a:off x="5284424" y="2641478"/>
                <a:ext cx="411197" cy="1245789"/>
              </a:xfrm>
              <a:custGeom>
                <a:avLst/>
                <a:gdLst>
                  <a:gd name="connsiteX0" fmla="*/ 0 w 411108"/>
                  <a:gd name="connsiteY0" fmla="*/ 1252009 h 1252009"/>
                  <a:gd name="connsiteX1" fmla="*/ 9054 w 411108"/>
                  <a:gd name="connsiteY1" fmla="*/ 790282 h 1252009"/>
                  <a:gd name="connsiteX2" fmla="*/ 18107 w 411108"/>
                  <a:gd name="connsiteY2" fmla="*/ 672587 h 1252009"/>
                  <a:gd name="connsiteX3" fmla="*/ 45268 w 411108"/>
                  <a:gd name="connsiteY3" fmla="*/ 582053 h 1252009"/>
                  <a:gd name="connsiteX4" fmla="*/ 63375 w 411108"/>
                  <a:gd name="connsiteY4" fmla="*/ 518678 h 1252009"/>
                  <a:gd name="connsiteX5" fmla="*/ 99588 w 411108"/>
                  <a:gd name="connsiteY5" fmla="*/ 455304 h 1252009"/>
                  <a:gd name="connsiteX6" fmla="*/ 108642 w 411108"/>
                  <a:gd name="connsiteY6" fmla="*/ 428144 h 1252009"/>
                  <a:gd name="connsiteX7" fmla="*/ 135802 w 411108"/>
                  <a:gd name="connsiteY7" fmla="*/ 391930 h 1252009"/>
                  <a:gd name="connsiteX8" fmla="*/ 181070 w 411108"/>
                  <a:gd name="connsiteY8" fmla="*/ 328556 h 1252009"/>
                  <a:gd name="connsiteX9" fmla="*/ 244444 w 411108"/>
                  <a:gd name="connsiteY9" fmla="*/ 228967 h 1252009"/>
                  <a:gd name="connsiteX10" fmla="*/ 325925 w 411108"/>
                  <a:gd name="connsiteY10" fmla="*/ 111272 h 1252009"/>
                  <a:gd name="connsiteX11" fmla="*/ 353085 w 411108"/>
                  <a:gd name="connsiteY11" fmla="*/ 75059 h 1252009"/>
                  <a:gd name="connsiteX12" fmla="*/ 371192 w 411108"/>
                  <a:gd name="connsiteY12" fmla="*/ 47898 h 1252009"/>
                  <a:gd name="connsiteX13" fmla="*/ 407406 w 411108"/>
                  <a:gd name="connsiteY13" fmla="*/ 2631 h 1252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411108" h="1252009">
                    <a:moveTo>
                      <a:pt x="0" y="1252009"/>
                    </a:moveTo>
                    <a:cubicBezTo>
                      <a:pt x="3018" y="1098100"/>
                      <a:pt x="4246" y="944145"/>
                      <a:pt x="9054" y="790282"/>
                    </a:cubicBezTo>
                    <a:cubicBezTo>
                      <a:pt x="10283" y="750954"/>
                      <a:pt x="13510" y="711665"/>
                      <a:pt x="18107" y="672587"/>
                    </a:cubicBezTo>
                    <a:cubicBezTo>
                      <a:pt x="21300" y="645447"/>
                      <a:pt x="39317" y="605857"/>
                      <a:pt x="45268" y="582053"/>
                    </a:cubicBezTo>
                    <a:cubicBezTo>
                      <a:pt x="48170" y="570445"/>
                      <a:pt x="56879" y="531670"/>
                      <a:pt x="63375" y="518678"/>
                    </a:cubicBezTo>
                    <a:cubicBezTo>
                      <a:pt x="74256" y="496916"/>
                      <a:pt x="88707" y="477066"/>
                      <a:pt x="99588" y="455304"/>
                    </a:cubicBezTo>
                    <a:cubicBezTo>
                      <a:pt x="103856" y="446768"/>
                      <a:pt x="103907" y="436430"/>
                      <a:pt x="108642" y="428144"/>
                    </a:cubicBezTo>
                    <a:cubicBezTo>
                      <a:pt x="116128" y="415043"/>
                      <a:pt x="127805" y="404726"/>
                      <a:pt x="135802" y="391930"/>
                    </a:cubicBezTo>
                    <a:cubicBezTo>
                      <a:pt x="175521" y="328378"/>
                      <a:pt x="129294" y="380330"/>
                      <a:pt x="181070" y="328556"/>
                    </a:cubicBezTo>
                    <a:cubicBezTo>
                      <a:pt x="204412" y="258524"/>
                      <a:pt x="169387" y="354063"/>
                      <a:pt x="244444" y="228967"/>
                    </a:cubicBezTo>
                    <a:cubicBezTo>
                      <a:pt x="287130" y="157823"/>
                      <a:pt x="261047" y="197776"/>
                      <a:pt x="325925" y="111272"/>
                    </a:cubicBezTo>
                    <a:cubicBezTo>
                      <a:pt x="334978" y="99201"/>
                      <a:pt x="344715" y="87614"/>
                      <a:pt x="353085" y="75059"/>
                    </a:cubicBezTo>
                    <a:cubicBezTo>
                      <a:pt x="359121" y="66005"/>
                      <a:pt x="364226" y="56257"/>
                      <a:pt x="371192" y="47898"/>
                    </a:cubicBezTo>
                    <a:cubicBezTo>
                      <a:pt x="411108" y="0"/>
                      <a:pt x="388420" y="40605"/>
                      <a:pt x="407406" y="2631"/>
                    </a:cubicBezTo>
                  </a:path>
                </a:pathLst>
              </a:custGeom>
              <a:ln w="38100">
                <a:solidFill>
                  <a:schemeClr val="accent1">
                    <a:lumMod val="40000"/>
                    <a:lumOff val="60000"/>
                  </a:schemeClr>
                </a:solidFill>
                <a:headEnd type="none" w="med" len="med"/>
                <a:tailEnd type="arrow" w="med" len="med"/>
              </a:ln>
            </p:spPr>
            <p:style>
              <a:lnRef idx="1">
                <a:schemeClr val="accent1"/>
              </a:lnRef>
              <a:fillRef idx="0">
                <a:schemeClr val="accent1"/>
              </a:fillRef>
              <a:effectRef idx="0">
                <a:schemeClr val="accent1"/>
              </a:effectRef>
              <a:fontRef idx="minor">
                <a:schemeClr val="tx1"/>
              </a:fontRef>
            </p:style>
            <p:txBody>
              <a:bodyPr anchor="ctr"/>
              <a:lstStyle/>
              <a:p>
                <a:pPr algn="ctr">
                  <a:defRPr/>
                </a:pPr>
                <a:endParaRPr lang="en-US"/>
              </a:p>
            </p:txBody>
          </p:sp>
          <p:sp>
            <p:nvSpPr>
              <p:cNvPr id="55" name="Freeform 54"/>
              <p:cNvSpPr/>
              <p:nvPr/>
            </p:nvSpPr>
            <p:spPr>
              <a:xfrm flipH="1">
                <a:off x="4689534" y="2732137"/>
                <a:ext cx="592186" cy="1122004"/>
              </a:xfrm>
              <a:custGeom>
                <a:avLst/>
                <a:gdLst>
                  <a:gd name="connsiteX0" fmla="*/ 0 w 411108"/>
                  <a:gd name="connsiteY0" fmla="*/ 1252009 h 1252009"/>
                  <a:gd name="connsiteX1" fmla="*/ 9054 w 411108"/>
                  <a:gd name="connsiteY1" fmla="*/ 790282 h 1252009"/>
                  <a:gd name="connsiteX2" fmla="*/ 18107 w 411108"/>
                  <a:gd name="connsiteY2" fmla="*/ 672587 h 1252009"/>
                  <a:gd name="connsiteX3" fmla="*/ 45268 w 411108"/>
                  <a:gd name="connsiteY3" fmla="*/ 582053 h 1252009"/>
                  <a:gd name="connsiteX4" fmla="*/ 63375 w 411108"/>
                  <a:gd name="connsiteY4" fmla="*/ 518678 h 1252009"/>
                  <a:gd name="connsiteX5" fmla="*/ 99588 w 411108"/>
                  <a:gd name="connsiteY5" fmla="*/ 455304 h 1252009"/>
                  <a:gd name="connsiteX6" fmla="*/ 108642 w 411108"/>
                  <a:gd name="connsiteY6" fmla="*/ 428144 h 1252009"/>
                  <a:gd name="connsiteX7" fmla="*/ 135802 w 411108"/>
                  <a:gd name="connsiteY7" fmla="*/ 391930 h 1252009"/>
                  <a:gd name="connsiteX8" fmla="*/ 181070 w 411108"/>
                  <a:gd name="connsiteY8" fmla="*/ 328556 h 1252009"/>
                  <a:gd name="connsiteX9" fmla="*/ 244444 w 411108"/>
                  <a:gd name="connsiteY9" fmla="*/ 228967 h 1252009"/>
                  <a:gd name="connsiteX10" fmla="*/ 325925 w 411108"/>
                  <a:gd name="connsiteY10" fmla="*/ 111272 h 1252009"/>
                  <a:gd name="connsiteX11" fmla="*/ 353085 w 411108"/>
                  <a:gd name="connsiteY11" fmla="*/ 75059 h 1252009"/>
                  <a:gd name="connsiteX12" fmla="*/ 371192 w 411108"/>
                  <a:gd name="connsiteY12" fmla="*/ 47898 h 1252009"/>
                  <a:gd name="connsiteX13" fmla="*/ 407406 w 411108"/>
                  <a:gd name="connsiteY13" fmla="*/ 2631 h 1252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411108" h="1252009">
                    <a:moveTo>
                      <a:pt x="0" y="1252009"/>
                    </a:moveTo>
                    <a:cubicBezTo>
                      <a:pt x="3018" y="1098100"/>
                      <a:pt x="4246" y="944145"/>
                      <a:pt x="9054" y="790282"/>
                    </a:cubicBezTo>
                    <a:cubicBezTo>
                      <a:pt x="10283" y="750954"/>
                      <a:pt x="13510" y="711665"/>
                      <a:pt x="18107" y="672587"/>
                    </a:cubicBezTo>
                    <a:cubicBezTo>
                      <a:pt x="21300" y="645447"/>
                      <a:pt x="39317" y="605857"/>
                      <a:pt x="45268" y="582053"/>
                    </a:cubicBezTo>
                    <a:cubicBezTo>
                      <a:pt x="48170" y="570445"/>
                      <a:pt x="56879" y="531670"/>
                      <a:pt x="63375" y="518678"/>
                    </a:cubicBezTo>
                    <a:cubicBezTo>
                      <a:pt x="74256" y="496916"/>
                      <a:pt x="88707" y="477066"/>
                      <a:pt x="99588" y="455304"/>
                    </a:cubicBezTo>
                    <a:cubicBezTo>
                      <a:pt x="103856" y="446768"/>
                      <a:pt x="103907" y="436430"/>
                      <a:pt x="108642" y="428144"/>
                    </a:cubicBezTo>
                    <a:cubicBezTo>
                      <a:pt x="116128" y="415043"/>
                      <a:pt x="127805" y="404726"/>
                      <a:pt x="135802" y="391930"/>
                    </a:cubicBezTo>
                    <a:cubicBezTo>
                      <a:pt x="175521" y="328378"/>
                      <a:pt x="129294" y="380330"/>
                      <a:pt x="181070" y="328556"/>
                    </a:cubicBezTo>
                    <a:cubicBezTo>
                      <a:pt x="204412" y="258524"/>
                      <a:pt x="169387" y="354063"/>
                      <a:pt x="244444" y="228967"/>
                    </a:cubicBezTo>
                    <a:cubicBezTo>
                      <a:pt x="287130" y="157823"/>
                      <a:pt x="261047" y="197776"/>
                      <a:pt x="325925" y="111272"/>
                    </a:cubicBezTo>
                    <a:cubicBezTo>
                      <a:pt x="334978" y="99201"/>
                      <a:pt x="344715" y="87614"/>
                      <a:pt x="353085" y="75059"/>
                    </a:cubicBezTo>
                    <a:cubicBezTo>
                      <a:pt x="359121" y="66005"/>
                      <a:pt x="364226" y="56257"/>
                      <a:pt x="371192" y="47898"/>
                    </a:cubicBezTo>
                    <a:cubicBezTo>
                      <a:pt x="411108" y="0"/>
                      <a:pt x="388420" y="40605"/>
                      <a:pt x="407406" y="2631"/>
                    </a:cubicBezTo>
                  </a:path>
                </a:pathLst>
              </a:custGeom>
              <a:ln w="38100">
                <a:solidFill>
                  <a:schemeClr val="accent1">
                    <a:lumMod val="40000"/>
                    <a:lumOff val="60000"/>
                  </a:schemeClr>
                </a:solidFill>
                <a:headEnd type="none" w="med" len="med"/>
                <a:tailEnd type="arrow" w="med" len="med"/>
              </a:ln>
            </p:spPr>
            <p:style>
              <a:lnRef idx="1">
                <a:schemeClr val="accent1"/>
              </a:lnRef>
              <a:fillRef idx="0">
                <a:schemeClr val="accent1"/>
              </a:fillRef>
              <a:effectRef idx="0">
                <a:schemeClr val="accent1"/>
              </a:effectRef>
              <a:fontRef idx="minor">
                <a:schemeClr val="tx1"/>
              </a:fontRef>
            </p:style>
            <p:txBody>
              <a:bodyPr anchor="ctr"/>
              <a:lstStyle/>
              <a:p>
                <a:pPr algn="ctr">
                  <a:defRPr/>
                </a:pPr>
                <a:endParaRPr lang="en-US"/>
              </a:p>
            </p:txBody>
          </p:sp>
          <p:cxnSp>
            <p:nvCxnSpPr>
              <p:cNvPr id="56" name="Straight Arrow Connector 55"/>
              <p:cNvCxnSpPr>
                <a:stCxn id="52" idx="0"/>
              </p:cNvCxnSpPr>
              <p:nvPr/>
            </p:nvCxnSpPr>
            <p:spPr>
              <a:xfrm flipH="1" flipV="1">
                <a:off x="5235025" y="2528355"/>
                <a:ext cx="46041" cy="1363226"/>
              </a:xfrm>
              <a:prstGeom prst="straightConnector1">
                <a:avLst/>
              </a:prstGeom>
              <a:ln w="38100">
                <a:solidFill>
                  <a:schemeClr val="accent1">
                    <a:lumMod val="40000"/>
                    <a:lumOff val="60000"/>
                  </a:schemeClr>
                </a:solidFill>
                <a:tailEnd type="arrow"/>
              </a:ln>
            </p:spPr>
            <p:style>
              <a:lnRef idx="1">
                <a:schemeClr val="accent1"/>
              </a:lnRef>
              <a:fillRef idx="0">
                <a:schemeClr val="accent1"/>
              </a:fillRef>
              <a:effectRef idx="0">
                <a:schemeClr val="accent1"/>
              </a:effectRef>
              <a:fontRef idx="minor">
                <a:schemeClr val="tx1"/>
              </a:fontRef>
            </p:style>
          </p:cxnSp>
        </p:grpSp>
      </p:grpSp>
      <p:sp>
        <p:nvSpPr>
          <p:cNvPr id="57" name="TextBox 56"/>
          <p:cNvSpPr txBox="1"/>
          <p:nvPr/>
        </p:nvSpPr>
        <p:spPr>
          <a:xfrm rot="21030169">
            <a:off x="4832350" y="4938712"/>
            <a:ext cx="1166813" cy="400050"/>
          </a:xfrm>
          <a:prstGeom prst="rect">
            <a:avLst/>
          </a:prstGeom>
          <a:solidFill>
            <a:schemeClr val="bg1">
              <a:lumMod val="50000"/>
            </a:schemeClr>
          </a:solidFill>
          <a:ln w="19050">
            <a:solidFill>
              <a:srgbClr val="FF0000"/>
            </a:solidFill>
          </a:ln>
        </p:spPr>
        <p:txBody>
          <a:bodyPr wrap="none">
            <a:spAutoFit/>
          </a:bodyPr>
          <a:lstStyle/>
          <a:p>
            <a:pPr algn="ctr">
              <a:defRPr/>
            </a:pPr>
            <a:r>
              <a:rPr lang="en-US" dirty="0">
                <a:solidFill>
                  <a:schemeClr val="tx1"/>
                </a:solidFill>
              </a:rPr>
              <a:t>feedback</a:t>
            </a:r>
          </a:p>
        </p:txBody>
      </p:sp>
    </p:spTree>
    <p:extLst>
      <p:ext uri="{BB962C8B-B14F-4D97-AF65-F5344CB8AC3E}">
        <p14:creationId xmlns:p14="http://schemas.microsoft.com/office/powerpoint/2010/main" val="169275328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39"/>
                                        </p:tgtEl>
                                        <p:attrNameLst>
                                          <p:attrName>style.visibility</p:attrName>
                                        </p:attrNameLst>
                                      </p:cBhvr>
                                      <p:to>
                                        <p:strVal val="visible"/>
                                      </p:to>
                                    </p:set>
                                    <p:animEffect transition="in" filter="dissolve">
                                      <p:cBhvr>
                                        <p:cTn id="7" dur="500"/>
                                        <p:tgtEl>
                                          <p:spTgt spid="39"/>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36"/>
                                        </p:tgtEl>
                                        <p:attrNameLst>
                                          <p:attrName>style.visibility</p:attrName>
                                        </p:attrNameLst>
                                      </p:cBhvr>
                                      <p:to>
                                        <p:strVal val="visible"/>
                                      </p:to>
                                    </p:set>
                                    <p:animEffect transition="in" filter="dissolve">
                                      <p:cBhvr>
                                        <p:cTn id="12" dur="500"/>
                                        <p:tgtEl>
                                          <p:spTgt spid="36"/>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41"/>
                                        </p:tgtEl>
                                        <p:attrNameLst>
                                          <p:attrName>style.visibility</p:attrName>
                                        </p:attrNameLst>
                                      </p:cBhvr>
                                      <p:to>
                                        <p:strVal val="visible"/>
                                      </p:to>
                                    </p:set>
                                    <p:animEffect transition="in" filter="dissolve">
                                      <p:cBhvr>
                                        <p:cTn id="17" dur="500"/>
                                        <p:tgtEl>
                                          <p:spTgt spid="41"/>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42"/>
                                        </p:tgtEl>
                                        <p:attrNameLst>
                                          <p:attrName>style.visibility</p:attrName>
                                        </p:attrNameLst>
                                      </p:cBhvr>
                                      <p:to>
                                        <p:strVal val="visible"/>
                                      </p:to>
                                    </p:set>
                                    <p:animEffect transition="in" filter="dissolve">
                                      <p:cBhvr>
                                        <p:cTn id="22" dur="500"/>
                                        <p:tgtEl>
                                          <p:spTgt spid="42"/>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9" presetClass="entr" presetSubtype="0" fill="hold" grpId="0" nodeType="clickEffect">
                                  <p:stCondLst>
                                    <p:cond delay="0"/>
                                  </p:stCondLst>
                                  <p:childTnLst>
                                    <p:set>
                                      <p:cBhvr>
                                        <p:cTn id="26" dur="1" fill="hold">
                                          <p:stCondLst>
                                            <p:cond delay="0"/>
                                          </p:stCondLst>
                                        </p:cTn>
                                        <p:tgtEl>
                                          <p:spTgt spid="43"/>
                                        </p:tgtEl>
                                        <p:attrNameLst>
                                          <p:attrName>style.visibility</p:attrName>
                                        </p:attrNameLst>
                                      </p:cBhvr>
                                      <p:to>
                                        <p:strVal val="visible"/>
                                      </p:to>
                                    </p:set>
                                    <p:animEffect transition="in" filter="dissolve">
                                      <p:cBhvr>
                                        <p:cTn id="27" dur="500"/>
                                        <p:tgtEl>
                                          <p:spTgt spid="43"/>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9" presetClass="entr" presetSubtype="0" fill="hold" grpId="0" nodeType="clickEffect">
                                  <p:stCondLst>
                                    <p:cond delay="0"/>
                                  </p:stCondLst>
                                  <p:childTnLst>
                                    <p:set>
                                      <p:cBhvr>
                                        <p:cTn id="31" dur="1" fill="hold">
                                          <p:stCondLst>
                                            <p:cond delay="0"/>
                                          </p:stCondLst>
                                        </p:cTn>
                                        <p:tgtEl>
                                          <p:spTgt spid="44"/>
                                        </p:tgtEl>
                                        <p:attrNameLst>
                                          <p:attrName>style.visibility</p:attrName>
                                        </p:attrNameLst>
                                      </p:cBhvr>
                                      <p:to>
                                        <p:strVal val="visible"/>
                                      </p:to>
                                    </p:set>
                                    <p:animEffect transition="in" filter="dissolve">
                                      <p:cBhvr>
                                        <p:cTn id="32" dur="500"/>
                                        <p:tgtEl>
                                          <p:spTgt spid="44"/>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9" presetClass="entr" presetSubtype="0" fill="hold" grpId="0" nodeType="clickEffect">
                                  <p:stCondLst>
                                    <p:cond delay="0"/>
                                  </p:stCondLst>
                                  <p:childTnLst>
                                    <p:set>
                                      <p:cBhvr>
                                        <p:cTn id="36" dur="1" fill="hold">
                                          <p:stCondLst>
                                            <p:cond delay="0"/>
                                          </p:stCondLst>
                                        </p:cTn>
                                        <p:tgtEl>
                                          <p:spTgt spid="45"/>
                                        </p:tgtEl>
                                        <p:attrNameLst>
                                          <p:attrName>style.visibility</p:attrName>
                                        </p:attrNameLst>
                                      </p:cBhvr>
                                      <p:to>
                                        <p:strVal val="visible"/>
                                      </p:to>
                                    </p:set>
                                    <p:animEffect transition="in" filter="dissolve">
                                      <p:cBhvr>
                                        <p:cTn id="37" dur="500"/>
                                        <p:tgtEl>
                                          <p:spTgt spid="45"/>
                                        </p:tgtEl>
                                      </p:cBhvr>
                                    </p:animEffect>
                                  </p:childTnLst>
                                </p:cTn>
                              </p:par>
                            </p:childTnLst>
                          </p:cTn>
                        </p:par>
                      </p:childTnLst>
                    </p:cTn>
                  </p:par>
                  <p:par>
                    <p:cTn id="38" fill="hold" nodeType="clickPar">
                      <p:stCondLst>
                        <p:cond delay="indefinite"/>
                      </p:stCondLst>
                      <p:childTnLst>
                        <p:par>
                          <p:cTn id="39" fill="hold" nodeType="withGroup">
                            <p:stCondLst>
                              <p:cond delay="0"/>
                            </p:stCondLst>
                            <p:childTnLst>
                              <p:par>
                                <p:cTn id="40" presetID="9" presetClass="entr" presetSubtype="0" fill="hold" grpId="0" nodeType="clickEffect">
                                  <p:stCondLst>
                                    <p:cond delay="0"/>
                                  </p:stCondLst>
                                  <p:childTnLst>
                                    <p:set>
                                      <p:cBhvr>
                                        <p:cTn id="41" dur="1" fill="hold">
                                          <p:stCondLst>
                                            <p:cond delay="0"/>
                                          </p:stCondLst>
                                        </p:cTn>
                                        <p:tgtEl>
                                          <p:spTgt spid="46"/>
                                        </p:tgtEl>
                                        <p:attrNameLst>
                                          <p:attrName>style.visibility</p:attrName>
                                        </p:attrNameLst>
                                      </p:cBhvr>
                                      <p:to>
                                        <p:strVal val="visible"/>
                                      </p:to>
                                    </p:set>
                                    <p:animEffect transition="in" filter="dissolve">
                                      <p:cBhvr>
                                        <p:cTn id="42" dur="500"/>
                                        <p:tgtEl>
                                          <p:spTgt spid="46"/>
                                        </p:tgtEl>
                                      </p:cBhvr>
                                    </p:animEffect>
                                  </p:childTnLst>
                                </p:cTn>
                              </p:par>
                            </p:childTnLst>
                          </p:cTn>
                        </p:par>
                      </p:childTnLst>
                    </p:cTn>
                  </p:par>
                  <p:par>
                    <p:cTn id="43" fill="hold" nodeType="clickPar">
                      <p:stCondLst>
                        <p:cond delay="indefinite"/>
                      </p:stCondLst>
                      <p:childTnLst>
                        <p:par>
                          <p:cTn id="44" fill="hold" nodeType="withGroup">
                            <p:stCondLst>
                              <p:cond delay="0"/>
                            </p:stCondLst>
                            <p:childTnLst>
                              <p:par>
                                <p:cTn id="45" presetID="9" presetClass="entr" presetSubtype="0" fill="hold" grpId="0" nodeType="clickEffect">
                                  <p:stCondLst>
                                    <p:cond delay="0"/>
                                  </p:stCondLst>
                                  <p:childTnLst>
                                    <p:set>
                                      <p:cBhvr>
                                        <p:cTn id="46" dur="1" fill="hold">
                                          <p:stCondLst>
                                            <p:cond delay="0"/>
                                          </p:stCondLst>
                                        </p:cTn>
                                        <p:tgtEl>
                                          <p:spTgt spid="47"/>
                                        </p:tgtEl>
                                        <p:attrNameLst>
                                          <p:attrName>style.visibility</p:attrName>
                                        </p:attrNameLst>
                                      </p:cBhvr>
                                      <p:to>
                                        <p:strVal val="visible"/>
                                      </p:to>
                                    </p:set>
                                    <p:animEffect transition="in" filter="dissolve">
                                      <p:cBhvr>
                                        <p:cTn id="47" dur="500"/>
                                        <p:tgtEl>
                                          <p:spTgt spid="47"/>
                                        </p:tgtEl>
                                      </p:cBhvr>
                                    </p:animEffect>
                                  </p:childTnLst>
                                </p:cTn>
                              </p:par>
                            </p:childTnLst>
                          </p:cTn>
                        </p:par>
                        <p:par>
                          <p:cTn id="48" fill="hold" nodeType="afterGroup">
                            <p:stCondLst>
                              <p:cond delay="500"/>
                            </p:stCondLst>
                            <p:childTnLst>
                              <p:par>
                                <p:cTn id="49" presetID="22" presetClass="entr" presetSubtype="4" fill="hold" nodeType="afterEffect">
                                  <p:stCondLst>
                                    <p:cond delay="0"/>
                                  </p:stCondLst>
                                  <p:childTnLst>
                                    <p:set>
                                      <p:cBhvr>
                                        <p:cTn id="50" dur="1" fill="hold">
                                          <p:stCondLst>
                                            <p:cond delay="0"/>
                                          </p:stCondLst>
                                        </p:cTn>
                                        <p:tgtEl>
                                          <p:spTgt spid="2"/>
                                        </p:tgtEl>
                                        <p:attrNameLst>
                                          <p:attrName>style.visibility</p:attrName>
                                        </p:attrNameLst>
                                      </p:cBhvr>
                                      <p:to>
                                        <p:strVal val="visible"/>
                                      </p:to>
                                    </p:set>
                                    <p:animEffect transition="in" filter="wipe(down)">
                                      <p:cBhvr>
                                        <p:cTn id="51" dur="1000"/>
                                        <p:tgtEl>
                                          <p:spTgt spid="2"/>
                                        </p:tgtEl>
                                      </p:cBhvr>
                                    </p:animEffect>
                                  </p:childTnLst>
                                </p:cTn>
                              </p:par>
                              <p:par>
                                <p:cTn id="52" presetID="9" presetClass="entr" presetSubtype="0" fill="hold" grpId="0" nodeType="withEffect">
                                  <p:stCondLst>
                                    <p:cond delay="0"/>
                                  </p:stCondLst>
                                  <p:childTnLst>
                                    <p:set>
                                      <p:cBhvr>
                                        <p:cTn id="53" dur="1" fill="hold">
                                          <p:stCondLst>
                                            <p:cond delay="0"/>
                                          </p:stCondLst>
                                        </p:cTn>
                                        <p:tgtEl>
                                          <p:spTgt spid="57"/>
                                        </p:tgtEl>
                                        <p:attrNameLst>
                                          <p:attrName>style.visibility</p:attrName>
                                        </p:attrNameLst>
                                      </p:cBhvr>
                                      <p:to>
                                        <p:strVal val="visible"/>
                                      </p:to>
                                    </p:set>
                                    <p:animEffect transition="in" filter="dissolve">
                                      <p:cBhvr>
                                        <p:cTn id="54" dur="500"/>
                                        <p:tgtEl>
                                          <p:spTgt spid="5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9" grpId="0" animBg="1"/>
      <p:bldP spid="41" grpId="0" animBg="1"/>
      <p:bldP spid="42" grpId="0" animBg="1"/>
      <p:bldP spid="43" grpId="0" animBg="1"/>
      <p:bldP spid="44" grpId="0" animBg="1"/>
      <p:bldP spid="45" grpId="0" animBg="1"/>
      <p:bldP spid="46" grpId="0" animBg="1"/>
      <p:bldP spid="47" grpId="0" animBg="1"/>
      <p:bldP spid="36" grpId="0" animBg="1"/>
      <p:bldP spid="57"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2" name="Rectangle 2"/>
          <p:cNvSpPr>
            <a:spLocks noGrp="1" noChangeArrowheads="1"/>
          </p:cNvSpPr>
          <p:nvPr>
            <p:ph type="title"/>
          </p:nvPr>
        </p:nvSpPr>
        <p:spPr>
          <a:xfrm>
            <a:off x="914400" y="457200"/>
            <a:ext cx="8305799" cy="915987"/>
          </a:xfrm>
        </p:spPr>
        <p:txBody>
          <a:bodyPr/>
          <a:lstStyle/>
          <a:p>
            <a:r>
              <a:rPr lang="en-US" altLang="en-US" dirty="0" smtClean="0"/>
              <a:t>Functionality-Based IDM–</a:t>
            </a:r>
            <a:r>
              <a:rPr lang="en-US" altLang="en-US" dirty="0" err="1" smtClean="0"/>
              <a:t>TriTyp</a:t>
            </a:r>
            <a:r>
              <a:rPr lang="en-US" altLang="en-US" sz="2800" dirty="0" smtClean="0"/>
              <a:t> (1/3)</a:t>
            </a:r>
          </a:p>
        </p:txBody>
      </p:sp>
      <p:sp>
        <p:nvSpPr>
          <p:cNvPr id="32773" name="Rectangle 3"/>
          <p:cNvSpPr>
            <a:spLocks noGrp="1" noChangeArrowheads="1"/>
          </p:cNvSpPr>
          <p:nvPr>
            <p:ph type="body" sz="half" idx="1"/>
          </p:nvPr>
        </p:nvSpPr>
        <p:spPr>
          <a:xfrm>
            <a:off x="914401" y="1573212"/>
            <a:ext cx="8229600" cy="1084263"/>
          </a:xfrm>
        </p:spPr>
        <p:txBody>
          <a:bodyPr/>
          <a:lstStyle/>
          <a:p>
            <a:r>
              <a:rPr lang="en-US" altLang="en-US" sz="1800" dirty="0" smtClean="0"/>
              <a:t>First two characterizations are based on </a:t>
            </a:r>
            <a:r>
              <a:rPr lang="en-US" altLang="en-US" sz="1800" i="1" dirty="0" smtClean="0">
                <a:solidFill>
                  <a:srgbClr val="FF5935"/>
                </a:solidFill>
              </a:rPr>
              <a:t>syntax</a:t>
            </a:r>
            <a:r>
              <a:rPr lang="en-US" altLang="en-US" sz="1800" dirty="0" smtClean="0"/>
              <a:t>–parameters and their type</a:t>
            </a:r>
          </a:p>
          <a:p>
            <a:r>
              <a:rPr lang="en-US" altLang="en-US" sz="1800" dirty="0" smtClean="0"/>
              <a:t>A </a:t>
            </a:r>
            <a:r>
              <a:rPr lang="en-US" altLang="en-US" sz="1800" i="1" dirty="0" smtClean="0">
                <a:solidFill>
                  <a:srgbClr val="FF5935"/>
                </a:solidFill>
              </a:rPr>
              <a:t>semantic</a:t>
            </a:r>
            <a:r>
              <a:rPr lang="en-US" altLang="en-US" sz="1800" dirty="0" smtClean="0">
                <a:solidFill>
                  <a:srgbClr val="FF5935"/>
                </a:solidFill>
              </a:rPr>
              <a:t> </a:t>
            </a:r>
            <a:r>
              <a:rPr lang="en-US" altLang="en-US" sz="1800" dirty="0" smtClean="0"/>
              <a:t>level characterization could use the fact that the three integers represent a triangle</a:t>
            </a:r>
          </a:p>
        </p:txBody>
      </p:sp>
      <p:sp>
        <p:nvSpPr>
          <p:cNvPr id="270340" name="Text Box 4"/>
          <p:cNvSpPr txBox="1">
            <a:spLocks noChangeArrowheads="1"/>
          </p:cNvSpPr>
          <p:nvPr/>
        </p:nvSpPr>
        <p:spPr bwMode="auto">
          <a:xfrm>
            <a:off x="1744663" y="2590800"/>
            <a:ext cx="65532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u="sng" dirty="0">
                <a:solidFill>
                  <a:schemeClr val="tx1"/>
                </a:solidFill>
                <a:ea typeface="楷体_GB2312" pitchFamily="49" charset="-122"/>
              </a:rPr>
              <a:t>Geometric</a:t>
            </a:r>
            <a:r>
              <a:rPr kumimoji="1" lang="en-US" altLang="zh-CN" sz="2400" dirty="0">
                <a:solidFill>
                  <a:schemeClr val="tx1"/>
                </a:solidFill>
                <a:ea typeface="楷体_GB2312" pitchFamily="49" charset="-122"/>
              </a:rPr>
              <a:t> Characterization of </a:t>
            </a:r>
            <a:r>
              <a:rPr kumimoji="1" lang="en-US" altLang="zh-CN" sz="2400" dirty="0" err="1">
                <a:solidFill>
                  <a:schemeClr val="tx1"/>
                </a:solidFill>
                <a:ea typeface="楷体_GB2312" pitchFamily="49" charset="-122"/>
              </a:rPr>
              <a:t>TriTyp’s</a:t>
            </a:r>
            <a:r>
              <a:rPr kumimoji="1" lang="en-US" altLang="zh-CN" sz="2400" dirty="0">
                <a:solidFill>
                  <a:schemeClr val="tx1"/>
                </a:solidFill>
                <a:ea typeface="楷体_GB2312" pitchFamily="49" charset="-122"/>
              </a:rPr>
              <a:t> Inputs</a:t>
            </a:r>
          </a:p>
        </p:txBody>
      </p:sp>
      <p:graphicFrame>
        <p:nvGraphicFramePr>
          <p:cNvPr id="270439" name="Group 103"/>
          <p:cNvGraphicFramePr>
            <a:graphicFrameLocks noGrp="1"/>
          </p:cNvGraphicFramePr>
          <p:nvPr>
            <p:extLst>
              <p:ext uri="{D42A27DB-BD31-4B8C-83A1-F6EECF244321}">
                <p14:modId xmlns:p14="http://schemas.microsoft.com/office/powerpoint/2010/main" val="4203310182"/>
              </p:ext>
            </p:extLst>
          </p:nvPr>
        </p:nvGraphicFramePr>
        <p:xfrm>
          <a:off x="838200" y="3046412"/>
          <a:ext cx="8229600" cy="1081088"/>
        </p:xfrm>
        <a:graphic>
          <a:graphicData uri="http://schemas.openxmlformats.org/drawingml/2006/table">
            <a:tbl>
              <a:tblPr/>
              <a:tblGrid>
                <a:gridCol w="3554413">
                  <a:extLst>
                    <a:ext uri="{9D8B030D-6E8A-4147-A177-3AD203B41FA5}">
                      <a16:colId xmlns:a16="http://schemas.microsoft.com/office/drawing/2014/main" val="20000"/>
                    </a:ext>
                  </a:extLst>
                </a:gridCol>
                <a:gridCol w="960437">
                  <a:extLst>
                    <a:ext uri="{9D8B030D-6E8A-4147-A177-3AD203B41FA5}">
                      <a16:colId xmlns:a16="http://schemas.microsoft.com/office/drawing/2014/main" val="20001"/>
                    </a:ext>
                  </a:extLst>
                </a:gridCol>
                <a:gridCol w="1108075">
                  <a:extLst>
                    <a:ext uri="{9D8B030D-6E8A-4147-A177-3AD203B41FA5}">
                      <a16:colId xmlns:a16="http://schemas.microsoft.com/office/drawing/2014/main" val="20002"/>
                    </a:ext>
                  </a:extLst>
                </a:gridCol>
                <a:gridCol w="1314450">
                  <a:extLst>
                    <a:ext uri="{9D8B030D-6E8A-4147-A177-3AD203B41FA5}">
                      <a16:colId xmlns:a16="http://schemas.microsoft.com/office/drawing/2014/main" val="20003"/>
                    </a:ext>
                  </a:extLst>
                </a:gridCol>
                <a:gridCol w="1292225">
                  <a:extLst>
                    <a:ext uri="{9D8B030D-6E8A-4147-A177-3AD203B41FA5}">
                      <a16:colId xmlns:a16="http://schemas.microsoft.com/office/drawing/2014/main" val="20004"/>
                    </a:ext>
                  </a:extLst>
                </a:gridCol>
              </a:tblGrid>
              <a:tr h="479425">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cap="flat">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4</a:t>
                      </a:r>
                    </a:p>
                  </a:txBody>
                  <a:tcPr horzOverflow="overflow">
                    <a:lnL>
                      <a:noFill/>
                    </a:lnL>
                    <a:lnR cap="flat">
                      <a:noFill/>
                    </a:lnR>
                    <a:lnT cap="fla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601663">
                <a:tc>
                  <a:txBody>
                    <a:bodyPr/>
                    <a:lstStyle/>
                    <a:p>
                      <a:pPr marL="0" marR="0" lvl="0" indent="0" algn="l"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 = “Geometric  Classification”</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scalene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isosceles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equilateral</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dirty="0" smtClean="0">
                          <a:ln>
                            <a:noFill/>
                          </a:ln>
                          <a:solidFill>
                            <a:schemeClr val="tx1"/>
                          </a:solidFill>
                          <a:effectLst/>
                          <a:latin typeface="Times New Roman" pitchFamily="18" charset="0"/>
                          <a:ea typeface="宋体" charset="-122"/>
                        </a:rPr>
                        <a:t>invalid</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bl>
          </a:graphicData>
        </a:graphic>
      </p:graphicFrame>
      <p:graphicFrame>
        <p:nvGraphicFramePr>
          <p:cNvPr id="270447" name="Group 111"/>
          <p:cNvGraphicFramePr>
            <a:graphicFrameLocks noGrp="1"/>
          </p:cNvGraphicFramePr>
          <p:nvPr>
            <p:ph sz="half" idx="2"/>
            <p:extLst>
              <p:ext uri="{D42A27DB-BD31-4B8C-83A1-F6EECF244321}">
                <p14:modId xmlns:p14="http://schemas.microsoft.com/office/powerpoint/2010/main" val="256491364"/>
              </p:ext>
            </p:extLst>
          </p:nvPr>
        </p:nvGraphicFramePr>
        <p:xfrm>
          <a:off x="609600" y="5505450"/>
          <a:ext cx="8496300" cy="1092200"/>
        </p:xfrm>
        <a:graphic>
          <a:graphicData uri="http://schemas.openxmlformats.org/drawingml/2006/table">
            <a:tbl>
              <a:tblPr/>
              <a:tblGrid>
                <a:gridCol w="3557587">
                  <a:extLst>
                    <a:ext uri="{9D8B030D-6E8A-4147-A177-3AD203B41FA5}">
                      <a16:colId xmlns:a16="http://schemas.microsoft.com/office/drawing/2014/main" val="20000"/>
                    </a:ext>
                  </a:extLst>
                </a:gridCol>
                <a:gridCol w="936625">
                  <a:extLst>
                    <a:ext uri="{9D8B030D-6E8A-4147-A177-3AD203B41FA5}">
                      <a16:colId xmlns:a16="http://schemas.microsoft.com/office/drawing/2014/main" val="20001"/>
                    </a:ext>
                  </a:extLst>
                </a:gridCol>
                <a:gridCol w="1554163">
                  <a:extLst>
                    <a:ext uri="{9D8B030D-6E8A-4147-A177-3AD203B41FA5}">
                      <a16:colId xmlns:a16="http://schemas.microsoft.com/office/drawing/2014/main" val="20002"/>
                    </a:ext>
                  </a:extLst>
                </a:gridCol>
                <a:gridCol w="1325562">
                  <a:extLst>
                    <a:ext uri="{9D8B030D-6E8A-4147-A177-3AD203B41FA5}">
                      <a16:colId xmlns:a16="http://schemas.microsoft.com/office/drawing/2014/main" val="20003"/>
                    </a:ext>
                  </a:extLst>
                </a:gridCol>
                <a:gridCol w="1122363">
                  <a:extLst>
                    <a:ext uri="{9D8B030D-6E8A-4147-A177-3AD203B41FA5}">
                      <a16:colId xmlns:a16="http://schemas.microsoft.com/office/drawing/2014/main" val="20004"/>
                    </a:ext>
                  </a:extLst>
                </a:gridCol>
              </a:tblGrid>
              <a:tr h="4445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4</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6477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 = “Geometric  Classification”</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scalene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isosceles, not equilateral</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equilateral</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invalid</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bl>
          </a:graphicData>
        </a:graphic>
      </p:graphicFrame>
      <p:sp>
        <p:nvSpPr>
          <p:cNvPr id="270448" name="Rectangle 112"/>
          <p:cNvSpPr>
            <a:spLocks noChangeArrowheads="1"/>
          </p:cNvSpPr>
          <p:nvPr/>
        </p:nvSpPr>
        <p:spPr bwMode="auto">
          <a:xfrm>
            <a:off x="917575" y="4252912"/>
            <a:ext cx="8074025" cy="776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dirty="0">
                <a:solidFill>
                  <a:schemeClr val="tx1"/>
                </a:solidFill>
              </a:rPr>
              <a:t>Oops … something’s </a:t>
            </a:r>
            <a:r>
              <a:rPr lang="en-US" altLang="en-US" i="1" dirty="0">
                <a:solidFill>
                  <a:srgbClr val="FF5935"/>
                </a:solidFill>
              </a:rPr>
              <a:t>fishy</a:t>
            </a:r>
            <a:r>
              <a:rPr lang="en-US" altLang="en-US" dirty="0">
                <a:solidFill>
                  <a:srgbClr val="FF5935"/>
                </a:solidFill>
              </a:rPr>
              <a:t> </a:t>
            </a:r>
            <a:r>
              <a:rPr lang="en-US" altLang="en-US" dirty="0">
                <a:solidFill>
                  <a:schemeClr val="tx1"/>
                </a:solidFill>
              </a:rPr>
              <a:t>… equilateral is also isosceles !</a:t>
            </a:r>
          </a:p>
          <a:p>
            <a:pPr>
              <a:lnSpc>
                <a:spcPct val="90000"/>
              </a:lnSpc>
              <a:spcBef>
                <a:spcPct val="30000"/>
              </a:spcBef>
              <a:buSzPct val="85000"/>
              <a:buFontTx/>
              <a:buChar char="•"/>
            </a:pPr>
            <a:r>
              <a:rPr lang="en-US" altLang="en-US" dirty="0">
                <a:solidFill>
                  <a:schemeClr val="tx1"/>
                </a:solidFill>
              </a:rPr>
              <a:t>We need to </a:t>
            </a:r>
            <a:r>
              <a:rPr lang="en-US" altLang="en-US" i="1" dirty="0">
                <a:solidFill>
                  <a:srgbClr val="FF5935"/>
                </a:solidFill>
              </a:rPr>
              <a:t>refine</a:t>
            </a:r>
            <a:r>
              <a:rPr lang="en-US" altLang="en-US" dirty="0">
                <a:solidFill>
                  <a:srgbClr val="FF5935"/>
                </a:solidFill>
              </a:rPr>
              <a:t> </a:t>
            </a:r>
            <a:r>
              <a:rPr lang="en-US" altLang="en-US" dirty="0">
                <a:solidFill>
                  <a:schemeClr val="tx1"/>
                </a:solidFill>
              </a:rPr>
              <a:t>the example to make characteristics valid</a:t>
            </a:r>
          </a:p>
        </p:txBody>
      </p:sp>
      <p:sp>
        <p:nvSpPr>
          <p:cNvPr id="270449" name="Text Box 113"/>
          <p:cNvSpPr txBox="1">
            <a:spLocks noChangeArrowheads="1"/>
          </p:cNvSpPr>
          <p:nvPr/>
        </p:nvSpPr>
        <p:spPr bwMode="auto">
          <a:xfrm>
            <a:off x="1027112" y="5043487"/>
            <a:ext cx="74676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u="sng" dirty="0">
                <a:solidFill>
                  <a:schemeClr val="tx1"/>
                </a:solidFill>
                <a:ea typeface="楷体_GB2312" pitchFamily="49" charset="-122"/>
              </a:rPr>
              <a:t>Correct</a:t>
            </a:r>
            <a:r>
              <a:rPr kumimoji="1" lang="en-US" altLang="zh-CN" sz="2400" dirty="0">
                <a:solidFill>
                  <a:schemeClr val="tx1"/>
                </a:solidFill>
                <a:ea typeface="楷体_GB2312" pitchFamily="49" charset="-122"/>
              </a:rPr>
              <a:t> Geometric Characterization of </a:t>
            </a:r>
            <a:r>
              <a:rPr kumimoji="1" lang="en-US" altLang="zh-CN" sz="2400" dirty="0" err="1">
                <a:solidFill>
                  <a:schemeClr val="tx1"/>
                </a:solidFill>
                <a:ea typeface="楷体_GB2312" pitchFamily="49" charset="-122"/>
              </a:rPr>
              <a:t>TriTyp’s</a:t>
            </a:r>
            <a:r>
              <a:rPr kumimoji="1" lang="en-US" altLang="zh-CN" sz="2400" dirty="0">
                <a:solidFill>
                  <a:schemeClr val="tx1"/>
                </a:solidFill>
                <a:ea typeface="楷体_GB2312" pitchFamily="49" charset="-122"/>
              </a:rPr>
              <a:t> Inputs</a:t>
            </a:r>
          </a:p>
        </p:txBody>
      </p:sp>
      <p:sp>
        <p:nvSpPr>
          <p:cNvPr id="19504" name="Oval 48"/>
          <p:cNvSpPr>
            <a:spLocks noChangeArrowheads="1"/>
          </p:cNvSpPr>
          <p:nvPr/>
        </p:nvSpPr>
        <p:spPr bwMode="auto">
          <a:xfrm>
            <a:off x="4808537" y="5819775"/>
            <a:ext cx="1976438" cy="885825"/>
          </a:xfrm>
          <a:prstGeom prst="ellipse">
            <a:avLst/>
          </a:prstGeom>
          <a:gradFill rotWithShape="1">
            <a:gsLst>
              <a:gs pos="0">
                <a:srgbClr val="CCFF99">
                  <a:alpha val="50000"/>
                </a:srgbClr>
              </a:gs>
              <a:gs pos="100000">
                <a:srgbClr val="5E7647">
                  <a:alpha val="48000"/>
                </a:srgbClr>
              </a:gs>
            </a:gsLst>
            <a:path path="shape">
              <a:fillToRect l="50000" t="50000" r="50000" b="50000"/>
            </a:path>
          </a:gradFill>
          <a:ln w="38100">
            <a:solidFill>
              <a:schemeClr val="tx2"/>
            </a:solidFill>
            <a:round/>
            <a:headEnd type="none" w="sm" len="sm"/>
            <a:tailEnd type="none" w="sm" len="sm"/>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p>
        </p:txBody>
      </p:sp>
    </p:spTree>
    <p:extLst>
      <p:ext uri="{BB962C8B-B14F-4D97-AF65-F5344CB8AC3E}">
        <p14:creationId xmlns:p14="http://schemas.microsoft.com/office/powerpoint/2010/main" val="3810761866"/>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0340"/>
                                        </p:tgtEl>
                                        <p:attrNameLst>
                                          <p:attrName>style.visibility</p:attrName>
                                        </p:attrNameLst>
                                      </p:cBhvr>
                                      <p:to>
                                        <p:strVal val="visible"/>
                                      </p:to>
                                    </p:set>
                                    <p:animEffect transition="in" filter="dissolve">
                                      <p:cBhvr>
                                        <p:cTn id="7" dur="500"/>
                                        <p:tgtEl>
                                          <p:spTgt spid="270340"/>
                                        </p:tgtEl>
                                      </p:cBhvr>
                                    </p:animEffect>
                                  </p:childTnLst>
                                </p:cTn>
                              </p:par>
                              <p:par>
                                <p:cTn id="8" presetID="9" presetClass="entr" presetSubtype="0" fill="hold" nodeType="withEffect">
                                  <p:stCondLst>
                                    <p:cond delay="0"/>
                                  </p:stCondLst>
                                  <p:childTnLst>
                                    <p:set>
                                      <p:cBhvr>
                                        <p:cTn id="9" dur="1" fill="hold">
                                          <p:stCondLst>
                                            <p:cond delay="0"/>
                                          </p:stCondLst>
                                        </p:cTn>
                                        <p:tgtEl>
                                          <p:spTgt spid="270439"/>
                                        </p:tgtEl>
                                        <p:attrNameLst>
                                          <p:attrName>style.visibility</p:attrName>
                                        </p:attrNameLst>
                                      </p:cBhvr>
                                      <p:to>
                                        <p:strVal val="visible"/>
                                      </p:to>
                                    </p:set>
                                    <p:animEffect transition="in" filter="dissolve">
                                      <p:cBhvr>
                                        <p:cTn id="10" dur="500"/>
                                        <p:tgtEl>
                                          <p:spTgt spid="270439"/>
                                        </p:tgtEl>
                                      </p:cBhvr>
                                    </p:animEffect>
                                  </p:childTnLst>
                                </p:cTn>
                              </p:par>
                            </p:childTnLst>
                          </p:cTn>
                        </p:par>
                      </p:childTnLst>
                    </p:cTn>
                  </p:par>
                  <p:par>
                    <p:cTn id="11" fill="hold" nodeType="clickPar">
                      <p:stCondLst>
                        <p:cond delay="indefinite"/>
                      </p:stCondLst>
                      <p:childTnLst>
                        <p:par>
                          <p:cTn id="12" fill="hold" nodeType="withGroup">
                            <p:stCondLst>
                              <p:cond delay="0"/>
                            </p:stCondLst>
                            <p:childTnLst>
                              <p:par>
                                <p:cTn id="13" presetID="22" presetClass="entr" presetSubtype="8" fill="hold" grpId="0" nodeType="clickEffect">
                                  <p:stCondLst>
                                    <p:cond delay="0"/>
                                  </p:stCondLst>
                                  <p:childTnLst>
                                    <p:set>
                                      <p:cBhvr>
                                        <p:cTn id="14" dur="1" fill="hold">
                                          <p:stCondLst>
                                            <p:cond delay="0"/>
                                          </p:stCondLst>
                                        </p:cTn>
                                        <p:tgtEl>
                                          <p:spTgt spid="270448">
                                            <p:txEl>
                                              <p:pRg st="0" end="0"/>
                                            </p:txEl>
                                          </p:spTgt>
                                        </p:tgtEl>
                                        <p:attrNameLst>
                                          <p:attrName>style.visibility</p:attrName>
                                        </p:attrNameLst>
                                      </p:cBhvr>
                                      <p:to>
                                        <p:strVal val="visible"/>
                                      </p:to>
                                    </p:set>
                                    <p:animEffect transition="in" filter="wipe(left)">
                                      <p:cBhvr>
                                        <p:cTn id="15" dur="1000"/>
                                        <p:tgtEl>
                                          <p:spTgt spid="270448">
                                            <p:txEl>
                                              <p:pRg st="0" end="0"/>
                                            </p:txEl>
                                          </p:spTgt>
                                        </p:tgtEl>
                                      </p:cBhvr>
                                    </p:animEffect>
                                  </p:childTnLst>
                                </p:cTn>
                              </p:par>
                            </p:childTnLst>
                          </p:cTn>
                        </p:par>
                      </p:childTnLst>
                    </p:cTn>
                  </p:par>
                  <p:par>
                    <p:cTn id="16" fill="hold" nodeType="clickPar">
                      <p:stCondLst>
                        <p:cond delay="indefinite"/>
                      </p:stCondLst>
                      <p:childTnLst>
                        <p:par>
                          <p:cTn id="17" fill="hold" nodeType="withGroup">
                            <p:stCondLst>
                              <p:cond delay="0"/>
                            </p:stCondLst>
                            <p:childTnLst>
                              <p:par>
                                <p:cTn id="18" presetID="22" presetClass="entr" presetSubtype="8" fill="hold" grpId="0" nodeType="clickEffect">
                                  <p:stCondLst>
                                    <p:cond delay="0"/>
                                  </p:stCondLst>
                                  <p:childTnLst>
                                    <p:set>
                                      <p:cBhvr>
                                        <p:cTn id="19" dur="1" fill="hold">
                                          <p:stCondLst>
                                            <p:cond delay="0"/>
                                          </p:stCondLst>
                                        </p:cTn>
                                        <p:tgtEl>
                                          <p:spTgt spid="270448">
                                            <p:txEl>
                                              <p:pRg st="1" end="1"/>
                                            </p:txEl>
                                          </p:spTgt>
                                        </p:tgtEl>
                                        <p:attrNameLst>
                                          <p:attrName>style.visibility</p:attrName>
                                        </p:attrNameLst>
                                      </p:cBhvr>
                                      <p:to>
                                        <p:strVal val="visible"/>
                                      </p:to>
                                    </p:set>
                                    <p:animEffect transition="in" filter="wipe(left)">
                                      <p:cBhvr>
                                        <p:cTn id="20" dur="1000"/>
                                        <p:tgtEl>
                                          <p:spTgt spid="270448">
                                            <p:txEl>
                                              <p:pRg st="1" end="1"/>
                                            </p:txEl>
                                          </p:spTgt>
                                        </p:tgtEl>
                                      </p:cBhvr>
                                    </p:animEffect>
                                  </p:childTnLst>
                                </p:cTn>
                              </p:par>
                            </p:childTnLst>
                          </p:cTn>
                        </p:par>
                      </p:childTnLst>
                    </p:cTn>
                  </p:par>
                  <p:par>
                    <p:cTn id="21" fill="hold" nodeType="clickPar">
                      <p:stCondLst>
                        <p:cond delay="indefinite"/>
                      </p:stCondLst>
                      <p:childTnLst>
                        <p:par>
                          <p:cTn id="22" fill="hold" nodeType="withGroup">
                            <p:stCondLst>
                              <p:cond delay="0"/>
                            </p:stCondLst>
                            <p:childTnLst>
                              <p:par>
                                <p:cTn id="23" presetID="9" presetClass="entr" presetSubtype="0" fill="hold" grpId="0" nodeType="clickEffect">
                                  <p:stCondLst>
                                    <p:cond delay="0"/>
                                  </p:stCondLst>
                                  <p:childTnLst>
                                    <p:set>
                                      <p:cBhvr>
                                        <p:cTn id="24" dur="1" fill="hold">
                                          <p:stCondLst>
                                            <p:cond delay="0"/>
                                          </p:stCondLst>
                                        </p:cTn>
                                        <p:tgtEl>
                                          <p:spTgt spid="270449"/>
                                        </p:tgtEl>
                                        <p:attrNameLst>
                                          <p:attrName>style.visibility</p:attrName>
                                        </p:attrNameLst>
                                      </p:cBhvr>
                                      <p:to>
                                        <p:strVal val="visible"/>
                                      </p:to>
                                    </p:set>
                                    <p:animEffect transition="in" filter="dissolve">
                                      <p:cBhvr>
                                        <p:cTn id="25" dur="500"/>
                                        <p:tgtEl>
                                          <p:spTgt spid="270449"/>
                                        </p:tgtEl>
                                      </p:cBhvr>
                                    </p:animEffect>
                                  </p:childTnLst>
                                </p:cTn>
                              </p:par>
                              <p:par>
                                <p:cTn id="26" presetID="9" presetClass="entr" presetSubtype="0" fill="hold" nodeType="withEffect">
                                  <p:stCondLst>
                                    <p:cond delay="0"/>
                                  </p:stCondLst>
                                  <p:childTnLst>
                                    <p:set>
                                      <p:cBhvr>
                                        <p:cTn id="27" dur="1" fill="hold">
                                          <p:stCondLst>
                                            <p:cond delay="0"/>
                                          </p:stCondLst>
                                        </p:cTn>
                                        <p:tgtEl>
                                          <p:spTgt spid="270447"/>
                                        </p:tgtEl>
                                        <p:attrNameLst>
                                          <p:attrName>style.visibility</p:attrName>
                                        </p:attrNameLst>
                                      </p:cBhvr>
                                      <p:to>
                                        <p:strVal val="visible"/>
                                      </p:to>
                                    </p:set>
                                    <p:animEffect transition="in" filter="dissolve">
                                      <p:cBhvr>
                                        <p:cTn id="28" dur="500"/>
                                        <p:tgtEl>
                                          <p:spTgt spid="270447"/>
                                        </p:tgtEl>
                                      </p:cBhvr>
                                    </p:animEffect>
                                  </p:childTnLst>
                                </p:cTn>
                              </p:par>
                            </p:childTnLst>
                          </p:cTn>
                        </p:par>
                        <p:par>
                          <p:cTn id="29" fill="hold" nodeType="afterGroup">
                            <p:stCondLst>
                              <p:cond delay="500"/>
                            </p:stCondLst>
                            <p:childTnLst>
                              <p:par>
                                <p:cTn id="30" presetID="55" presetClass="entr" presetSubtype="0" fill="hold" grpId="0" nodeType="afterEffect">
                                  <p:stCondLst>
                                    <p:cond delay="0"/>
                                  </p:stCondLst>
                                  <p:childTnLst>
                                    <p:set>
                                      <p:cBhvr>
                                        <p:cTn id="31" dur="1" fill="hold">
                                          <p:stCondLst>
                                            <p:cond delay="0"/>
                                          </p:stCondLst>
                                        </p:cTn>
                                        <p:tgtEl>
                                          <p:spTgt spid="19504"/>
                                        </p:tgtEl>
                                        <p:attrNameLst>
                                          <p:attrName>style.visibility</p:attrName>
                                        </p:attrNameLst>
                                      </p:cBhvr>
                                      <p:to>
                                        <p:strVal val="visible"/>
                                      </p:to>
                                    </p:set>
                                    <p:anim calcmode="lin" valueType="num">
                                      <p:cBhvr>
                                        <p:cTn id="32" dur="1000" fill="hold"/>
                                        <p:tgtEl>
                                          <p:spTgt spid="19504"/>
                                        </p:tgtEl>
                                        <p:attrNameLst>
                                          <p:attrName>ppt_w</p:attrName>
                                        </p:attrNameLst>
                                      </p:cBhvr>
                                      <p:tavLst>
                                        <p:tav tm="0">
                                          <p:val>
                                            <p:strVal val="#ppt_w*0.70"/>
                                          </p:val>
                                        </p:tav>
                                        <p:tav tm="100000">
                                          <p:val>
                                            <p:strVal val="#ppt_w"/>
                                          </p:val>
                                        </p:tav>
                                      </p:tavLst>
                                    </p:anim>
                                    <p:anim calcmode="lin" valueType="num">
                                      <p:cBhvr>
                                        <p:cTn id="33" dur="1000" fill="hold"/>
                                        <p:tgtEl>
                                          <p:spTgt spid="19504"/>
                                        </p:tgtEl>
                                        <p:attrNameLst>
                                          <p:attrName>ppt_h</p:attrName>
                                        </p:attrNameLst>
                                      </p:cBhvr>
                                      <p:tavLst>
                                        <p:tav tm="0">
                                          <p:val>
                                            <p:strVal val="#ppt_h"/>
                                          </p:val>
                                        </p:tav>
                                        <p:tav tm="100000">
                                          <p:val>
                                            <p:strVal val="#ppt_h"/>
                                          </p:val>
                                        </p:tav>
                                      </p:tavLst>
                                    </p:anim>
                                    <p:animEffect transition="in" filter="fade">
                                      <p:cBhvr>
                                        <p:cTn id="34" dur="1000"/>
                                        <p:tgtEl>
                                          <p:spTgt spid="1950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0340" grpId="0" animBg="1"/>
      <p:bldP spid="270448" grpId="0" build="p"/>
      <p:bldP spid="270449" grpId="0" animBg="1"/>
      <p:bldP spid="19504" grpId="0"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6" name="Rectangle 2"/>
          <p:cNvSpPr>
            <a:spLocks noGrp="1" noChangeArrowheads="1"/>
          </p:cNvSpPr>
          <p:nvPr>
            <p:ph type="title"/>
          </p:nvPr>
        </p:nvSpPr>
        <p:spPr>
          <a:xfrm>
            <a:off x="914400" y="277813"/>
            <a:ext cx="8305800" cy="1143000"/>
          </a:xfrm>
        </p:spPr>
        <p:txBody>
          <a:bodyPr/>
          <a:lstStyle/>
          <a:p>
            <a:r>
              <a:rPr lang="en-US" altLang="en-US" dirty="0" smtClean="0"/>
              <a:t>Functionality-Based IDM–</a:t>
            </a:r>
            <a:r>
              <a:rPr lang="en-US" altLang="en-US" dirty="0" err="1" smtClean="0"/>
              <a:t>TriTyp</a:t>
            </a:r>
            <a:r>
              <a:rPr lang="en-US" altLang="en-US" sz="2800" dirty="0" smtClean="0"/>
              <a:t> (2/3)</a:t>
            </a:r>
          </a:p>
        </p:txBody>
      </p:sp>
      <p:sp>
        <p:nvSpPr>
          <p:cNvPr id="33797" name="Rectangle 3"/>
          <p:cNvSpPr>
            <a:spLocks noGrp="1" noChangeArrowheads="1"/>
          </p:cNvSpPr>
          <p:nvPr>
            <p:ph idx="1"/>
          </p:nvPr>
        </p:nvSpPr>
        <p:spPr/>
        <p:txBody>
          <a:bodyPr/>
          <a:lstStyle/>
          <a:p>
            <a:r>
              <a:rPr lang="en-US" altLang="en-US" smtClean="0">
                <a:solidFill>
                  <a:schemeClr val="tx2"/>
                </a:solidFill>
              </a:rPr>
              <a:t>Values</a:t>
            </a:r>
            <a:r>
              <a:rPr lang="en-US" altLang="en-US" smtClean="0"/>
              <a:t> for this partitioning can be chosen as</a:t>
            </a:r>
          </a:p>
        </p:txBody>
      </p:sp>
      <p:sp>
        <p:nvSpPr>
          <p:cNvPr id="267310" name="Text Box 46"/>
          <p:cNvSpPr txBox="1">
            <a:spLocks noChangeArrowheads="1"/>
          </p:cNvSpPr>
          <p:nvPr/>
        </p:nvSpPr>
        <p:spPr bwMode="auto">
          <a:xfrm>
            <a:off x="1181100" y="2446337"/>
            <a:ext cx="72390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a:solidFill>
                  <a:schemeClr val="tx1"/>
                </a:solidFill>
                <a:ea typeface="楷体_GB2312" pitchFamily="49" charset="-122"/>
              </a:rPr>
              <a:t>Possible values for geometric partition q</a:t>
            </a:r>
            <a:r>
              <a:rPr kumimoji="1" lang="en-US" altLang="zh-CN" sz="2400" baseline="-25000">
                <a:solidFill>
                  <a:schemeClr val="tx1"/>
                </a:solidFill>
                <a:ea typeface="楷体_GB2312" pitchFamily="49" charset="-122"/>
              </a:rPr>
              <a:t>1</a:t>
            </a:r>
            <a:endParaRPr kumimoji="1" lang="en-US" altLang="zh-CN" sz="2400">
              <a:solidFill>
                <a:schemeClr val="tx1"/>
              </a:solidFill>
              <a:ea typeface="楷体_GB2312" pitchFamily="49" charset="-122"/>
            </a:endParaRPr>
          </a:p>
        </p:txBody>
      </p:sp>
      <p:graphicFrame>
        <p:nvGraphicFramePr>
          <p:cNvPr id="267338" name="Group 74"/>
          <p:cNvGraphicFramePr>
            <a:graphicFrameLocks noGrp="1"/>
          </p:cNvGraphicFramePr>
          <p:nvPr>
            <p:extLst>
              <p:ext uri="{D42A27DB-BD31-4B8C-83A1-F6EECF244321}">
                <p14:modId xmlns:p14="http://schemas.microsoft.com/office/powerpoint/2010/main" val="2210062765"/>
              </p:ext>
            </p:extLst>
          </p:nvPr>
        </p:nvGraphicFramePr>
        <p:xfrm>
          <a:off x="762000" y="2895600"/>
          <a:ext cx="8229600" cy="1143000"/>
        </p:xfrm>
        <a:graphic>
          <a:graphicData uri="http://schemas.openxmlformats.org/drawingml/2006/table">
            <a:tbl>
              <a:tblPr/>
              <a:tblGrid>
                <a:gridCol w="213360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676400">
                  <a:extLst>
                    <a:ext uri="{9D8B030D-6E8A-4147-A177-3AD203B41FA5}">
                      <a16:colId xmlns:a16="http://schemas.microsoft.com/office/drawing/2014/main" val="20002"/>
                    </a:ext>
                  </a:extLst>
                </a:gridCol>
                <a:gridCol w="1524000">
                  <a:extLst>
                    <a:ext uri="{9D8B030D-6E8A-4147-A177-3AD203B41FA5}">
                      <a16:colId xmlns:a16="http://schemas.microsoft.com/office/drawing/2014/main" val="20003"/>
                    </a:ext>
                  </a:extLst>
                </a:gridCol>
                <a:gridCol w="1371600">
                  <a:extLst>
                    <a:ext uri="{9D8B030D-6E8A-4147-A177-3AD203B41FA5}">
                      <a16:colId xmlns:a16="http://schemas.microsoft.com/office/drawing/2014/main" val="20004"/>
                    </a:ext>
                  </a:extLst>
                </a:gridCol>
              </a:tblGrid>
              <a:tr h="5715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3</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4</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5715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Triangle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(4, 5, 6)</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(3, 3, 4)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(3, 3, 3)</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dirty="0" smtClean="0">
                          <a:ln>
                            <a:noFill/>
                          </a:ln>
                          <a:solidFill>
                            <a:schemeClr val="tx1"/>
                          </a:solidFill>
                          <a:effectLst/>
                          <a:latin typeface="Times New Roman" pitchFamily="18" charset="0"/>
                          <a:ea typeface="宋体" charset="-122"/>
                        </a:rPr>
                        <a:t>(3, 4, 8)</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bl>
          </a:graphicData>
        </a:graphic>
      </p:graphicFrame>
    </p:spTree>
    <p:extLst>
      <p:ext uri="{BB962C8B-B14F-4D97-AF65-F5344CB8AC3E}">
        <p14:creationId xmlns:p14="http://schemas.microsoft.com/office/powerpoint/2010/main" val="7259152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67310"/>
                                        </p:tgtEl>
                                        <p:attrNameLst>
                                          <p:attrName>style.visibility</p:attrName>
                                        </p:attrNameLst>
                                      </p:cBhvr>
                                      <p:to>
                                        <p:strVal val="visible"/>
                                      </p:to>
                                    </p:set>
                                    <p:animEffect transition="in" filter="dissolve">
                                      <p:cBhvr>
                                        <p:cTn id="7" dur="500"/>
                                        <p:tgtEl>
                                          <p:spTgt spid="267310"/>
                                        </p:tgtEl>
                                      </p:cBhvr>
                                    </p:animEffect>
                                  </p:childTnLst>
                                </p:cTn>
                              </p:par>
                              <p:par>
                                <p:cTn id="8" presetID="9" presetClass="entr" presetSubtype="0" fill="hold" nodeType="withEffect">
                                  <p:stCondLst>
                                    <p:cond delay="0"/>
                                  </p:stCondLst>
                                  <p:childTnLst>
                                    <p:set>
                                      <p:cBhvr>
                                        <p:cTn id="9" dur="1" fill="hold">
                                          <p:stCondLst>
                                            <p:cond delay="0"/>
                                          </p:stCondLst>
                                        </p:cTn>
                                        <p:tgtEl>
                                          <p:spTgt spid="267338"/>
                                        </p:tgtEl>
                                        <p:attrNameLst>
                                          <p:attrName>style.visibility</p:attrName>
                                        </p:attrNameLst>
                                      </p:cBhvr>
                                      <p:to>
                                        <p:strVal val="visible"/>
                                      </p:to>
                                    </p:set>
                                    <p:animEffect transition="in" filter="dissolve">
                                      <p:cBhvr>
                                        <p:cTn id="10" dur="500"/>
                                        <p:tgtEl>
                                          <p:spTgt spid="26733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7310" grpId="0" animBg="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20" name="Rectangle 2"/>
          <p:cNvSpPr>
            <a:spLocks noGrp="1" noChangeArrowheads="1"/>
          </p:cNvSpPr>
          <p:nvPr>
            <p:ph type="title"/>
          </p:nvPr>
        </p:nvSpPr>
        <p:spPr>
          <a:xfrm>
            <a:off x="968828" y="304800"/>
            <a:ext cx="8327571" cy="1143000"/>
          </a:xfrm>
        </p:spPr>
        <p:txBody>
          <a:bodyPr/>
          <a:lstStyle/>
          <a:p>
            <a:r>
              <a:rPr lang="en-US" altLang="en-US" dirty="0" smtClean="0"/>
              <a:t>Functionality-Based IDM–</a:t>
            </a:r>
            <a:r>
              <a:rPr lang="en-US" altLang="en-US" dirty="0" err="1" smtClean="0"/>
              <a:t>TriTyp</a:t>
            </a:r>
            <a:r>
              <a:rPr lang="en-US" altLang="en-US" sz="2800" dirty="0" smtClean="0"/>
              <a:t> (3/3)</a:t>
            </a:r>
          </a:p>
        </p:txBody>
      </p:sp>
      <p:sp>
        <p:nvSpPr>
          <p:cNvPr id="34821" name="Rectangle 3"/>
          <p:cNvSpPr>
            <a:spLocks noGrp="1" noChangeArrowheads="1"/>
          </p:cNvSpPr>
          <p:nvPr>
            <p:ph idx="1"/>
          </p:nvPr>
        </p:nvSpPr>
        <p:spPr/>
        <p:txBody>
          <a:bodyPr/>
          <a:lstStyle/>
          <a:p>
            <a:r>
              <a:rPr lang="en-US" altLang="en-US" sz="2400" dirty="0" smtClean="0"/>
              <a:t>A </a:t>
            </a:r>
            <a:r>
              <a:rPr lang="en-US" altLang="en-US" sz="2400" i="1" dirty="0" smtClean="0">
                <a:solidFill>
                  <a:srgbClr val="FF5935"/>
                </a:solidFill>
              </a:rPr>
              <a:t>different approach </a:t>
            </a:r>
            <a:r>
              <a:rPr lang="en-US" altLang="en-US" sz="2400" dirty="0" smtClean="0"/>
              <a:t>would be to break the geometric characterization into four separate characteristics</a:t>
            </a:r>
          </a:p>
        </p:txBody>
      </p:sp>
      <p:sp>
        <p:nvSpPr>
          <p:cNvPr id="270340" name="Text Box 4"/>
          <p:cNvSpPr txBox="1">
            <a:spLocks noChangeArrowheads="1"/>
          </p:cNvSpPr>
          <p:nvPr/>
        </p:nvSpPr>
        <p:spPr bwMode="auto">
          <a:xfrm>
            <a:off x="1524000" y="2506663"/>
            <a:ext cx="6553200" cy="457200"/>
          </a:xfrm>
          <a:prstGeom prst="rect">
            <a:avLst/>
          </a:prstGeom>
          <a:solidFill>
            <a:schemeClr val="accent5">
              <a:lumMod val="90000"/>
            </a:schemeClr>
          </a:solidFill>
          <a:ln>
            <a:noFill/>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spcBef>
                <a:spcPct val="50000"/>
              </a:spcBef>
            </a:pPr>
            <a:r>
              <a:rPr kumimoji="1" lang="en-US" altLang="zh-CN" sz="2400" u="sng">
                <a:solidFill>
                  <a:schemeClr val="tx1"/>
                </a:solidFill>
                <a:ea typeface="楷体_GB2312" pitchFamily="49" charset="-122"/>
              </a:rPr>
              <a:t>Four</a:t>
            </a:r>
            <a:r>
              <a:rPr kumimoji="1" lang="en-US" altLang="zh-CN" sz="2400">
                <a:solidFill>
                  <a:schemeClr val="tx1"/>
                </a:solidFill>
                <a:ea typeface="楷体_GB2312" pitchFamily="49" charset="-122"/>
              </a:rPr>
              <a:t> Characteristics for TriTyp</a:t>
            </a:r>
          </a:p>
        </p:txBody>
      </p:sp>
      <p:graphicFrame>
        <p:nvGraphicFramePr>
          <p:cNvPr id="77924" name="Group 100"/>
          <p:cNvGraphicFramePr>
            <a:graphicFrameLocks noGrp="1"/>
          </p:cNvGraphicFramePr>
          <p:nvPr>
            <p:extLst>
              <p:ext uri="{D42A27DB-BD31-4B8C-83A1-F6EECF244321}">
                <p14:modId xmlns:p14="http://schemas.microsoft.com/office/powerpoint/2010/main" val="1315269605"/>
              </p:ext>
            </p:extLst>
          </p:nvPr>
        </p:nvGraphicFramePr>
        <p:xfrm>
          <a:off x="2705100" y="2960688"/>
          <a:ext cx="4176712" cy="2730500"/>
        </p:xfrm>
        <a:graphic>
          <a:graphicData uri="http://schemas.openxmlformats.org/drawingml/2006/table">
            <a:tbl>
              <a:tblPr/>
              <a:tblGrid>
                <a:gridCol w="2030412">
                  <a:extLst>
                    <a:ext uri="{9D8B030D-6E8A-4147-A177-3AD203B41FA5}">
                      <a16:colId xmlns:a16="http://schemas.microsoft.com/office/drawing/2014/main" val="20000"/>
                    </a:ext>
                  </a:extLst>
                </a:gridCol>
                <a:gridCol w="1073150">
                  <a:extLst>
                    <a:ext uri="{9D8B030D-6E8A-4147-A177-3AD203B41FA5}">
                      <a16:colId xmlns:a16="http://schemas.microsoft.com/office/drawing/2014/main" val="20001"/>
                    </a:ext>
                  </a:extLst>
                </a:gridCol>
                <a:gridCol w="1073150">
                  <a:extLst>
                    <a:ext uri="{9D8B030D-6E8A-4147-A177-3AD203B41FA5}">
                      <a16:colId xmlns:a16="http://schemas.microsoft.com/office/drawing/2014/main" val="20002"/>
                    </a:ext>
                  </a:extLst>
                </a:gridCol>
              </a:tblGrid>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Characteristic</a:t>
                      </a:r>
                      <a:endParaRPr kumimoji="0" lang="zh-CN" altLang="en-US" sz="2400" b="0" i="0" u="none" strike="noStrike" cap="none" normalizeH="0" baseline="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1</a:t>
                      </a:r>
                      <a:endParaRPr kumimoji="0" lang="zh-CN" altLang="en-US" sz="2400" b="0" i="0" u="none" strike="noStrike" cap="none" normalizeH="0" baseline="-25000" dirty="0" smtClean="0">
                        <a:ln>
                          <a:noFill/>
                        </a:ln>
                        <a:solidFill>
                          <a:schemeClr val="tx2"/>
                        </a:solidFill>
                        <a:effectLst/>
                        <a:latin typeface="Times New Roman" pitchFamily="18" charset="0"/>
                        <a:ea typeface="宋体" charset="-122"/>
                      </a:endParaRP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400" b="0" i="0" u="none" strike="noStrike" cap="none" normalizeH="0" baseline="0" dirty="0" smtClean="0">
                          <a:ln>
                            <a:noFill/>
                          </a:ln>
                          <a:solidFill>
                            <a:schemeClr val="tx2"/>
                          </a:solidFill>
                          <a:effectLst/>
                          <a:latin typeface="Times New Roman" pitchFamily="18" charset="0"/>
                          <a:ea typeface="宋体" charset="-122"/>
                        </a:rPr>
                        <a:t>b</a:t>
                      </a:r>
                      <a:r>
                        <a:rPr kumimoji="0" lang="en-US" altLang="zh-CN" sz="2400" b="0" i="0" u="none" strike="noStrike" cap="none" normalizeH="0" baseline="-25000" dirty="0" smtClean="0">
                          <a:ln>
                            <a:noFill/>
                          </a:ln>
                          <a:solidFill>
                            <a:schemeClr val="tx2"/>
                          </a:solidFill>
                          <a:effectLst/>
                          <a:latin typeface="Times New Roman" pitchFamily="18" charset="0"/>
                          <a:ea typeface="宋体" charset="-122"/>
                        </a:rPr>
                        <a:t>2</a:t>
                      </a:r>
                    </a:p>
                  </a:txBody>
                  <a:tcPr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solidFill>
                      <a:schemeClr val="accent5">
                        <a:lumMod val="90000"/>
                      </a:schemeClr>
                    </a:solidFill>
                  </a:tcPr>
                </a:tc>
                <a:extLst>
                  <a:ext uri="{0D108BD9-81ED-4DB2-BD59-A6C34878D82A}">
                    <a16:rowId xmlns:a16="http://schemas.microsoft.com/office/drawing/2014/main" val="10000"/>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1</a:t>
                      </a:r>
                      <a:r>
                        <a:rPr kumimoji="0" lang="en-US" altLang="zh-CN" sz="2000" b="0" i="0" u="none" strike="noStrike" cap="none" normalizeH="0" baseline="0" smtClean="0">
                          <a:ln>
                            <a:noFill/>
                          </a:ln>
                          <a:solidFill>
                            <a:schemeClr val="tx1"/>
                          </a:solidFill>
                          <a:effectLst/>
                          <a:latin typeface="Times New Roman" pitchFamily="18" charset="0"/>
                          <a:ea typeface="宋体" charset="-122"/>
                        </a:rPr>
                        <a:t> = “Scalene”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True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False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2</a:t>
                      </a:r>
                      <a:r>
                        <a:rPr kumimoji="0" lang="en-US" altLang="zh-CN" sz="2000" b="0" i="0" u="none" strike="noStrike" cap="none" normalizeH="0" baseline="0" smtClean="0">
                          <a:ln>
                            <a:noFill/>
                          </a:ln>
                          <a:solidFill>
                            <a:schemeClr val="tx1"/>
                          </a:solidFill>
                          <a:effectLst/>
                          <a:latin typeface="Times New Roman" pitchFamily="18" charset="0"/>
                          <a:ea typeface="宋体" charset="-122"/>
                        </a:rPr>
                        <a:t> = “Isosceles”</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True</a:t>
                      </a:r>
                      <a:endParaRPr kumimoji="0" 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False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3</a:t>
                      </a:r>
                      <a:r>
                        <a:rPr kumimoji="0" lang="en-US" altLang="zh-CN" sz="2000" b="0" i="0" u="none" strike="noStrike" cap="none" normalizeH="0" baseline="0" smtClean="0">
                          <a:ln>
                            <a:noFill/>
                          </a:ln>
                          <a:solidFill>
                            <a:schemeClr val="tx1"/>
                          </a:solidFill>
                          <a:effectLst/>
                          <a:latin typeface="Times New Roman" pitchFamily="18" charset="0"/>
                          <a:ea typeface="宋体" charset="-122"/>
                        </a:rPr>
                        <a:t> = “Equilateral”</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sm" len="sm"/>
                      <a:tailEnd type="none" w="sm" len="sm"/>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True</a:t>
                      </a:r>
                      <a:endParaRPr kumimoji="0" 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sm" len="sm"/>
                      <a:tailEnd type="none" w="sm" len="sm"/>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False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sm" len="sm"/>
                      <a:tailEnd type="none" w="sm" len="sm"/>
                    </a:lnB>
                    <a:lnTlToBr>
                      <a:noFill/>
                    </a:lnTlToBr>
                    <a:lnBlToTr>
                      <a:noFill/>
                    </a:lnBlToTr>
                    <a:solidFill>
                      <a:schemeClr val="bg1"/>
                    </a:solidFill>
                  </a:tcPr>
                </a:tc>
                <a:extLst>
                  <a:ext uri="{0D108BD9-81ED-4DB2-BD59-A6C34878D82A}">
                    <a16:rowId xmlns:a16="http://schemas.microsoft.com/office/drawing/2014/main" val="10003"/>
                  </a:ext>
                </a:extLst>
              </a:tr>
              <a:tr h="546100">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q</a:t>
                      </a:r>
                      <a:r>
                        <a:rPr kumimoji="0" lang="en-US" altLang="zh-CN" sz="2000" b="0" i="0" u="none" strike="noStrike" cap="none" normalizeH="0" baseline="-25000" smtClean="0">
                          <a:ln>
                            <a:noFill/>
                          </a:ln>
                          <a:solidFill>
                            <a:schemeClr val="tx1"/>
                          </a:solidFill>
                          <a:effectLst/>
                          <a:latin typeface="Times New Roman" pitchFamily="18" charset="0"/>
                          <a:ea typeface="宋体" charset="-122"/>
                        </a:rPr>
                        <a:t>4</a:t>
                      </a:r>
                      <a:r>
                        <a:rPr kumimoji="0" lang="en-US" altLang="zh-CN" sz="2000" b="0" i="0" u="none" strike="noStrike" cap="none" normalizeH="0" baseline="0" smtClean="0">
                          <a:ln>
                            <a:noFill/>
                          </a:ln>
                          <a:solidFill>
                            <a:schemeClr val="tx1"/>
                          </a:solidFill>
                          <a:effectLst/>
                          <a:latin typeface="Times New Roman" pitchFamily="18" charset="0"/>
                          <a:ea typeface="宋体" charset="-122"/>
                        </a:rPr>
                        <a:t> = “Valid”</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True</a:t>
                      </a:r>
                      <a:endParaRPr kumimoji="0" lang="zh-CN" altLang="en-US" sz="2000" b="0" i="0" u="none" strike="noStrike" cap="none" normalizeH="0" baseline="0" smtClean="0">
                        <a:ln>
                          <a:noFill/>
                        </a:ln>
                        <a:solidFill>
                          <a:schemeClr val="tx1"/>
                        </a:solidFill>
                        <a:effectLst/>
                        <a:latin typeface="Times New Roman" pitchFamily="18" charset="0"/>
                        <a:ea typeface="宋体" charset="-122"/>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90000"/>
                        </a:lnSpc>
                        <a:spcBef>
                          <a:spcPct val="30000"/>
                        </a:spcBef>
                        <a:spcAft>
                          <a:spcPct val="0"/>
                        </a:spcAft>
                        <a:buClrTx/>
                        <a:buSzPct val="85000"/>
                        <a:buFontTx/>
                        <a:buNone/>
                        <a:tabLst/>
                      </a:pPr>
                      <a:r>
                        <a:rPr kumimoji="0" lang="en-US" altLang="zh-CN" sz="2000" b="0" i="0" u="none" strike="noStrike" cap="none" normalizeH="0" baseline="0" smtClean="0">
                          <a:ln>
                            <a:noFill/>
                          </a:ln>
                          <a:solidFill>
                            <a:schemeClr val="tx1"/>
                          </a:solidFill>
                          <a:effectLst/>
                          <a:latin typeface="Times New Roman" pitchFamily="18" charset="0"/>
                          <a:ea typeface="宋体" charset="-122"/>
                        </a:rPr>
                        <a:t>False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77926" name="Rectangle 3"/>
          <p:cNvSpPr>
            <a:spLocks noChangeArrowheads="1"/>
          </p:cNvSpPr>
          <p:nvPr/>
        </p:nvSpPr>
        <p:spPr bwMode="auto">
          <a:xfrm>
            <a:off x="914400" y="5697538"/>
            <a:ext cx="8861425" cy="1084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400" dirty="0">
                <a:solidFill>
                  <a:schemeClr val="tx1"/>
                </a:solidFill>
              </a:rPr>
              <a:t>Use </a:t>
            </a:r>
            <a:r>
              <a:rPr lang="en-US" altLang="en-US" sz="2400" i="1" dirty="0">
                <a:solidFill>
                  <a:srgbClr val="FF5935"/>
                </a:solidFill>
              </a:rPr>
              <a:t>constraints</a:t>
            </a:r>
            <a:r>
              <a:rPr lang="en-US" altLang="en-US" sz="2400" dirty="0">
                <a:solidFill>
                  <a:srgbClr val="FF5935"/>
                </a:solidFill>
              </a:rPr>
              <a:t> </a:t>
            </a:r>
            <a:r>
              <a:rPr lang="en-US" altLang="en-US" sz="2400" dirty="0">
                <a:solidFill>
                  <a:schemeClr val="tx1"/>
                </a:solidFill>
              </a:rPr>
              <a:t>to ensure that</a:t>
            </a:r>
          </a:p>
          <a:p>
            <a:pPr lvl="1">
              <a:lnSpc>
                <a:spcPct val="90000"/>
              </a:lnSpc>
              <a:spcBef>
                <a:spcPct val="30000"/>
              </a:spcBef>
              <a:buSzPct val="100000"/>
              <a:buFontTx/>
              <a:buChar char="–"/>
            </a:pPr>
            <a:r>
              <a:rPr lang="en-US" altLang="en-US" dirty="0">
                <a:solidFill>
                  <a:schemeClr val="tx2"/>
                </a:solidFill>
              </a:rPr>
              <a:t>Equilateral</a:t>
            </a:r>
            <a:r>
              <a:rPr lang="en-US" altLang="en-US" dirty="0">
                <a:solidFill>
                  <a:schemeClr val="tx1"/>
                </a:solidFill>
              </a:rPr>
              <a:t> = </a:t>
            </a:r>
            <a:r>
              <a:rPr lang="en-US" altLang="en-US" dirty="0">
                <a:solidFill>
                  <a:schemeClr val="tx2"/>
                </a:solidFill>
              </a:rPr>
              <a:t>True</a:t>
            </a:r>
            <a:r>
              <a:rPr lang="en-US" altLang="en-US" dirty="0">
                <a:solidFill>
                  <a:schemeClr val="tx1"/>
                </a:solidFill>
              </a:rPr>
              <a:t> implies </a:t>
            </a:r>
            <a:r>
              <a:rPr lang="en-US" altLang="en-US" dirty="0">
                <a:solidFill>
                  <a:schemeClr val="tx2"/>
                </a:solidFill>
              </a:rPr>
              <a:t>Isosceles</a:t>
            </a:r>
            <a:r>
              <a:rPr lang="en-US" altLang="en-US" dirty="0">
                <a:solidFill>
                  <a:schemeClr val="tx1"/>
                </a:solidFill>
              </a:rPr>
              <a:t> = </a:t>
            </a:r>
            <a:r>
              <a:rPr lang="en-US" altLang="en-US" dirty="0">
                <a:solidFill>
                  <a:schemeClr val="tx2"/>
                </a:solidFill>
              </a:rPr>
              <a:t>True</a:t>
            </a:r>
          </a:p>
          <a:p>
            <a:pPr lvl="1">
              <a:lnSpc>
                <a:spcPct val="90000"/>
              </a:lnSpc>
              <a:spcBef>
                <a:spcPct val="30000"/>
              </a:spcBef>
              <a:buSzPct val="100000"/>
              <a:buFontTx/>
              <a:buChar char="–"/>
            </a:pPr>
            <a:r>
              <a:rPr lang="en-US" altLang="en-US" dirty="0">
                <a:solidFill>
                  <a:schemeClr val="tx2"/>
                </a:solidFill>
              </a:rPr>
              <a:t>Valid</a:t>
            </a:r>
            <a:r>
              <a:rPr lang="en-US" altLang="en-US" dirty="0">
                <a:solidFill>
                  <a:schemeClr val="tx1"/>
                </a:solidFill>
              </a:rPr>
              <a:t> = </a:t>
            </a:r>
            <a:r>
              <a:rPr lang="en-US" altLang="en-US" dirty="0">
                <a:solidFill>
                  <a:schemeClr val="tx2"/>
                </a:solidFill>
              </a:rPr>
              <a:t>False</a:t>
            </a:r>
            <a:r>
              <a:rPr lang="en-US" altLang="en-US" dirty="0">
                <a:solidFill>
                  <a:schemeClr val="tx1"/>
                </a:solidFill>
              </a:rPr>
              <a:t> implies </a:t>
            </a:r>
            <a:r>
              <a:rPr lang="en-US" altLang="en-US" dirty="0">
                <a:solidFill>
                  <a:schemeClr val="tx2"/>
                </a:solidFill>
              </a:rPr>
              <a:t>Scalene</a:t>
            </a:r>
            <a:r>
              <a:rPr lang="en-US" altLang="en-US" dirty="0">
                <a:solidFill>
                  <a:schemeClr val="tx1"/>
                </a:solidFill>
              </a:rPr>
              <a:t> = </a:t>
            </a:r>
            <a:r>
              <a:rPr lang="en-US" altLang="en-US" dirty="0">
                <a:solidFill>
                  <a:schemeClr val="tx2"/>
                </a:solidFill>
              </a:rPr>
              <a:t>Isosceles</a:t>
            </a:r>
            <a:r>
              <a:rPr lang="en-US" altLang="en-US" dirty="0">
                <a:solidFill>
                  <a:schemeClr val="tx1"/>
                </a:solidFill>
              </a:rPr>
              <a:t> = </a:t>
            </a:r>
            <a:r>
              <a:rPr lang="en-US" altLang="en-US" dirty="0">
                <a:solidFill>
                  <a:schemeClr val="tx2"/>
                </a:solidFill>
              </a:rPr>
              <a:t>Equilateral</a:t>
            </a:r>
            <a:r>
              <a:rPr lang="en-US" altLang="en-US" dirty="0">
                <a:solidFill>
                  <a:schemeClr val="tx1"/>
                </a:solidFill>
              </a:rPr>
              <a:t> = </a:t>
            </a:r>
            <a:r>
              <a:rPr lang="en-US" altLang="en-US" dirty="0">
                <a:solidFill>
                  <a:schemeClr val="tx2"/>
                </a:solidFill>
              </a:rPr>
              <a:t>False</a:t>
            </a:r>
          </a:p>
        </p:txBody>
      </p:sp>
    </p:spTree>
    <p:extLst>
      <p:ext uri="{BB962C8B-B14F-4D97-AF65-F5344CB8AC3E}">
        <p14:creationId xmlns:p14="http://schemas.microsoft.com/office/powerpoint/2010/main" val="360925614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0340"/>
                                        </p:tgtEl>
                                        <p:attrNameLst>
                                          <p:attrName>style.visibility</p:attrName>
                                        </p:attrNameLst>
                                      </p:cBhvr>
                                      <p:to>
                                        <p:strVal val="visible"/>
                                      </p:to>
                                    </p:set>
                                    <p:animEffect transition="in" filter="dissolve">
                                      <p:cBhvr>
                                        <p:cTn id="7" dur="500"/>
                                        <p:tgtEl>
                                          <p:spTgt spid="270340"/>
                                        </p:tgtEl>
                                      </p:cBhvr>
                                    </p:animEffect>
                                  </p:childTnLst>
                                </p:cTn>
                              </p:par>
                              <p:par>
                                <p:cTn id="8" presetID="9" presetClass="entr" presetSubtype="0" fill="hold" nodeType="withEffect">
                                  <p:stCondLst>
                                    <p:cond delay="0"/>
                                  </p:stCondLst>
                                  <p:childTnLst>
                                    <p:set>
                                      <p:cBhvr>
                                        <p:cTn id="9" dur="1" fill="hold">
                                          <p:stCondLst>
                                            <p:cond delay="0"/>
                                          </p:stCondLst>
                                        </p:cTn>
                                        <p:tgtEl>
                                          <p:spTgt spid="77924"/>
                                        </p:tgtEl>
                                        <p:attrNameLst>
                                          <p:attrName>style.visibility</p:attrName>
                                        </p:attrNameLst>
                                      </p:cBhvr>
                                      <p:to>
                                        <p:strVal val="visible"/>
                                      </p:to>
                                    </p:set>
                                    <p:animEffect transition="in" filter="dissolve">
                                      <p:cBhvr>
                                        <p:cTn id="10" dur="500"/>
                                        <p:tgtEl>
                                          <p:spTgt spid="77924"/>
                                        </p:tgtEl>
                                      </p:cBhvr>
                                    </p:animEffec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792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0340" grpId="0" animBg="1"/>
      <p:bldP spid="77926" grpId="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4" name="Rectangle 2"/>
          <p:cNvSpPr>
            <a:spLocks noGrp="1" noChangeArrowheads="1"/>
          </p:cNvSpPr>
          <p:nvPr>
            <p:ph type="title"/>
          </p:nvPr>
        </p:nvSpPr>
        <p:spPr/>
        <p:txBody>
          <a:bodyPr/>
          <a:lstStyle/>
          <a:p>
            <a:r>
              <a:rPr lang="en-US" altLang="en-US" smtClean="0"/>
              <a:t>Using More than One IDM</a:t>
            </a:r>
          </a:p>
        </p:txBody>
      </p:sp>
      <p:sp>
        <p:nvSpPr>
          <p:cNvPr id="35845" name="Rectangle 3"/>
          <p:cNvSpPr>
            <a:spLocks noGrp="1" noChangeArrowheads="1"/>
          </p:cNvSpPr>
          <p:nvPr>
            <p:ph type="body" idx="1"/>
          </p:nvPr>
        </p:nvSpPr>
        <p:spPr/>
        <p:txBody>
          <a:bodyPr/>
          <a:lstStyle/>
          <a:p>
            <a:r>
              <a:rPr lang="en-US" altLang="en-US" dirty="0" smtClean="0"/>
              <a:t>Some programs may have dozens or even hundreds of parameters</a:t>
            </a:r>
          </a:p>
          <a:p>
            <a:r>
              <a:rPr lang="en-US" altLang="en-US" dirty="0" smtClean="0"/>
              <a:t>Create </a:t>
            </a:r>
            <a:r>
              <a:rPr lang="en-US" altLang="en-US" i="1" dirty="0" smtClean="0">
                <a:solidFill>
                  <a:srgbClr val="FF5935"/>
                </a:solidFill>
              </a:rPr>
              <a:t>several</a:t>
            </a:r>
            <a:r>
              <a:rPr lang="en-US" altLang="en-US" dirty="0" smtClean="0">
                <a:solidFill>
                  <a:srgbClr val="FF5935"/>
                </a:solidFill>
              </a:rPr>
              <a:t> </a:t>
            </a:r>
            <a:r>
              <a:rPr lang="en-US" altLang="en-US" dirty="0" smtClean="0"/>
              <a:t>small IDMs</a:t>
            </a:r>
          </a:p>
          <a:p>
            <a:pPr lvl="1"/>
            <a:r>
              <a:rPr lang="en-US" altLang="en-US" dirty="0" smtClean="0"/>
              <a:t>A divide-and-conquer approach</a:t>
            </a:r>
          </a:p>
          <a:p>
            <a:r>
              <a:rPr lang="en-US" altLang="en-US" dirty="0" smtClean="0"/>
              <a:t>Different parts of the software can be tested with different amounts of </a:t>
            </a:r>
            <a:r>
              <a:rPr lang="en-US" altLang="en-US" i="1" dirty="0" smtClean="0">
                <a:solidFill>
                  <a:srgbClr val="FF5935"/>
                </a:solidFill>
              </a:rPr>
              <a:t>rigor</a:t>
            </a:r>
          </a:p>
          <a:p>
            <a:pPr lvl="1"/>
            <a:r>
              <a:rPr lang="en-US" altLang="en-US" dirty="0" smtClean="0"/>
              <a:t>For example, some IDMs may include a lot of invalid values</a:t>
            </a:r>
          </a:p>
          <a:p>
            <a:r>
              <a:rPr lang="en-US" altLang="en-US" dirty="0" smtClean="0"/>
              <a:t>It is okay if the different IDMs </a:t>
            </a:r>
            <a:r>
              <a:rPr lang="en-US" altLang="en-US" i="1" dirty="0" smtClean="0">
                <a:solidFill>
                  <a:srgbClr val="FF5935"/>
                </a:solidFill>
              </a:rPr>
              <a:t>overlap</a:t>
            </a:r>
          </a:p>
          <a:p>
            <a:pPr lvl="1"/>
            <a:r>
              <a:rPr lang="en-US" altLang="en-US" dirty="0" smtClean="0"/>
              <a:t>The same variable may appear in more than one IDM</a:t>
            </a:r>
          </a:p>
        </p:txBody>
      </p:sp>
    </p:spTree>
    <p:extLst>
      <p:ext uri="{BB962C8B-B14F-4D97-AF65-F5344CB8AC3E}">
        <p14:creationId xmlns:p14="http://schemas.microsoft.com/office/powerpoint/2010/main" val="233597899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8" name="Rectangle 2"/>
          <p:cNvSpPr>
            <a:spLocks noGrp="1" noChangeArrowheads="1"/>
          </p:cNvSpPr>
          <p:nvPr>
            <p:ph type="title"/>
          </p:nvPr>
        </p:nvSpPr>
        <p:spPr/>
        <p:txBody>
          <a:bodyPr/>
          <a:lstStyle/>
          <a:p>
            <a:r>
              <a:rPr lang="en-US" altLang="en-US" smtClean="0"/>
              <a:t>Step 4 – Choosing Combinations of Values</a:t>
            </a:r>
          </a:p>
        </p:txBody>
      </p:sp>
      <p:sp>
        <p:nvSpPr>
          <p:cNvPr id="36869" name="Rectangle 3"/>
          <p:cNvSpPr>
            <a:spLocks noGrp="1" noChangeArrowheads="1"/>
          </p:cNvSpPr>
          <p:nvPr>
            <p:ph idx="1"/>
          </p:nvPr>
        </p:nvSpPr>
        <p:spPr>
          <a:xfrm>
            <a:off x="914400" y="1600200"/>
            <a:ext cx="8229600" cy="4530725"/>
          </a:xfrm>
        </p:spPr>
        <p:txBody>
          <a:bodyPr/>
          <a:lstStyle/>
          <a:p>
            <a:r>
              <a:rPr lang="en-US" altLang="en-US" sz="2400" dirty="0" smtClean="0"/>
              <a:t>Once characteristics and partitions are defined, the next step is to </a:t>
            </a:r>
            <a:r>
              <a:rPr lang="en-US" altLang="en-US" sz="2400" i="1" dirty="0" smtClean="0">
                <a:solidFill>
                  <a:srgbClr val="FF5935"/>
                </a:solidFill>
              </a:rPr>
              <a:t>choose test values</a:t>
            </a:r>
          </a:p>
          <a:p>
            <a:r>
              <a:rPr lang="en-US" altLang="en-US" sz="2400" dirty="0" smtClean="0"/>
              <a:t>We use </a:t>
            </a:r>
            <a:r>
              <a:rPr lang="en-US" altLang="en-US" sz="2400" i="1" dirty="0" smtClean="0">
                <a:solidFill>
                  <a:srgbClr val="FF5935"/>
                </a:solidFill>
              </a:rPr>
              <a:t>criteria</a:t>
            </a:r>
            <a:r>
              <a:rPr lang="en-US" altLang="en-US" sz="2400" dirty="0" smtClean="0">
                <a:solidFill>
                  <a:srgbClr val="FF5935"/>
                </a:solidFill>
              </a:rPr>
              <a:t> </a:t>
            </a:r>
            <a:r>
              <a:rPr lang="en-US" altLang="en-US" sz="2400" dirty="0" smtClean="0"/>
              <a:t>– to choose </a:t>
            </a:r>
            <a:r>
              <a:rPr lang="en-US" altLang="en-US" sz="2400" i="1" dirty="0" smtClean="0">
                <a:solidFill>
                  <a:srgbClr val="FF5935"/>
                </a:solidFill>
              </a:rPr>
              <a:t>effective</a:t>
            </a:r>
            <a:r>
              <a:rPr lang="en-US" altLang="en-US" sz="2400" dirty="0" smtClean="0"/>
              <a:t> subsets</a:t>
            </a:r>
          </a:p>
          <a:p>
            <a:r>
              <a:rPr lang="en-US" altLang="en-US" sz="2400" dirty="0" smtClean="0"/>
              <a:t>The most obvious criterion is to choose </a:t>
            </a:r>
            <a:r>
              <a:rPr lang="en-US" altLang="en-US" sz="2400" i="1" dirty="0" smtClean="0">
                <a:solidFill>
                  <a:srgbClr val="FF5935"/>
                </a:solidFill>
              </a:rPr>
              <a:t>all combinations </a:t>
            </a:r>
            <a:r>
              <a:rPr lang="en-US" altLang="en-US" sz="2400" dirty="0" smtClean="0"/>
              <a:t>…</a:t>
            </a:r>
          </a:p>
        </p:txBody>
      </p:sp>
      <p:sp>
        <p:nvSpPr>
          <p:cNvPr id="272388" name="Text Box 4"/>
          <p:cNvSpPr txBox="1">
            <a:spLocks noChangeArrowheads="1"/>
          </p:cNvSpPr>
          <p:nvPr/>
        </p:nvSpPr>
        <p:spPr bwMode="auto">
          <a:xfrm>
            <a:off x="939800" y="3746500"/>
            <a:ext cx="7823200" cy="830263"/>
          </a:xfrm>
          <a:prstGeom prst="rect">
            <a:avLst/>
          </a:prstGeom>
          <a:solidFill>
            <a:schemeClr val="accent5">
              <a:lumMod val="90000"/>
            </a:schemeClr>
          </a:solidFill>
          <a:ln w="19050">
            <a:solidFill>
              <a:schemeClr val="tx2"/>
            </a:solidFill>
            <a:miter lim="800000"/>
            <a:headEnd type="none" w="sm" len="sm"/>
            <a:tailEnd type="none" w="sm" len="sm"/>
          </a:ln>
          <a:effectLst/>
        </p:spPr>
        <p:txBody>
          <a:bodyPr wrap="square">
            <a:spAutoFit/>
          </a:bodyPr>
          <a:lstStyle/>
          <a:p>
            <a:pPr>
              <a:spcBef>
                <a:spcPct val="50000"/>
              </a:spcBef>
              <a:defRPr/>
            </a:pPr>
            <a:r>
              <a:rPr lang="en-US" sz="2400" u="sng" dirty="0">
                <a:solidFill>
                  <a:schemeClr val="tx2"/>
                </a:solidFill>
              </a:rPr>
              <a:t>All Combinations (</a:t>
            </a:r>
            <a:r>
              <a:rPr lang="en-US" sz="2400" u="sng" dirty="0" err="1">
                <a:solidFill>
                  <a:schemeClr val="tx2"/>
                </a:solidFill>
              </a:rPr>
              <a:t>ACoC</a:t>
            </a:r>
            <a:r>
              <a:rPr lang="en-US" sz="2400" u="sng" dirty="0" smtClean="0">
                <a:solidFill>
                  <a:schemeClr val="tx2"/>
                </a:solidFill>
              </a:rPr>
              <a:t>)</a:t>
            </a:r>
            <a:r>
              <a:rPr lang="en-US" sz="2400" dirty="0" smtClean="0">
                <a:solidFill>
                  <a:schemeClr val="tx2"/>
                </a:solidFill>
              </a:rPr>
              <a:t>: </a:t>
            </a:r>
            <a:r>
              <a:rPr lang="en-US" sz="2400" dirty="0">
                <a:solidFill>
                  <a:schemeClr val="tx2"/>
                </a:solidFill>
              </a:rPr>
              <a:t>All combinations of blocks from all characteristics must be used.</a:t>
            </a:r>
          </a:p>
        </p:txBody>
      </p:sp>
      <p:sp>
        <p:nvSpPr>
          <p:cNvPr id="272389" name="Rectangle 5"/>
          <p:cNvSpPr>
            <a:spLocks noChangeArrowheads="1"/>
          </p:cNvSpPr>
          <p:nvPr/>
        </p:nvSpPr>
        <p:spPr bwMode="auto">
          <a:xfrm>
            <a:off x="929640" y="4800600"/>
            <a:ext cx="8214360" cy="800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400" dirty="0">
                <a:solidFill>
                  <a:schemeClr val="tx1"/>
                </a:solidFill>
              </a:rPr>
              <a:t>Number of  tests is the product of the number of blocks in each </a:t>
            </a:r>
            <a:r>
              <a:rPr lang="en-US" altLang="en-US" sz="2400" dirty="0" smtClean="0">
                <a:solidFill>
                  <a:schemeClr val="tx1"/>
                </a:solidFill>
              </a:rPr>
              <a:t>characteristic:</a:t>
            </a:r>
            <a:endParaRPr lang="en-US" altLang="en-US" sz="2400" dirty="0">
              <a:solidFill>
                <a:schemeClr val="tx1"/>
              </a:solidFill>
              <a:sym typeface="Symbol" pitchFamily="18" charset="2"/>
            </a:endParaRPr>
          </a:p>
        </p:txBody>
      </p:sp>
      <p:grpSp>
        <p:nvGrpSpPr>
          <p:cNvPr id="2" name="Group 11"/>
          <p:cNvGrpSpPr>
            <a:grpSpLocks/>
          </p:cNvGrpSpPr>
          <p:nvPr/>
        </p:nvGrpSpPr>
        <p:grpSpPr bwMode="auto">
          <a:xfrm>
            <a:off x="3976705" y="5081587"/>
            <a:ext cx="1357295" cy="709613"/>
            <a:chOff x="1806" y="3529"/>
            <a:chExt cx="923" cy="447"/>
          </a:xfrm>
        </p:grpSpPr>
        <p:sp>
          <p:nvSpPr>
            <p:cNvPr id="36875" name="Text Box 6"/>
            <p:cNvSpPr txBox="1">
              <a:spLocks noChangeArrowheads="1"/>
            </p:cNvSpPr>
            <p:nvPr/>
          </p:nvSpPr>
          <p:spPr bwMode="auto">
            <a:xfrm>
              <a:off x="1806" y="3550"/>
              <a:ext cx="360" cy="4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3600">
                  <a:solidFill>
                    <a:schemeClr val="accent5">
                      <a:lumMod val="25000"/>
                    </a:schemeClr>
                  </a:solidFill>
                  <a:sym typeface="Symbol" pitchFamily="18" charset="2"/>
                </a:rPr>
                <a:t></a:t>
              </a:r>
              <a:endParaRPr lang="en-US" altLang="en-US" sz="2400" baseline="-25000">
                <a:solidFill>
                  <a:schemeClr val="accent5">
                    <a:lumMod val="25000"/>
                  </a:schemeClr>
                </a:solidFill>
                <a:sym typeface="Symbol" pitchFamily="18" charset="2"/>
              </a:endParaRPr>
            </a:p>
          </p:txBody>
        </p:sp>
        <p:sp>
          <p:nvSpPr>
            <p:cNvPr id="36876" name="Text Box 8"/>
            <p:cNvSpPr txBox="1">
              <a:spLocks noChangeArrowheads="1"/>
            </p:cNvSpPr>
            <p:nvPr/>
          </p:nvSpPr>
          <p:spPr bwMode="auto">
            <a:xfrm>
              <a:off x="2061" y="3529"/>
              <a:ext cx="238" cy="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a:solidFill>
                    <a:schemeClr val="accent5">
                      <a:lumMod val="25000"/>
                    </a:schemeClr>
                  </a:solidFill>
                </a:rPr>
                <a:t>Q</a:t>
              </a:r>
            </a:p>
          </p:txBody>
        </p:sp>
        <p:sp>
          <p:nvSpPr>
            <p:cNvPr id="36877" name="Text Box 9"/>
            <p:cNvSpPr txBox="1">
              <a:spLocks noChangeArrowheads="1"/>
            </p:cNvSpPr>
            <p:nvPr/>
          </p:nvSpPr>
          <p:spPr bwMode="auto">
            <a:xfrm>
              <a:off x="2055" y="3726"/>
              <a:ext cx="368" cy="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a:solidFill>
                    <a:schemeClr val="accent5">
                      <a:lumMod val="25000"/>
                    </a:schemeClr>
                  </a:solidFill>
                </a:rPr>
                <a:t>i=1</a:t>
              </a:r>
            </a:p>
          </p:txBody>
        </p:sp>
        <p:sp>
          <p:nvSpPr>
            <p:cNvPr id="36878" name="Text Box 10"/>
            <p:cNvSpPr txBox="1">
              <a:spLocks noChangeArrowheads="1"/>
            </p:cNvSpPr>
            <p:nvPr/>
          </p:nvSpPr>
          <p:spPr bwMode="auto">
            <a:xfrm>
              <a:off x="2267" y="3608"/>
              <a:ext cx="462" cy="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400">
                  <a:solidFill>
                    <a:schemeClr val="accent5">
                      <a:lumMod val="25000"/>
                    </a:schemeClr>
                  </a:solidFill>
                </a:rPr>
                <a:t>(B</a:t>
              </a:r>
              <a:r>
                <a:rPr lang="en-US" altLang="en-US" sz="2400" baseline="-25000">
                  <a:solidFill>
                    <a:schemeClr val="accent5">
                      <a:lumMod val="25000"/>
                    </a:schemeClr>
                  </a:solidFill>
                </a:rPr>
                <a:t>i</a:t>
              </a:r>
              <a:r>
                <a:rPr lang="en-US" altLang="en-US" sz="2400">
                  <a:solidFill>
                    <a:schemeClr val="accent5">
                      <a:lumMod val="25000"/>
                    </a:schemeClr>
                  </a:solidFill>
                </a:rPr>
                <a:t>)</a:t>
              </a:r>
            </a:p>
          </p:txBody>
        </p:sp>
      </p:grpSp>
      <p:sp>
        <p:nvSpPr>
          <p:cNvPr id="3" name="Rectangle 5"/>
          <p:cNvSpPr>
            <a:spLocks noChangeArrowheads="1"/>
          </p:cNvSpPr>
          <p:nvPr/>
        </p:nvSpPr>
        <p:spPr bwMode="auto">
          <a:xfrm>
            <a:off x="929640" y="5789612"/>
            <a:ext cx="8214360" cy="800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400" dirty="0">
                <a:solidFill>
                  <a:schemeClr val="tx1"/>
                </a:solidFill>
              </a:rPr>
              <a:t>The second characterization of </a:t>
            </a:r>
            <a:r>
              <a:rPr lang="en-US" altLang="en-US" sz="2400" dirty="0" err="1">
                <a:solidFill>
                  <a:schemeClr val="tx1"/>
                </a:solidFill>
              </a:rPr>
              <a:t>TriTyp</a:t>
            </a:r>
            <a:r>
              <a:rPr lang="en-US" altLang="en-US" sz="2400" dirty="0">
                <a:solidFill>
                  <a:schemeClr val="tx1"/>
                </a:solidFill>
              </a:rPr>
              <a:t> results in 4*4*4 = </a:t>
            </a:r>
            <a:r>
              <a:rPr lang="en-US" altLang="en-US" sz="2400" i="1" dirty="0">
                <a:solidFill>
                  <a:srgbClr val="FF5935"/>
                </a:solidFill>
              </a:rPr>
              <a:t>64 tests</a:t>
            </a:r>
            <a:r>
              <a:rPr lang="en-US" altLang="en-US" sz="2400" dirty="0">
                <a:solidFill>
                  <a:schemeClr val="tx1"/>
                </a:solidFill>
              </a:rPr>
              <a:t> – too </a:t>
            </a:r>
            <a:r>
              <a:rPr lang="en-US" altLang="en-US" sz="2400" dirty="0" smtClean="0">
                <a:solidFill>
                  <a:schemeClr val="tx1"/>
                </a:solidFill>
              </a:rPr>
              <a:t>many?</a:t>
            </a:r>
            <a:endParaRPr lang="en-US" altLang="en-US" sz="2400" dirty="0">
              <a:solidFill>
                <a:schemeClr val="tx1"/>
              </a:solidFill>
            </a:endParaRPr>
          </a:p>
        </p:txBody>
      </p:sp>
    </p:spTree>
    <p:extLst>
      <p:ext uri="{BB962C8B-B14F-4D97-AF65-F5344CB8AC3E}">
        <p14:creationId xmlns:p14="http://schemas.microsoft.com/office/powerpoint/2010/main" val="278142496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2388"/>
                                        </p:tgtEl>
                                        <p:attrNameLst>
                                          <p:attrName>style.visibility</p:attrName>
                                        </p:attrNameLst>
                                      </p:cBhvr>
                                      <p:to>
                                        <p:strVal val="visible"/>
                                      </p:to>
                                    </p:set>
                                    <p:animEffect transition="in" filter="dissolve">
                                      <p:cBhvr>
                                        <p:cTn id="7" dur="500"/>
                                        <p:tgtEl>
                                          <p:spTgt spid="272388"/>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72389"/>
                                        </p:tgtEl>
                                        <p:attrNameLst>
                                          <p:attrName>style.visibility</p:attrName>
                                        </p:attrNameLst>
                                      </p:cBhvr>
                                      <p:to>
                                        <p:strVal val="visible"/>
                                      </p:to>
                                    </p:set>
                                    <p:animEffect transition="in" filter="wipe(left)">
                                      <p:cBhvr>
                                        <p:cTn id="12" dur="1000"/>
                                        <p:tgtEl>
                                          <p:spTgt spid="272389"/>
                                        </p:tgtEl>
                                      </p:cBhvr>
                                    </p:animEffect>
                                  </p:childTnLst>
                                </p:cTn>
                              </p:par>
                            </p:childTnLst>
                          </p:cTn>
                        </p:par>
                        <p:par>
                          <p:cTn id="13" fill="hold" nodeType="afterGroup">
                            <p:stCondLst>
                              <p:cond delay="1000"/>
                            </p:stCondLst>
                            <p:childTnLst>
                              <p:par>
                                <p:cTn id="14" presetID="9" presetClass="entr" presetSubtype="0" fill="hold" nodeType="afterEffect">
                                  <p:stCondLst>
                                    <p:cond delay="0"/>
                                  </p:stCondLst>
                                  <p:childTnLst>
                                    <p:set>
                                      <p:cBhvr>
                                        <p:cTn id="15" dur="1" fill="hold">
                                          <p:stCondLst>
                                            <p:cond delay="0"/>
                                          </p:stCondLst>
                                        </p:cTn>
                                        <p:tgtEl>
                                          <p:spTgt spid="2"/>
                                        </p:tgtEl>
                                        <p:attrNameLst>
                                          <p:attrName>style.visibility</p:attrName>
                                        </p:attrNameLst>
                                      </p:cBhvr>
                                      <p:to>
                                        <p:strVal val="visible"/>
                                      </p:to>
                                    </p:set>
                                    <p:animEffect transition="in" filter="dissolve">
                                      <p:cBhvr>
                                        <p:cTn id="16" dur="500"/>
                                        <p:tgtEl>
                                          <p:spTgt spid="2"/>
                                        </p:tgtEl>
                                      </p:cBhvr>
                                    </p:animEffect>
                                  </p:childTnLst>
                                </p:cTn>
                              </p:par>
                            </p:childTnLst>
                          </p:cTn>
                        </p:par>
                      </p:childTnLst>
                    </p:cTn>
                  </p:par>
                  <p:par>
                    <p:cTn id="17" fill="hold" nodeType="clickPar">
                      <p:stCondLst>
                        <p:cond delay="indefinite"/>
                      </p:stCondLst>
                      <p:childTnLst>
                        <p:par>
                          <p:cTn id="18" fill="hold" nodeType="withGroup">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3"/>
                                        </p:tgtEl>
                                        <p:attrNameLst>
                                          <p:attrName>style.visibility</p:attrName>
                                        </p:attrNameLst>
                                      </p:cBhvr>
                                      <p:to>
                                        <p:strVal val="visible"/>
                                      </p:to>
                                    </p:set>
                                    <p:animEffect transition="in" filter="wipe(left)">
                                      <p:cBhvr>
                                        <p:cTn id="21" dur="10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2388" grpId="0" animBg="1" autoUpdateAnimBg="0"/>
      <p:bldP spid="272389" grpId="0"/>
      <p:bldP spid="3" grpId="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2" name="Rectangle 2"/>
          <p:cNvSpPr>
            <a:spLocks noGrp="1" noChangeArrowheads="1"/>
          </p:cNvSpPr>
          <p:nvPr>
            <p:ph type="title"/>
          </p:nvPr>
        </p:nvSpPr>
        <p:spPr/>
        <p:txBody>
          <a:bodyPr/>
          <a:lstStyle/>
          <a:p>
            <a:r>
              <a:rPr lang="en-US" altLang="en-US" smtClean="0"/>
              <a:t>ISP Criteria – Each Choice</a:t>
            </a:r>
          </a:p>
        </p:txBody>
      </p:sp>
      <p:sp>
        <p:nvSpPr>
          <p:cNvPr id="37893" name="Rectangle 3"/>
          <p:cNvSpPr>
            <a:spLocks noGrp="1" noChangeArrowheads="1"/>
          </p:cNvSpPr>
          <p:nvPr>
            <p:ph idx="1"/>
          </p:nvPr>
        </p:nvSpPr>
        <p:spPr/>
        <p:txBody>
          <a:bodyPr/>
          <a:lstStyle/>
          <a:p>
            <a:r>
              <a:rPr lang="en-US" altLang="en-US" sz="2200" dirty="0" smtClean="0"/>
              <a:t>64 tests for </a:t>
            </a:r>
            <a:r>
              <a:rPr lang="en-US" altLang="en-US" sz="2200" dirty="0" err="1" smtClean="0"/>
              <a:t>TriTyp</a:t>
            </a:r>
            <a:r>
              <a:rPr lang="en-US" altLang="en-US" sz="2200" dirty="0" smtClean="0"/>
              <a:t> is almost certainly way too many</a:t>
            </a:r>
          </a:p>
          <a:p>
            <a:r>
              <a:rPr lang="en-US" altLang="en-US" sz="2200" dirty="0" smtClean="0"/>
              <a:t>One criterion comes from the idea that we should try at </a:t>
            </a:r>
            <a:r>
              <a:rPr lang="en-US" altLang="en-US" sz="2200" dirty="0" smtClean="0">
                <a:solidFill>
                  <a:schemeClr val="tx2"/>
                </a:solidFill>
              </a:rPr>
              <a:t>least one</a:t>
            </a:r>
            <a:r>
              <a:rPr lang="en-US" altLang="en-US" sz="2200" dirty="0" smtClean="0"/>
              <a:t> value from each block</a:t>
            </a:r>
          </a:p>
        </p:txBody>
      </p:sp>
      <p:sp>
        <p:nvSpPr>
          <p:cNvPr id="273412" name="Text Box 4"/>
          <p:cNvSpPr txBox="1">
            <a:spLocks noChangeArrowheads="1"/>
          </p:cNvSpPr>
          <p:nvPr/>
        </p:nvSpPr>
        <p:spPr bwMode="auto">
          <a:xfrm>
            <a:off x="931862" y="2917825"/>
            <a:ext cx="7678738" cy="769441"/>
          </a:xfrm>
          <a:prstGeom prst="rect">
            <a:avLst/>
          </a:prstGeom>
          <a:solidFill>
            <a:schemeClr val="accent5"/>
          </a:solidFill>
          <a:ln w="19050">
            <a:solidFill>
              <a:schemeClr val="tx2"/>
            </a:solidFill>
            <a:miter lim="800000"/>
            <a:headEnd type="none" w="sm" len="sm"/>
            <a:tailEnd type="none" w="sm" len="sm"/>
          </a:ln>
          <a:effectLst/>
        </p:spPr>
        <p:txBody>
          <a:bodyPr wrap="square">
            <a:spAutoFit/>
          </a:bodyPr>
          <a:lstStyle/>
          <a:p>
            <a:pPr>
              <a:spcBef>
                <a:spcPct val="50000"/>
              </a:spcBef>
              <a:defRPr/>
            </a:pPr>
            <a:r>
              <a:rPr lang="en-US" sz="2200" u="sng" dirty="0">
                <a:solidFill>
                  <a:schemeClr val="tx2"/>
                </a:solidFill>
              </a:rPr>
              <a:t>Each Choice (EC</a:t>
            </a:r>
            <a:r>
              <a:rPr lang="en-US" sz="2200" u="sng" dirty="0" smtClean="0">
                <a:solidFill>
                  <a:schemeClr val="tx2"/>
                </a:solidFill>
              </a:rPr>
              <a:t>)</a:t>
            </a:r>
            <a:r>
              <a:rPr lang="en-US" sz="2200" dirty="0" smtClean="0">
                <a:solidFill>
                  <a:schemeClr val="tx2"/>
                </a:solidFill>
              </a:rPr>
              <a:t>: </a:t>
            </a:r>
            <a:r>
              <a:rPr lang="en-US" sz="2200" dirty="0"/>
              <a:t>One value from each block for each characteristic must be used in at least one test case.</a:t>
            </a:r>
          </a:p>
        </p:txBody>
      </p:sp>
      <p:sp>
        <p:nvSpPr>
          <p:cNvPr id="273413" name="Rectangle 5"/>
          <p:cNvSpPr>
            <a:spLocks noChangeArrowheads="1"/>
          </p:cNvSpPr>
          <p:nvPr/>
        </p:nvSpPr>
        <p:spPr bwMode="auto">
          <a:xfrm>
            <a:off x="962025" y="3814763"/>
            <a:ext cx="7648575" cy="388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400" dirty="0">
                <a:solidFill>
                  <a:schemeClr val="tx1"/>
                </a:solidFill>
              </a:rPr>
              <a:t>Number of  tests is the number of blocks in the </a:t>
            </a:r>
            <a:r>
              <a:rPr lang="en-US" altLang="en-US" sz="2400" dirty="0">
                <a:solidFill>
                  <a:schemeClr val="tx2"/>
                </a:solidFill>
              </a:rPr>
              <a:t>largest</a:t>
            </a:r>
            <a:r>
              <a:rPr lang="en-US" altLang="en-US" sz="2400" dirty="0">
                <a:solidFill>
                  <a:schemeClr val="tx1"/>
                </a:solidFill>
              </a:rPr>
              <a:t> characteristic</a:t>
            </a:r>
            <a:endParaRPr lang="en-US" altLang="en-US" sz="2400" dirty="0">
              <a:solidFill>
                <a:schemeClr val="tx1"/>
              </a:solidFill>
              <a:sym typeface="Symbol" pitchFamily="18" charset="2"/>
            </a:endParaRPr>
          </a:p>
        </p:txBody>
      </p:sp>
      <p:grpSp>
        <p:nvGrpSpPr>
          <p:cNvPr id="2" name="Group 11"/>
          <p:cNvGrpSpPr>
            <a:grpSpLocks/>
          </p:cNvGrpSpPr>
          <p:nvPr/>
        </p:nvGrpSpPr>
        <p:grpSpPr bwMode="auto">
          <a:xfrm>
            <a:off x="3124200" y="4114800"/>
            <a:ext cx="1771650" cy="742949"/>
            <a:chOff x="986" y="2443"/>
            <a:chExt cx="1116" cy="468"/>
          </a:xfrm>
        </p:grpSpPr>
        <p:sp>
          <p:nvSpPr>
            <p:cNvPr id="37899" name="Text Box 7"/>
            <p:cNvSpPr txBox="1">
              <a:spLocks noChangeArrowheads="1"/>
            </p:cNvSpPr>
            <p:nvPr/>
          </p:nvSpPr>
          <p:spPr bwMode="auto">
            <a:xfrm>
              <a:off x="986" y="2464"/>
              <a:ext cx="691"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sym typeface="Symbol" pitchFamily="18" charset="2"/>
                </a:rPr>
                <a:t>Max</a:t>
              </a:r>
              <a:endParaRPr lang="en-US" altLang="en-US" sz="2200" baseline="-25000">
                <a:solidFill>
                  <a:schemeClr val="accent5">
                    <a:lumMod val="25000"/>
                  </a:schemeClr>
                </a:solidFill>
                <a:sym typeface="Symbol" pitchFamily="18" charset="2"/>
              </a:endParaRPr>
            </a:p>
          </p:txBody>
        </p:sp>
        <p:sp>
          <p:nvSpPr>
            <p:cNvPr id="37900" name="Text Box 8"/>
            <p:cNvSpPr txBox="1">
              <a:spLocks noChangeArrowheads="1"/>
            </p:cNvSpPr>
            <p:nvPr/>
          </p:nvSpPr>
          <p:spPr bwMode="auto">
            <a:xfrm>
              <a:off x="1434" y="2443"/>
              <a:ext cx="23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dirty="0">
                  <a:solidFill>
                    <a:schemeClr val="accent5">
                      <a:lumMod val="25000"/>
                    </a:schemeClr>
                  </a:solidFill>
                </a:rPr>
                <a:t>Q</a:t>
              </a:r>
            </a:p>
          </p:txBody>
        </p:sp>
        <p:sp>
          <p:nvSpPr>
            <p:cNvPr id="37901" name="Text Box 9"/>
            <p:cNvSpPr txBox="1">
              <a:spLocks noChangeArrowheads="1"/>
            </p:cNvSpPr>
            <p:nvPr/>
          </p:nvSpPr>
          <p:spPr bwMode="auto">
            <a:xfrm>
              <a:off x="1428" y="2640"/>
              <a:ext cx="36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rPr>
                <a:t>i=1</a:t>
              </a:r>
            </a:p>
          </p:txBody>
        </p:sp>
        <p:sp>
          <p:nvSpPr>
            <p:cNvPr id="37902" name="Text Box 10"/>
            <p:cNvSpPr txBox="1">
              <a:spLocks noChangeArrowheads="1"/>
            </p:cNvSpPr>
            <p:nvPr/>
          </p:nvSpPr>
          <p:spPr bwMode="auto">
            <a:xfrm>
              <a:off x="1640" y="2522"/>
              <a:ext cx="462"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dirty="0">
                  <a:solidFill>
                    <a:schemeClr val="accent5">
                      <a:lumMod val="25000"/>
                    </a:schemeClr>
                  </a:solidFill>
                </a:rPr>
                <a:t>(B</a:t>
              </a:r>
              <a:r>
                <a:rPr lang="en-US" altLang="en-US" sz="2200" baseline="-25000" dirty="0">
                  <a:solidFill>
                    <a:schemeClr val="accent5">
                      <a:lumMod val="25000"/>
                    </a:schemeClr>
                  </a:solidFill>
                </a:rPr>
                <a:t>i</a:t>
              </a:r>
              <a:r>
                <a:rPr lang="en-US" altLang="en-US" sz="2200" dirty="0">
                  <a:solidFill>
                    <a:schemeClr val="accent5">
                      <a:lumMod val="25000"/>
                    </a:schemeClr>
                  </a:solidFill>
                </a:rPr>
                <a:t>)</a:t>
              </a:r>
            </a:p>
          </p:txBody>
        </p:sp>
      </p:grpSp>
      <p:sp>
        <p:nvSpPr>
          <p:cNvPr id="273420" name="Text Box 12"/>
          <p:cNvSpPr txBox="1">
            <a:spLocks noChangeArrowheads="1"/>
          </p:cNvSpPr>
          <p:nvPr/>
        </p:nvSpPr>
        <p:spPr bwMode="auto">
          <a:xfrm>
            <a:off x="3222625" y="5024438"/>
            <a:ext cx="2973387" cy="1618520"/>
          </a:xfrm>
          <a:prstGeom prst="rect">
            <a:avLst/>
          </a:prstGeom>
          <a:solidFill>
            <a:schemeClr val="accent5"/>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200">
                <a:solidFill>
                  <a:schemeClr val="accent5">
                    <a:lumMod val="25000"/>
                  </a:schemeClr>
                </a:solidFill>
              </a:rPr>
              <a:t>For TriTyp: 2, 2, 2</a:t>
            </a:r>
          </a:p>
          <a:p>
            <a:pPr>
              <a:lnSpc>
                <a:spcPct val="75000"/>
              </a:lnSpc>
              <a:spcBef>
                <a:spcPct val="50000"/>
              </a:spcBef>
            </a:pPr>
            <a:r>
              <a:rPr lang="en-US" altLang="en-US" sz="2200">
                <a:solidFill>
                  <a:schemeClr val="accent5">
                    <a:lumMod val="25000"/>
                  </a:schemeClr>
                </a:solidFill>
              </a:rPr>
              <a:t>                      1, 1, 1</a:t>
            </a:r>
          </a:p>
          <a:p>
            <a:pPr>
              <a:lnSpc>
                <a:spcPct val="75000"/>
              </a:lnSpc>
              <a:spcBef>
                <a:spcPct val="50000"/>
              </a:spcBef>
            </a:pPr>
            <a:r>
              <a:rPr lang="en-US" altLang="en-US" sz="2200">
                <a:solidFill>
                  <a:schemeClr val="accent5">
                    <a:lumMod val="25000"/>
                  </a:schemeClr>
                </a:solidFill>
              </a:rPr>
              <a:t>                      0, 0, 0</a:t>
            </a:r>
          </a:p>
          <a:p>
            <a:pPr>
              <a:lnSpc>
                <a:spcPct val="75000"/>
              </a:lnSpc>
              <a:spcBef>
                <a:spcPct val="50000"/>
              </a:spcBef>
            </a:pPr>
            <a:r>
              <a:rPr lang="en-US" altLang="en-US" sz="2200">
                <a:solidFill>
                  <a:schemeClr val="accent5">
                    <a:lumMod val="25000"/>
                  </a:schemeClr>
                </a:solidFill>
              </a:rPr>
              <a:t>                      -1, -1, -1</a:t>
            </a:r>
          </a:p>
        </p:txBody>
      </p:sp>
    </p:spTree>
    <p:extLst>
      <p:ext uri="{BB962C8B-B14F-4D97-AF65-F5344CB8AC3E}">
        <p14:creationId xmlns:p14="http://schemas.microsoft.com/office/powerpoint/2010/main" val="110135512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3412"/>
                                        </p:tgtEl>
                                        <p:attrNameLst>
                                          <p:attrName>style.visibility</p:attrName>
                                        </p:attrNameLst>
                                      </p:cBhvr>
                                      <p:to>
                                        <p:strVal val="visible"/>
                                      </p:to>
                                    </p:set>
                                    <p:animEffect transition="in" filter="dissolve">
                                      <p:cBhvr>
                                        <p:cTn id="7" dur="500"/>
                                        <p:tgtEl>
                                          <p:spTgt spid="27341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73413"/>
                                        </p:tgtEl>
                                        <p:attrNameLst>
                                          <p:attrName>style.visibility</p:attrName>
                                        </p:attrNameLst>
                                      </p:cBhvr>
                                      <p:to>
                                        <p:strVal val="visible"/>
                                      </p:to>
                                    </p:set>
                                    <p:animEffect transition="in" filter="wipe(left)">
                                      <p:cBhvr>
                                        <p:cTn id="12" dur="1000"/>
                                        <p:tgtEl>
                                          <p:spTgt spid="273413"/>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dissolve">
                                      <p:cBhvr>
                                        <p:cTn id="17" dur="5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273420"/>
                                        </p:tgtEl>
                                        <p:attrNameLst>
                                          <p:attrName>style.visibility</p:attrName>
                                        </p:attrNameLst>
                                      </p:cBhvr>
                                      <p:to>
                                        <p:strVal val="visible"/>
                                      </p:to>
                                    </p:set>
                                    <p:animEffect transition="in" filter="dissolve">
                                      <p:cBhvr>
                                        <p:cTn id="22" dur="500"/>
                                        <p:tgtEl>
                                          <p:spTgt spid="27342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3412" grpId="0" animBg="1" autoUpdateAnimBg="0"/>
      <p:bldP spid="273413" grpId="0"/>
      <p:bldP spid="273420" grpId="0" animBg="1"/>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6" name="Rectangle 2"/>
          <p:cNvSpPr>
            <a:spLocks noGrp="1" noChangeArrowheads="1"/>
          </p:cNvSpPr>
          <p:nvPr>
            <p:ph type="title"/>
          </p:nvPr>
        </p:nvSpPr>
        <p:spPr/>
        <p:txBody>
          <a:bodyPr/>
          <a:lstStyle/>
          <a:p>
            <a:r>
              <a:rPr lang="en-US" altLang="en-US" smtClean="0"/>
              <a:t>ISP Criteria – Pair-Wise</a:t>
            </a:r>
          </a:p>
        </p:txBody>
      </p:sp>
      <p:sp>
        <p:nvSpPr>
          <p:cNvPr id="38917" name="Rectangle 3"/>
          <p:cNvSpPr>
            <a:spLocks noGrp="1" noChangeArrowheads="1"/>
          </p:cNvSpPr>
          <p:nvPr>
            <p:ph idx="1"/>
          </p:nvPr>
        </p:nvSpPr>
        <p:spPr>
          <a:xfrm>
            <a:off x="914400" y="1600200"/>
            <a:ext cx="8077200" cy="4530725"/>
          </a:xfrm>
        </p:spPr>
        <p:txBody>
          <a:bodyPr/>
          <a:lstStyle/>
          <a:p>
            <a:r>
              <a:rPr lang="en-US" altLang="en-US" sz="2200" dirty="0" smtClean="0"/>
              <a:t>Each choice yields few tests – </a:t>
            </a:r>
            <a:r>
              <a:rPr lang="en-US" altLang="en-US" sz="2200" i="1" dirty="0" smtClean="0">
                <a:solidFill>
                  <a:srgbClr val="FF5935"/>
                </a:solidFill>
              </a:rPr>
              <a:t>cheap</a:t>
            </a:r>
            <a:r>
              <a:rPr lang="en-US" altLang="en-US" sz="2200" dirty="0" smtClean="0">
                <a:solidFill>
                  <a:srgbClr val="FF5935"/>
                </a:solidFill>
              </a:rPr>
              <a:t> </a:t>
            </a:r>
            <a:r>
              <a:rPr lang="en-US" altLang="en-US" sz="2200" dirty="0" smtClean="0"/>
              <a:t>but perhaps ineffective</a:t>
            </a:r>
          </a:p>
          <a:p>
            <a:r>
              <a:rPr lang="en-US" altLang="en-US" sz="2200" dirty="0" smtClean="0"/>
              <a:t>Another approach asks values to be </a:t>
            </a:r>
            <a:r>
              <a:rPr lang="en-US" altLang="en-US" sz="2200" i="1" dirty="0">
                <a:solidFill>
                  <a:srgbClr val="FF5935"/>
                </a:solidFill>
              </a:rPr>
              <a:t>combined</a:t>
            </a:r>
            <a:r>
              <a:rPr lang="en-US" altLang="en-US" sz="2200" dirty="0" smtClean="0"/>
              <a:t> with other values</a:t>
            </a:r>
          </a:p>
        </p:txBody>
      </p:sp>
      <p:sp>
        <p:nvSpPr>
          <p:cNvPr id="279556" name="Text Box 4"/>
          <p:cNvSpPr txBox="1">
            <a:spLocks noChangeArrowheads="1"/>
          </p:cNvSpPr>
          <p:nvPr/>
        </p:nvSpPr>
        <p:spPr bwMode="auto">
          <a:xfrm>
            <a:off x="944562" y="2814638"/>
            <a:ext cx="8047038" cy="1107996"/>
          </a:xfrm>
          <a:prstGeom prst="rect">
            <a:avLst/>
          </a:prstGeom>
          <a:solidFill>
            <a:schemeClr val="accent5"/>
          </a:solidFill>
          <a:ln w="19050">
            <a:solidFill>
              <a:schemeClr val="tx2"/>
            </a:solidFill>
            <a:miter lim="800000"/>
            <a:headEnd type="none" w="sm" len="sm"/>
            <a:tailEnd type="none" w="sm" len="sm"/>
          </a:ln>
          <a:effectLst/>
        </p:spPr>
        <p:txBody>
          <a:bodyPr wrap="square">
            <a:spAutoFit/>
          </a:bodyPr>
          <a:lstStyle/>
          <a:p>
            <a:pPr>
              <a:spcBef>
                <a:spcPct val="50000"/>
              </a:spcBef>
              <a:defRPr/>
            </a:pPr>
            <a:r>
              <a:rPr lang="en-US" sz="2200" u="sng" dirty="0">
                <a:solidFill>
                  <a:schemeClr val="tx2"/>
                </a:solidFill>
              </a:rPr>
              <a:t>Pair-Wise (PW</a:t>
            </a:r>
            <a:r>
              <a:rPr lang="en-US" sz="2200" u="sng" dirty="0" smtClean="0">
                <a:solidFill>
                  <a:schemeClr val="tx2"/>
                </a:solidFill>
              </a:rPr>
              <a:t>)</a:t>
            </a:r>
            <a:r>
              <a:rPr lang="en-US" sz="2200" dirty="0" smtClean="0">
                <a:solidFill>
                  <a:schemeClr val="tx2"/>
                </a:solidFill>
              </a:rPr>
              <a:t>: </a:t>
            </a:r>
            <a:r>
              <a:rPr lang="en-US" sz="2200" dirty="0"/>
              <a:t>A value from each block for each characteristic must be combined with a value from every block for each other characteristic.</a:t>
            </a:r>
          </a:p>
        </p:txBody>
      </p:sp>
      <p:sp>
        <p:nvSpPr>
          <p:cNvPr id="279557" name="Rectangle 5"/>
          <p:cNvSpPr>
            <a:spLocks noChangeArrowheads="1"/>
          </p:cNvSpPr>
          <p:nvPr/>
        </p:nvSpPr>
        <p:spPr bwMode="auto">
          <a:xfrm>
            <a:off x="914401" y="4038600"/>
            <a:ext cx="8077200" cy="388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200" dirty="0">
                <a:solidFill>
                  <a:schemeClr val="tx1"/>
                </a:solidFill>
              </a:rPr>
              <a:t>Number of  tests is at least the product of two largest characteristics</a:t>
            </a:r>
            <a:endParaRPr lang="en-US" altLang="en-US" sz="2200" dirty="0">
              <a:solidFill>
                <a:schemeClr val="tx1"/>
              </a:solidFill>
              <a:sym typeface="Symbol" pitchFamily="18" charset="2"/>
            </a:endParaRPr>
          </a:p>
        </p:txBody>
      </p:sp>
      <p:sp>
        <p:nvSpPr>
          <p:cNvPr id="279562" name="Text Box 10"/>
          <p:cNvSpPr txBox="1">
            <a:spLocks noChangeArrowheads="1"/>
          </p:cNvSpPr>
          <p:nvPr/>
        </p:nvSpPr>
        <p:spPr bwMode="auto">
          <a:xfrm>
            <a:off x="1571625" y="5091112"/>
            <a:ext cx="7191375" cy="1615827"/>
          </a:xfrm>
          <a:prstGeom prst="rect">
            <a:avLst/>
          </a:prstGeom>
          <a:solidFill>
            <a:schemeClr val="accent5"/>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200">
                <a:solidFill>
                  <a:schemeClr val="accent5">
                    <a:lumMod val="25000"/>
                  </a:schemeClr>
                </a:solidFill>
              </a:rPr>
              <a:t>For TriTyp: 2, 2, 2        2, 1, 1     2, 0, 0       2, -1, -1</a:t>
            </a:r>
          </a:p>
          <a:p>
            <a:pPr>
              <a:lnSpc>
                <a:spcPct val="75000"/>
              </a:lnSpc>
              <a:spcBef>
                <a:spcPct val="50000"/>
              </a:spcBef>
            </a:pPr>
            <a:r>
              <a:rPr lang="en-US" altLang="en-US" sz="2200">
                <a:solidFill>
                  <a:schemeClr val="accent5">
                    <a:lumMod val="25000"/>
                  </a:schemeClr>
                </a:solidFill>
              </a:rPr>
              <a:t>                      1, 2, 1        1, 1, 0     1, 0, -1      1, -1, 2</a:t>
            </a:r>
          </a:p>
          <a:p>
            <a:pPr>
              <a:lnSpc>
                <a:spcPct val="75000"/>
              </a:lnSpc>
              <a:spcBef>
                <a:spcPct val="50000"/>
              </a:spcBef>
            </a:pPr>
            <a:r>
              <a:rPr lang="en-US" altLang="en-US" sz="2200">
                <a:solidFill>
                  <a:schemeClr val="accent5">
                    <a:lumMod val="25000"/>
                  </a:schemeClr>
                </a:solidFill>
              </a:rPr>
              <a:t>                      0, 2, 0        0, 1, -1    0, 0, 2       0, -1, 1</a:t>
            </a:r>
          </a:p>
          <a:p>
            <a:pPr>
              <a:lnSpc>
                <a:spcPct val="75000"/>
              </a:lnSpc>
              <a:spcBef>
                <a:spcPct val="50000"/>
              </a:spcBef>
            </a:pPr>
            <a:r>
              <a:rPr lang="en-US" altLang="en-US" sz="2200">
                <a:solidFill>
                  <a:schemeClr val="accent5">
                    <a:lumMod val="25000"/>
                  </a:schemeClr>
                </a:solidFill>
              </a:rPr>
              <a:t>                     -1, 2, -1     -1, 1, 2    -1, 0,  1     -1, -1, 0</a:t>
            </a:r>
          </a:p>
        </p:txBody>
      </p:sp>
      <p:grpSp>
        <p:nvGrpSpPr>
          <p:cNvPr id="2" name="Group 27"/>
          <p:cNvGrpSpPr>
            <a:grpSpLocks/>
          </p:cNvGrpSpPr>
          <p:nvPr/>
        </p:nvGrpSpPr>
        <p:grpSpPr bwMode="auto">
          <a:xfrm>
            <a:off x="3098800" y="4329112"/>
            <a:ext cx="5816600" cy="722313"/>
            <a:chOff x="1256" y="2341"/>
            <a:chExt cx="3664" cy="455"/>
          </a:xfrm>
        </p:grpSpPr>
        <p:sp>
          <p:nvSpPr>
            <p:cNvPr id="38923" name="Text Box 6"/>
            <p:cNvSpPr txBox="1">
              <a:spLocks noChangeArrowheads="1"/>
            </p:cNvSpPr>
            <p:nvPr/>
          </p:nvSpPr>
          <p:spPr bwMode="auto">
            <a:xfrm>
              <a:off x="1256" y="2357"/>
              <a:ext cx="835"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sym typeface="Symbol" pitchFamily="18" charset="2"/>
                </a:rPr>
                <a:t>(Max</a:t>
              </a:r>
              <a:endParaRPr lang="en-US" altLang="en-US" baseline="-25000" dirty="0">
                <a:solidFill>
                  <a:schemeClr val="accent5">
                    <a:lumMod val="25000"/>
                  </a:schemeClr>
                </a:solidFill>
                <a:sym typeface="Symbol" pitchFamily="18" charset="2"/>
              </a:endParaRPr>
            </a:p>
          </p:txBody>
        </p:sp>
        <p:sp>
          <p:nvSpPr>
            <p:cNvPr id="38924" name="Text Box 7"/>
            <p:cNvSpPr txBox="1">
              <a:spLocks noChangeArrowheads="1"/>
            </p:cNvSpPr>
            <p:nvPr/>
          </p:nvSpPr>
          <p:spPr bwMode="auto">
            <a:xfrm>
              <a:off x="1710" y="2341"/>
              <a:ext cx="238"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Q</a:t>
              </a:r>
            </a:p>
          </p:txBody>
        </p:sp>
        <p:sp>
          <p:nvSpPr>
            <p:cNvPr id="38925" name="Text Box 8"/>
            <p:cNvSpPr txBox="1">
              <a:spLocks noChangeArrowheads="1"/>
            </p:cNvSpPr>
            <p:nvPr/>
          </p:nvSpPr>
          <p:spPr bwMode="auto">
            <a:xfrm>
              <a:off x="1704" y="2538"/>
              <a:ext cx="368"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a:solidFill>
                    <a:schemeClr val="accent5">
                      <a:lumMod val="25000"/>
                    </a:schemeClr>
                  </a:solidFill>
                </a:rPr>
                <a:t>i=1</a:t>
              </a:r>
            </a:p>
          </p:txBody>
        </p:sp>
        <p:sp>
          <p:nvSpPr>
            <p:cNvPr id="38926" name="Text Box 9"/>
            <p:cNvSpPr txBox="1">
              <a:spLocks noChangeArrowheads="1"/>
            </p:cNvSpPr>
            <p:nvPr/>
          </p:nvSpPr>
          <p:spPr bwMode="auto">
            <a:xfrm>
              <a:off x="1916" y="2415"/>
              <a:ext cx="462"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(B</a:t>
              </a:r>
              <a:r>
                <a:rPr lang="en-US" altLang="en-US" baseline="-25000" dirty="0">
                  <a:solidFill>
                    <a:schemeClr val="accent5">
                      <a:lumMod val="25000"/>
                    </a:schemeClr>
                  </a:solidFill>
                </a:rPr>
                <a:t>i</a:t>
              </a:r>
              <a:r>
                <a:rPr lang="en-US" altLang="en-US" dirty="0">
                  <a:solidFill>
                    <a:schemeClr val="accent5">
                      <a:lumMod val="25000"/>
                    </a:schemeClr>
                  </a:solidFill>
                </a:rPr>
                <a:t>)</a:t>
              </a:r>
            </a:p>
          </p:txBody>
        </p:sp>
        <p:sp>
          <p:nvSpPr>
            <p:cNvPr id="38927" name="Text Box 11"/>
            <p:cNvSpPr txBox="1">
              <a:spLocks noChangeArrowheads="1"/>
            </p:cNvSpPr>
            <p:nvPr/>
          </p:nvSpPr>
          <p:spPr bwMode="auto">
            <a:xfrm>
              <a:off x="2184" y="2356"/>
              <a:ext cx="525"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sym typeface="Symbol" pitchFamily="18" charset="2"/>
                </a:rPr>
                <a:t>) *</a:t>
              </a:r>
              <a:endParaRPr lang="en-US" altLang="en-US" baseline="-25000" dirty="0">
                <a:solidFill>
                  <a:schemeClr val="accent5">
                    <a:lumMod val="25000"/>
                  </a:schemeClr>
                </a:solidFill>
                <a:sym typeface="Symbol" pitchFamily="18" charset="2"/>
              </a:endParaRPr>
            </a:p>
          </p:txBody>
        </p:sp>
        <p:sp>
          <p:nvSpPr>
            <p:cNvPr id="38928" name="Text Box 12"/>
            <p:cNvSpPr txBox="1">
              <a:spLocks noChangeArrowheads="1"/>
            </p:cNvSpPr>
            <p:nvPr/>
          </p:nvSpPr>
          <p:spPr bwMode="auto">
            <a:xfrm>
              <a:off x="2601" y="2366"/>
              <a:ext cx="238"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endParaRPr lang="en-US" altLang="en-US">
                <a:solidFill>
                  <a:schemeClr val="accent5">
                    <a:lumMod val="25000"/>
                  </a:schemeClr>
                </a:solidFill>
              </a:endParaRPr>
            </a:p>
          </p:txBody>
        </p:sp>
        <p:grpSp>
          <p:nvGrpSpPr>
            <p:cNvPr id="38929" name="Group 26"/>
            <p:cNvGrpSpPr>
              <a:grpSpLocks/>
            </p:cNvGrpSpPr>
            <p:nvPr/>
          </p:nvGrpSpPr>
          <p:grpSpPr bwMode="auto">
            <a:xfrm>
              <a:off x="2424" y="2347"/>
              <a:ext cx="2496" cy="449"/>
              <a:chOff x="2497" y="2352"/>
              <a:chExt cx="2496" cy="449"/>
            </a:xfrm>
          </p:grpSpPr>
          <p:sp>
            <p:nvSpPr>
              <p:cNvPr id="38930" name="Text Box 6"/>
              <p:cNvSpPr txBox="1">
                <a:spLocks noChangeArrowheads="1"/>
              </p:cNvSpPr>
              <p:nvPr/>
            </p:nvSpPr>
            <p:spPr bwMode="auto">
              <a:xfrm>
                <a:off x="2497" y="2368"/>
                <a:ext cx="1084"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a:solidFill>
                      <a:schemeClr val="accent5">
                        <a:lumMod val="25000"/>
                      </a:schemeClr>
                    </a:solidFill>
                    <a:sym typeface="Symbol" pitchFamily="18" charset="2"/>
                  </a:rPr>
                  <a:t>(Max</a:t>
                </a:r>
                <a:endParaRPr lang="en-US" altLang="en-US" baseline="-25000">
                  <a:solidFill>
                    <a:schemeClr val="accent5">
                      <a:lumMod val="25000"/>
                    </a:schemeClr>
                  </a:solidFill>
                  <a:sym typeface="Symbol" pitchFamily="18" charset="2"/>
                </a:endParaRPr>
              </a:p>
            </p:txBody>
          </p:sp>
          <p:sp>
            <p:nvSpPr>
              <p:cNvPr id="38931" name="Text Box 7"/>
              <p:cNvSpPr txBox="1">
                <a:spLocks noChangeArrowheads="1"/>
              </p:cNvSpPr>
              <p:nvPr/>
            </p:nvSpPr>
            <p:spPr bwMode="auto">
              <a:xfrm>
                <a:off x="2970" y="2352"/>
                <a:ext cx="309"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Q</a:t>
                </a:r>
              </a:p>
            </p:txBody>
          </p:sp>
          <p:sp>
            <p:nvSpPr>
              <p:cNvPr id="38932" name="Text Box 8"/>
              <p:cNvSpPr txBox="1">
                <a:spLocks noChangeArrowheads="1"/>
              </p:cNvSpPr>
              <p:nvPr/>
            </p:nvSpPr>
            <p:spPr bwMode="auto">
              <a:xfrm>
                <a:off x="2737" y="2549"/>
                <a:ext cx="703"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a:solidFill>
                      <a:schemeClr val="accent5">
                        <a:lumMod val="25000"/>
                      </a:schemeClr>
                    </a:solidFill>
                  </a:rPr>
                  <a:t>j=1, j!=i</a:t>
                </a:r>
              </a:p>
            </p:txBody>
          </p:sp>
          <p:sp>
            <p:nvSpPr>
              <p:cNvPr id="38933" name="Text Box 9"/>
              <p:cNvSpPr txBox="1">
                <a:spLocks noChangeArrowheads="1"/>
              </p:cNvSpPr>
              <p:nvPr/>
            </p:nvSpPr>
            <p:spPr bwMode="auto">
              <a:xfrm>
                <a:off x="3237" y="2426"/>
                <a:ext cx="600"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  (</a:t>
                </a:r>
                <a:r>
                  <a:rPr lang="en-US" altLang="en-US" dirty="0" err="1">
                    <a:solidFill>
                      <a:schemeClr val="accent5">
                        <a:lumMod val="25000"/>
                      </a:schemeClr>
                    </a:solidFill>
                  </a:rPr>
                  <a:t>B</a:t>
                </a:r>
                <a:r>
                  <a:rPr lang="en-US" altLang="en-US" baseline="-25000" dirty="0" err="1">
                    <a:solidFill>
                      <a:schemeClr val="accent5">
                        <a:lumMod val="25000"/>
                      </a:schemeClr>
                    </a:solidFill>
                  </a:rPr>
                  <a:t>j</a:t>
                </a:r>
                <a:r>
                  <a:rPr lang="en-US" altLang="en-US" dirty="0">
                    <a:solidFill>
                      <a:schemeClr val="accent5">
                        <a:lumMod val="25000"/>
                      </a:schemeClr>
                    </a:solidFill>
                  </a:rPr>
                  <a:t>)</a:t>
                </a:r>
              </a:p>
            </p:txBody>
          </p:sp>
          <p:sp>
            <p:nvSpPr>
              <p:cNvPr id="38934" name="Text Box 11"/>
              <p:cNvSpPr txBox="1">
                <a:spLocks noChangeArrowheads="1"/>
              </p:cNvSpPr>
              <p:nvPr/>
            </p:nvSpPr>
            <p:spPr bwMode="auto">
              <a:xfrm>
                <a:off x="3601" y="2367"/>
                <a:ext cx="307"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sym typeface="Symbol" pitchFamily="18" charset="2"/>
                  </a:rPr>
                  <a:t>)</a:t>
                </a:r>
                <a:endParaRPr lang="en-US" altLang="en-US" baseline="-25000" dirty="0">
                  <a:solidFill>
                    <a:schemeClr val="accent5">
                      <a:lumMod val="25000"/>
                    </a:schemeClr>
                  </a:solidFill>
                  <a:sym typeface="Symbol" pitchFamily="18" charset="2"/>
                </a:endParaRPr>
              </a:p>
            </p:txBody>
          </p:sp>
          <p:sp>
            <p:nvSpPr>
              <p:cNvPr id="38935" name="Text Box 12"/>
              <p:cNvSpPr txBox="1">
                <a:spLocks noChangeArrowheads="1"/>
              </p:cNvSpPr>
              <p:nvPr/>
            </p:nvSpPr>
            <p:spPr bwMode="auto">
              <a:xfrm>
                <a:off x="4684" y="2377"/>
                <a:ext cx="309"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endParaRPr lang="en-US" altLang="en-US">
                  <a:solidFill>
                    <a:schemeClr val="accent5">
                      <a:lumMod val="25000"/>
                    </a:schemeClr>
                  </a:solidFill>
                </a:endParaRPr>
              </a:p>
            </p:txBody>
          </p:sp>
        </p:grpSp>
      </p:grpSp>
    </p:spTree>
    <p:extLst>
      <p:ext uri="{BB962C8B-B14F-4D97-AF65-F5344CB8AC3E}">
        <p14:creationId xmlns:p14="http://schemas.microsoft.com/office/powerpoint/2010/main" val="388062175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9556"/>
                                        </p:tgtEl>
                                        <p:attrNameLst>
                                          <p:attrName>style.visibility</p:attrName>
                                        </p:attrNameLst>
                                      </p:cBhvr>
                                      <p:to>
                                        <p:strVal val="visible"/>
                                      </p:to>
                                    </p:set>
                                    <p:animEffect transition="in" filter="dissolve">
                                      <p:cBhvr>
                                        <p:cTn id="7" dur="500"/>
                                        <p:tgtEl>
                                          <p:spTgt spid="279556"/>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79557"/>
                                        </p:tgtEl>
                                        <p:attrNameLst>
                                          <p:attrName>style.visibility</p:attrName>
                                        </p:attrNameLst>
                                      </p:cBhvr>
                                      <p:to>
                                        <p:strVal val="visible"/>
                                      </p:to>
                                    </p:set>
                                    <p:animEffect transition="in" filter="wipe(left)">
                                      <p:cBhvr>
                                        <p:cTn id="12" dur="1000"/>
                                        <p:tgtEl>
                                          <p:spTgt spid="279557"/>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dissolve">
                                      <p:cBhvr>
                                        <p:cTn id="17" dur="5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279562"/>
                                        </p:tgtEl>
                                        <p:attrNameLst>
                                          <p:attrName>style.visibility</p:attrName>
                                        </p:attrNameLst>
                                      </p:cBhvr>
                                      <p:to>
                                        <p:strVal val="visible"/>
                                      </p:to>
                                    </p:set>
                                    <p:animEffect transition="in" filter="dissolve">
                                      <p:cBhvr>
                                        <p:cTn id="22" dur="500"/>
                                        <p:tgtEl>
                                          <p:spTgt spid="27956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9556" grpId="0" animBg="1" autoUpdateAnimBg="0"/>
      <p:bldP spid="279557" grpId="0"/>
      <p:bldP spid="279562"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2"/>
          <p:cNvSpPr>
            <a:spLocks noGrp="1" noChangeArrowheads="1"/>
          </p:cNvSpPr>
          <p:nvPr>
            <p:ph type="title"/>
          </p:nvPr>
        </p:nvSpPr>
        <p:spPr/>
        <p:txBody>
          <a:bodyPr/>
          <a:lstStyle/>
          <a:p>
            <a:pPr eaLnBrk="1" hangingPunct="1"/>
            <a:r>
              <a:rPr lang="en-US" altLang="en-US" dirty="0" smtClean="0"/>
              <a:t>Pair-wise Testing—Example</a:t>
            </a:r>
            <a:r>
              <a:rPr lang="en-US" altLang="en-US" sz="2800" dirty="0" smtClean="0"/>
              <a:t> (1/8)</a:t>
            </a:r>
          </a:p>
        </p:txBody>
      </p:sp>
      <p:sp>
        <p:nvSpPr>
          <p:cNvPr id="7171" name="Rectangle 3"/>
          <p:cNvSpPr>
            <a:spLocks noGrp="1" noChangeArrowheads="1"/>
          </p:cNvSpPr>
          <p:nvPr>
            <p:ph idx="1"/>
          </p:nvPr>
        </p:nvSpPr>
        <p:spPr/>
        <p:txBody>
          <a:bodyPr/>
          <a:lstStyle/>
          <a:p>
            <a:pPr eaLnBrk="1" hangingPunct="1"/>
            <a:r>
              <a:rPr lang="en-US" altLang="en-US" smtClean="0"/>
              <a:t>Set of all possible test configurations</a:t>
            </a:r>
          </a:p>
        </p:txBody>
      </p:sp>
      <p:sp>
        <p:nvSpPr>
          <p:cNvPr id="210948" name="Text Box 4"/>
          <p:cNvSpPr txBox="1">
            <a:spLocks noChangeArrowheads="1"/>
          </p:cNvSpPr>
          <p:nvPr/>
        </p:nvSpPr>
        <p:spPr bwMode="auto">
          <a:xfrm>
            <a:off x="838200" y="3970339"/>
            <a:ext cx="32766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There are 2</a:t>
            </a:r>
            <a:r>
              <a:rPr kumimoji="1" lang="en-US" altLang="en-US" sz="2000" baseline="30000">
                <a:latin typeface="Helvetica" panose="020B0604020202020204" pitchFamily="34" charset="0"/>
                <a:cs typeface="Arial" panose="020B0604020202020204" pitchFamily="34" charset="0"/>
              </a:rPr>
              <a:t>3</a:t>
            </a:r>
            <a:r>
              <a:rPr kumimoji="1" lang="en-US" altLang="en-US" sz="2000">
                <a:latin typeface="Helvetica" panose="020B0604020202020204" pitchFamily="34" charset="0"/>
                <a:cs typeface="Arial" panose="020B0604020202020204" pitchFamily="34" charset="0"/>
              </a:rPr>
              <a:t> = 8 possible test configurations.</a:t>
            </a:r>
          </a:p>
        </p:txBody>
      </p:sp>
      <p:sp>
        <p:nvSpPr>
          <p:cNvPr id="7173" name="Text Box 5"/>
          <p:cNvSpPr txBox="1">
            <a:spLocks noChangeArrowheads="1"/>
          </p:cNvSpPr>
          <p:nvPr/>
        </p:nvSpPr>
        <p:spPr bwMode="auto">
          <a:xfrm>
            <a:off x="990600" y="2887663"/>
            <a:ext cx="2760692"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Three parameters, two</a:t>
            </a:r>
          </a:p>
          <a:p>
            <a:pPr>
              <a:spcBef>
                <a:spcPct val="0"/>
              </a:spcBef>
              <a:buClrTx/>
              <a:buSzTx/>
              <a:buFontTx/>
              <a:buNone/>
            </a:pPr>
            <a:r>
              <a:rPr kumimoji="1" lang="en-US" altLang="en-US" sz="2000">
                <a:latin typeface="Helvetica" panose="020B0604020202020204" pitchFamily="34" charset="0"/>
                <a:cs typeface="Arial" panose="020B0604020202020204" pitchFamily="34" charset="0"/>
              </a:rPr>
              <a:t>values for each.</a:t>
            </a:r>
          </a:p>
        </p:txBody>
      </p:sp>
      <p:grpSp>
        <p:nvGrpSpPr>
          <p:cNvPr id="2" name="Group 6"/>
          <p:cNvGrpSpPr>
            <a:grpSpLocks/>
          </p:cNvGrpSpPr>
          <p:nvPr/>
        </p:nvGrpSpPr>
        <p:grpSpPr bwMode="auto">
          <a:xfrm>
            <a:off x="5181600" y="2344739"/>
            <a:ext cx="1371600" cy="3590925"/>
            <a:chOff x="2736" y="864"/>
            <a:chExt cx="1296" cy="3360"/>
          </a:xfrm>
        </p:grpSpPr>
        <p:sp>
          <p:nvSpPr>
            <p:cNvPr id="7175" name="Rectangle 7"/>
            <p:cNvSpPr>
              <a:spLocks noChangeArrowheads="1"/>
            </p:cNvSpPr>
            <p:nvPr/>
          </p:nvSpPr>
          <p:spPr bwMode="auto">
            <a:xfrm>
              <a:off x="2736" y="86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7176" name="Rectangle 8"/>
            <p:cNvSpPr>
              <a:spLocks noChangeArrowheads="1"/>
            </p:cNvSpPr>
            <p:nvPr/>
          </p:nvSpPr>
          <p:spPr bwMode="auto">
            <a:xfrm>
              <a:off x="3216" y="86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7177" name="Rectangle 9"/>
            <p:cNvSpPr>
              <a:spLocks noChangeArrowheads="1"/>
            </p:cNvSpPr>
            <p:nvPr/>
          </p:nvSpPr>
          <p:spPr bwMode="auto">
            <a:xfrm>
              <a:off x="3696" y="86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7178" name="Rectangle 10"/>
            <p:cNvSpPr>
              <a:spLocks noChangeArrowheads="1"/>
            </p:cNvSpPr>
            <p:nvPr/>
          </p:nvSpPr>
          <p:spPr bwMode="auto">
            <a:xfrm>
              <a:off x="2736" y="2160"/>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7179" name="Rectangle 11"/>
            <p:cNvSpPr>
              <a:spLocks noChangeArrowheads="1"/>
            </p:cNvSpPr>
            <p:nvPr/>
          </p:nvSpPr>
          <p:spPr bwMode="auto">
            <a:xfrm>
              <a:off x="3216" y="2160"/>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7180" name="Rectangle 12"/>
            <p:cNvSpPr>
              <a:spLocks noChangeArrowheads="1"/>
            </p:cNvSpPr>
            <p:nvPr/>
          </p:nvSpPr>
          <p:spPr bwMode="auto">
            <a:xfrm>
              <a:off x="3696" y="2160"/>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7181" name="Rectangle 13"/>
            <p:cNvSpPr>
              <a:spLocks noChangeArrowheads="1"/>
            </p:cNvSpPr>
            <p:nvPr/>
          </p:nvSpPr>
          <p:spPr bwMode="auto">
            <a:xfrm>
              <a:off x="2736" y="172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7182" name="Rectangle 14"/>
            <p:cNvSpPr>
              <a:spLocks noChangeArrowheads="1"/>
            </p:cNvSpPr>
            <p:nvPr/>
          </p:nvSpPr>
          <p:spPr bwMode="auto">
            <a:xfrm>
              <a:off x="3216" y="172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7183" name="Rectangle 15"/>
            <p:cNvSpPr>
              <a:spLocks noChangeArrowheads="1"/>
            </p:cNvSpPr>
            <p:nvPr/>
          </p:nvSpPr>
          <p:spPr bwMode="auto">
            <a:xfrm>
              <a:off x="3696" y="172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7184" name="Rectangle 16"/>
            <p:cNvSpPr>
              <a:spLocks noChangeArrowheads="1"/>
            </p:cNvSpPr>
            <p:nvPr/>
          </p:nvSpPr>
          <p:spPr bwMode="auto">
            <a:xfrm>
              <a:off x="2736" y="129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7185" name="Rectangle 17"/>
            <p:cNvSpPr>
              <a:spLocks noChangeArrowheads="1"/>
            </p:cNvSpPr>
            <p:nvPr/>
          </p:nvSpPr>
          <p:spPr bwMode="auto">
            <a:xfrm>
              <a:off x="3216" y="129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7186" name="Rectangle 18"/>
            <p:cNvSpPr>
              <a:spLocks noChangeArrowheads="1"/>
            </p:cNvSpPr>
            <p:nvPr/>
          </p:nvSpPr>
          <p:spPr bwMode="auto">
            <a:xfrm>
              <a:off x="3696" y="129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7187" name="Rectangle 19"/>
            <p:cNvSpPr>
              <a:spLocks noChangeArrowheads="1"/>
            </p:cNvSpPr>
            <p:nvPr/>
          </p:nvSpPr>
          <p:spPr bwMode="auto">
            <a:xfrm>
              <a:off x="3216" y="345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7188" name="Rectangle 20"/>
            <p:cNvSpPr>
              <a:spLocks noChangeArrowheads="1"/>
            </p:cNvSpPr>
            <p:nvPr/>
          </p:nvSpPr>
          <p:spPr bwMode="auto">
            <a:xfrm>
              <a:off x="3696" y="345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7189" name="Rectangle 21"/>
            <p:cNvSpPr>
              <a:spLocks noChangeArrowheads="1"/>
            </p:cNvSpPr>
            <p:nvPr/>
          </p:nvSpPr>
          <p:spPr bwMode="auto">
            <a:xfrm>
              <a:off x="2736" y="3456"/>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7190" name="Rectangle 22"/>
            <p:cNvSpPr>
              <a:spLocks noChangeArrowheads="1"/>
            </p:cNvSpPr>
            <p:nvPr/>
          </p:nvSpPr>
          <p:spPr bwMode="auto">
            <a:xfrm>
              <a:off x="2736" y="302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7191" name="Rectangle 23"/>
            <p:cNvSpPr>
              <a:spLocks noChangeArrowheads="1"/>
            </p:cNvSpPr>
            <p:nvPr/>
          </p:nvSpPr>
          <p:spPr bwMode="auto">
            <a:xfrm>
              <a:off x="3696" y="302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7192" name="Rectangle 24"/>
            <p:cNvSpPr>
              <a:spLocks noChangeArrowheads="1"/>
            </p:cNvSpPr>
            <p:nvPr/>
          </p:nvSpPr>
          <p:spPr bwMode="auto">
            <a:xfrm>
              <a:off x="3216" y="3024"/>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7193" name="Rectangle 25"/>
            <p:cNvSpPr>
              <a:spLocks noChangeArrowheads="1"/>
            </p:cNvSpPr>
            <p:nvPr/>
          </p:nvSpPr>
          <p:spPr bwMode="auto">
            <a:xfrm>
              <a:off x="2736" y="2592"/>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7194" name="Rectangle 26"/>
            <p:cNvSpPr>
              <a:spLocks noChangeArrowheads="1"/>
            </p:cNvSpPr>
            <p:nvPr/>
          </p:nvSpPr>
          <p:spPr bwMode="auto">
            <a:xfrm>
              <a:off x="3696" y="2592"/>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7195" name="Rectangle 27"/>
            <p:cNvSpPr>
              <a:spLocks noChangeArrowheads="1"/>
            </p:cNvSpPr>
            <p:nvPr/>
          </p:nvSpPr>
          <p:spPr bwMode="auto">
            <a:xfrm>
              <a:off x="3216" y="2592"/>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7196" name="Rectangle 28"/>
            <p:cNvSpPr>
              <a:spLocks noChangeArrowheads="1"/>
            </p:cNvSpPr>
            <p:nvPr/>
          </p:nvSpPr>
          <p:spPr bwMode="auto">
            <a:xfrm>
              <a:off x="3216" y="388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7197" name="Rectangle 29"/>
            <p:cNvSpPr>
              <a:spLocks noChangeArrowheads="1"/>
            </p:cNvSpPr>
            <p:nvPr/>
          </p:nvSpPr>
          <p:spPr bwMode="auto">
            <a:xfrm>
              <a:off x="3696" y="388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7198" name="Rectangle 30"/>
            <p:cNvSpPr>
              <a:spLocks noChangeArrowheads="1"/>
            </p:cNvSpPr>
            <p:nvPr/>
          </p:nvSpPr>
          <p:spPr bwMode="auto">
            <a:xfrm>
              <a:off x="2736" y="3888"/>
              <a:ext cx="336" cy="336"/>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grpSp>
    </p:spTree>
    <p:extLst>
      <p:ext uri="{BB962C8B-B14F-4D97-AF65-F5344CB8AC3E}">
        <p14:creationId xmlns:p14="http://schemas.microsoft.com/office/powerpoint/2010/main" val="138286231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500"/>
                                        <p:tgtEl>
                                          <p:spTgt spid="2"/>
                                        </p:tgtEl>
                                      </p:cBhvr>
                                    </p:animEffect>
                                  </p:childTnLst>
                                </p:cTn>
                              </p:par>
                            </p:childTnLst>
                          </p:cTn>
                        </p:par>
                        <p:par>
                          <p:cTn id="8" fill="hold" nodeType="afterGroup">
                            <p:stCondLst>
                              <p:cond delay="500"/>
                            </p:stCondLst>
                            <p:childTnLst>
                              <p:par>
                                <p:cTn id="9" presetID="22" presetClass="entr" presetSubtype="8" fill="hold" grpId="0" nodeType="afterEffect">
                                  <p:stCondLst>
                                    <p:cond delay="0"/>
                                  </p:stCondLst>
                                  <p:childTnLst>
                                    <p:set>
                                      <p:cBhvr>
                                        <p:cTn id="10" dur="1" fill="hold">
                                          <p:stCondLst>
                                            <p:cond delay="0"/>
                                          </p:stCondLst>
                                        </p:cTn>
                                        <p:tgtEl>
                                          <p:spTgt spid="210948"/>
                                        </p:tgtEl>
                                        <p:attrNameLst>
                                          <p:attrName>style.visibility</p:attrName>
                                        </p:attrNameLst>
                                      </p:cBhvr>
                                      <p:to>
                                        <p:strVal val="visible"/>
                                      </p:to>
                                    </p:set>
                                    <p:animEffect transition="in" filter="wipe(left)">
                                      <p:cBhvr>
                                        <p:cTn id="11" dur="500"/>
                                        <p:tgtEl>
                                          <p:spTgt spid="2109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0948" grpId="0" autoUpdateAnimBg="0"/>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
          <p:cNvSpPr>
            <a:spLocks noGrp="1" noChangeArrowheads="1"/>
          </p:cNvSpPr>
          <p:nvPr>
            <p:ph type="body" idx="1"/>
          </p:nvPr>
        </p:nvSpPr>
        <p:spPr>
          <a:xfrm>
            <a:off x="609601" y="1871664"/>
            <a:ext cx="8672513" cy="3927475"/>
          </a:xfrm>
        </p:spPr>
        <p:txBody>
          <a:bodyPr/>
          <a:lstStyle/>
          <a:p>
            <a:pPr eaLnBrk="1" hangingPunct="1"/>
            <a:r>
              <a:rPr lang="en-US" altLang="en-US" smtClean="0"/>
              <a:t>Set of all possible degree 2 interaction elements</a:t>
            </a:r>
          </a:p>
          <a:p>
            <a:pPr eaLnBrk="1" hangingPunct="1">
              <a:buFont typeface="Wingdings" panose="05000000000000000000" pitchFamily="2" charset="2"/>
              <a:buNone/>
            </a:pPr>
            <a:r>
              <a:rPr lang="en-US" altLang="en-US" sz="2400">
                <a:latin typeface="Helvetica" panose="020B0604020202020204" pitchFamily="34" charset="0"/>
              </a:rPr>
              <a:t>	There are </a:t>
            </a:r>
            <a:r>
              <a:rPr lang="en-US" altLang="en-US" smtClean="0"/>
              <a:t>C</a:t>
            </a:r>
            <a:r>
              <a:rPr lang="en-US" altLang="en-US" sz="2400"/>
              <a:t>(3,2)</a:t>
            </a:r>
            <a:r>
              <a:rPr lang="en-US" altLang="en-US" sz="4000">
                <a:latin typeface="Helvetica" panose="020B0604020202020204" pitchFamily="34" charset="0"/>
              </a:rPr>
              <a:t> </a:t>
            </a:r>
            <a:r>
              <a:rPr lang="en-US" altLang="en-US" sz="2400">
                <a:latin typeface="Helvetica" panose="020B0604020202020204" pitchFamily="34" charset="0"/>
                <a:sym typeface="Symbol" panose="05050102010706020507" pitchFamily="18" charset="2"/>
              </a:rPr>
              <a:t> </a:t>
            </a:r>
            <a:r>
              <a:rPr lang="en-US" altLang="en-US" sz="2400" i="1">
                <a:sym typeface="Symbol" panose="05050102010706020507" pitchFamily="18" charset="2"/>
              </a:rPr>
              <a:t>2 </a:t>
            </a:r>
            <a:r>
              <a:rPr lang="en-US" altLang="en-US" sz="2400" i="1" baseline="30000">
                <a:sym typeface="Symbol" panose="05050102010706020507" pitchFamily="18" charset="2"/>
              </a:rPr>
              <a:t>2</a:t>
            </a:r>
            <a:r>
              <a:rPr lang="en-US" altLang="en-US" sz="2400">
                <a:latin typeface="Helvetica" panose="020B0604020202020204" pitchFamily="34" charset="0"/>
              </a:rPr>
              <a:t> = </a:t>
            </a:r>
            <a:r>
              <a:rPr lang="en-US" altLang="en-US" sz="2400"/>
              <a:t>12</a:t>
            </a:r>
            <a:r>
              <a:rPr lang="en-US" altLang="en-US" sz="2400">
                <a:latin typeface="Helvetica" panose="020B0604020202020204" pitchFamily="34" charset="0"/>
              </a:rPr>
              <a:t> possible interaction elements.</a:t>
            </a:r>
          </a:p>
        </p:txBody>
      </p:sp>
      <p:grpSp>
        <p:nvGrpSpPr>
          <p:cNvPr id="2" name="Group 4"/>
          <p:cNvGrpSpPr>
            <a:grpSpLocks/>
          </p:cNvGrpSpPr>
          <p:nvPr/>
        </p:nvGrpSpPr>
        <p:grpSpPr bwMode="auto">
          <a:xfrm>
            <a:off x="811213" y="3389314"/>
            <a:ext cx="8153400" cy="2370137"/>
            <a:chOff x="384" y="1536"/>
            <a:chExt cx="5136" cy="1680"/>
          </a:xfrm>
        </p:grpSpPr>
        <p:grpSp>
          <p:nvGrpSpPr>
            <p:cNvPr id="8197" name="Group 5"/>
            <p:cNvGrpSpPr>
              <a:grpSpLocks/>
            </p:cNvGrpSpPr>
            <p:nvPr/>
          </p:nvGrpSpPr>
          <p:grpSpPr bwMode="auto">
            <a:xfrm>
              <a:off x="384" y="1536"/>
              <a:ext cx="1296" cy="1632"/>
              <a:chOff x="384" y="1536"/>
              <a:chExt cx="1296" cy="1632"/>
            </a:xfrm>
          </p:grpSpPr>
          <p:sp>
            <p:nvSpPr>
              <p:cNvPr id="8226" name="Rectangle 6"/>
              <p:cNvSpPr>
                <a:spLocks noChangeArrowheads="1"/>
              </p:cNvSpPr>
              <p:nvPr/>
            </p:nvSpPr>
            <p:spPr bwMode="auto">
              <a:xfrm>
                <a:off x="38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8227" name="Rectangle 7"/>
              <p:cNvSpPr>
                <a:spLocks noChangeArrowheads="1"/>
              </p:cNvSpPr>
              <p:nvPr/>
            </p:nvSpPr>
            <p:spPr bwMode="auto">
              <a:xfrm>
                <a:off x="86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8228" name="Rectangle 8"/>
              <p:cNvSpPr>
                <a:spLocks noChangeArrowheads="1"/>
              </p:cNvSpPr>
              <p:nvPr/>
            </p:nvSpPr>
            <p:spPr bwMode="auto">
              <a:xfrm>
                <a:off x="1344" y="153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29" name="Rectangle 9"/>
              <p:cNvSpPr>
                <a:spLocks noChangeArrowheads="1"/>
              </p:cNvSpPr>
              <p:nvPr/>
            </p:nvSpPr>
            <p:spPr bwMode="auto">
              <a:xfrm>
                <a:off x="38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8230" name="Rectangle 10"/>
              <p:cNvSpPr>
                <a:spLocks noChangeArrowheads="1"/>
              </p:cNvSpPr>
              <p:nvPr/>
            </p:nvSpPr>
            <p:spPr bwMode="auto">
              <a:xfrm>
                <a:off x="86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8231" name="Rectangle 11"/>
              <p:cNvSpPr>
                <a:spLocks noChangeArrowheads="1"/>
              </p:cNvSpPr>
              <p:nvPr/>
            </p:nvSpPr>
            <p:spPr bwMode="auto">
              <a:xfrm>
                <a:off x="1344" y="283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32" name="Rectangle 12"/>
              <p:cNvSpPr>
                <a:spLocks noChangeArrowheads="1"/>
              </p:cNvSpPr>
              <p:nvPr/>
            </p:nvSpPr>
            <p:spPr bwMode="auto">
              <a:xfrm>
                <a:off x="38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8233" name="Rectangle 13"/>
              <p:cNvSpPr>
                <a:spLocks noChangeArrowheads="1"/>
              </p:cNvSpPr>
              <p:nvPr/>
            </p:nvSpPr>
            <p:spPr bwMode="auto">
              <a:xfrm>
                <a:off x="86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8234" name="Rectangle 14"/>
              <p:cNvSpPr>
                <a:spLocks noChangeArrowheads="1"/>
              </p:cNvSpPr>
              <p:nvPr/>
            </p:nvSpPr>
            <p:spPr bwMode="auto">
              <a:xfrm>
                <a:off x="1344" y="240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35" name="Rectangle 15"/>
              <p:cNvSpPr>
                <a:spLocks noChangeArrowheads="1"/>
              </p:cNvSpPr>
              <p:nvPr/>
            </p:nvSpPr>
            <p:spPr bwMode="auto">
              <a:xfrm>
                <a:off x="38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8236" name="Rectangle 16"/>
              <p:cNvSpPr>
                <a:spLocks noChangeArrowheads="1"/>
              </p:cNvSpPr>
              <p:nvPr/>
            </p:nvSpPr>
            <p:spPr bwMode="auto">
              <a:xfrm>
                <a:off x="86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8237" name="Rectangle 17"/>
              <p:cNvSpPr>
                <a:spLocks noChangeArrowheads="1"/>
              </p:cNvSpPr>
              <p:nvPr/>
            </p:nvSpPr>
            <p:spPr bwMode="auto">
              <a:xfrm>
                <a:off x="1344" y="196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grpSp>
          <p:nvGrpSpPr>
            <p:cNvPr id="8198" name="Group 18"/>
            <p:cNvGrpSpPr>
              <a:grpSpLocks/>
            </p:cNvGrpSpPr>
            <p:nvPr/>
          </p:nvGrpSpPr>
          <p:grpSpPr bwMode="auto">
            <a:xfrm>
              <a:off x="2304" y="1536"/>
              <a:ext cx="1296" cy="1632"/>
              <a:chOff x="2304" y="1536"/>
              <a:chExt cx="1296" cy="1632"/>
            </a:xfrm>
          </p:grpSpPr>
          <p:sp>
            <p:nvSpPr>
              <p:cNvPr id="8214" name="Rectangle 19"/>
              <p:cNvSpPr>
                <a:spLocks noChangeArrowheads="1"/>
              </p:cNvSpPr>
              <p:nvPr/>
            </p:nvSpPr>
            <p:spPr bwMode="auto">
              <a:xfrm>
                <a:off x="230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8215" name="Rectangle 20"/>
              <p:cNvSpPr>
                <a:spLocks noChangeArrowheads="1"/>
              </p:cNvSpPr>
              <p:nvPr/>
            </p:nvSpPr>
            <p:spPr bwMode="auto">
              <a:xfrm>
                <a:off x="326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8216" name="Rectangle 21"/>
              <p:cNvSpPr>
                <a:spLocks noChangeArrowheads="1"/>
              </p:cNvSpPr>
              <p:nvPr/>
            </p:nvSpPr>
            <p:spPr bwMode="auto">
              <a:xfrm>
                <a:off x="2784" y="153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17" name="Rectangle 22"/>
              <p:cNvSpPr>
                <a:spLocks noChangeArrowheads="1"/>
              </p:cNvSpPr>
              <p:nvPr/>
            </p:nvSpPr>
            <p:spPr bwMode="auto">
              <a:xfrm>
                <a:off x="230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8218" name="Rectangle 23"/>
              <p:cNvSpPr>
                <a:spLocks noChangeArrowheads="1"/>
              </p:cNvSpPr>
              <p:nvPr/>
            </p:nvSpPr>
            <p:spPr bwMode="auto">
              <a:xfrm>
                <a:off x="326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8219" name="Rectangle 24"/>
              <p:cNvSpPr>
                <a:spLocks noChangeArrowheads="1"/>
              </p:cNvSpPr>
              <p:nvPr/>
            </p:nvSpPr>
            <p:spPr bwMode="auto">
              <a:xfrm>
                <a:off x="2784" y="196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20" name="Rectangle 25"/>
              <p:cNvSpPr>
                <a:spLocks noChangeArrowheads="1"/>
              </p:cNvSpPr>
              <p:nvPr/>
            </p:nvSpPr>
            <p:spPr bwMode="auto">
              <a:xfrm>
                <a:off x="230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8221" name="Rectangle 26"/>
              <p:cNvSpPr>
                <a:spLocks noChangeArrowheads="1"/>
              </p:cNvSpPr>
              <p:nvPr/>
            </p:nvSpPr>
            <p:spPr bwMode="auto">
              <a:xfrm>
                <a:off x="326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8222" name="Rectangle 27"/>
              <p:cNvSpPr>
                <a:spLocks noChangeArrowheads="1"/>
              </p:cNvSpPr>
              <p:nvPr/>
            </p:nvSpPr>
            <p:spPr bwMode="auto">
              <a:xfrm>
                <a:off x="2784" y="283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23" name="Rectangle 28"/>
              <p:cNvSpPr>
                <a:spLocks noChangeArrowheads="1"/>
              </p:cNvSpPr>
              <p:nvPr/>
            </p:nvSpPr>
            <p:spPr bwMode="auto">
              <a:xfrm>
                <a:off x="230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8224" name="Rectangle 29"/>
              <p:cNvSpPr>
                <a:spLocks noChangeArrowheads="1"/>
              </p:cNvSpPr>
              <p:nvPr/>
            </p:nvSpPr>
            <p:spPr bwMode="auto">
              <a:xfrm>
                <a:off x="326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8225" name="Rectangle 30"/>
              <p:cNvSpPr>
                <a:spLocks noChangeArrowheads="1"/>
              </p:cNvSpPr>
              <p:nvPr/>
            </p:nvSpPr>
            <p:spPr bwMode="auto">
              <a:xfrm>
                <a:off x="2784" y="240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grpSp>
          <p:nvGrpSpPr>
            <p:cNvPr id="8199" name="Group 31"/>
            <p:cNvGrpSpPr>
              <a:grpSpLocks/>
            </p:cNvGrpSpPr>
            <p:nvPr/>
          </p:nvGrpSpPr>
          <p:grpSpPr bwMode="auto">
            <a:xfrm>
              <a:off x="4224" y="1536"/>
              <a:ext cx="1296" cy="1632"/>
              <a:chOff x="4224" y="1536"/>
              <a:chExt cx="1296" cy="1632"/>
            </a:xfrm>
          </p:grpSpPr>
          <p:sp>
            <p:nvSpPr>
              <p:cNvPr id="8202" name="Rectangle 32"/>
              <p:cNvSpPr>
                <a:spLocks noChangeArrowheads="1"/>
              </p:cNvSpPr>
              <p:nvPr/>
            </p:nvSpPr>
            <p:spPr bwMode="auto">
              <a:xfrm>
                <a:off x="470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8203" name="Rectangle 33"/>
              <p:cNvSpPr>
                <a:spLocks noChangeArrowheads="1"/>
              </p:cNvSpPr>
              <p:nvPr/>
            </p:nvSpPr>
            <p:spPr bwMode="auto">
              <a:xfrm>
                <a:off x="5184" y="1536"/>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8204" name="Rectangle 34"/>
              <p:cNvSpPr>
                <a:spLocks noChangeArrowheads="1"/>
              </p:cNvSpPr>
              <p:nvPr/>
            </p:nvSpPr>
            <p:spPr bwMode="auto">
              <a:xfrm>
                <a:off x="4224" y="153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05" name="Rectangle 35"/>
              <p:cNvSpPr>
                <a:spLocks noChangeArrowheads="1"/>
              </p:cNvSpPr>
              <p:nvPr/>
            </p:nvSpPr>
            <p:spPr bwMode="auto">
              <a:xfrm>
                <a:off x="470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8206" name="Rectangle 36"/>
              <p:cNvSpPr>
                <a:spLocks noChangeArrowheads="1"/>
              </p:cNvSpPr>
              <p:nvPr/>
            </p:nvSpPr>
            <p:spPr bwMode="auto">
              <a:xfrm>
                <a:off x="5184" y="283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8207" name="Rectangle 37"/>
              <p:cNvSpPr>
                <a:spLocks noChangeArrowheads="1"/>
              </p:cNvSpPr>
              <p:nvPr/>
            </p:nvSpPr>
            <p:spPr bwMode="auto">
              <a:xfrm>
                <a:off x="4224" y="283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08" name="Rectangle 38"/>
              <p:cNvSpPr>
                <a:spLocks noChangeArrowheads="1"/>
              </p:cNvSpPr>
              <p:nvPr/>
            </p:nvSpPr>
            <p:spPr bwMode="auto">
              <a:xfrm>
                <a:off x="470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8209" name="Rectangle 39"/>
              <p:cNvSpPr>
                <a:spLocks noChangeArrowheads="1"/>
              </p:cNvSpPr>
              <p:nvPr/>
            </p:nvSpPr>
            <p:spPr bwMode="auto">
              <a:xfrm>
                <a:off x="5184" y="240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8210" name="Rectangle 40"/>
              <p:cNvSpPr>
                <a:spLocks noChangeArrowheads="1"/>
              </p:cNvSpPr>
              <p:nvPr/>
            </p:nvSpPr>
            <p:spPr bwMode="auto">
              <a:xfrm>
                <a:off x="4224" y="240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8211" name="Rectangle 41"/>
              <p:cNvSpPr>
                <a:spLocks noChangeArrowheads="1"/>
              </p:cNvSpPr>
              <p:nvPr/>
            </p:nvSpPr>
            <p:spPr bwMode="auto">
              <a:xfrm>
                <a:off x="470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8212" name="Rectangle 42"/>
              <p:cNvSpPr>
                <a:spLocks noChangeArrowheads="1"/>
              </p:cNvSpPr>
              <p:nvPr/>
            </p:nvSpPr>
            <p:spPr bwMode="auto">
              <a:xfrm>
                <a:off x="5184" y="1968"/>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8213" name="Rectangle 43"/>
              <p:cNvSpPr>
                <a:spLocks noChangeArrowheads="1"/>
              </p:cNvSpPr>
              <p:nvPr/>
            </p:nvSpPr>
            <p:spPr bwMode="auto">
              <a:xfrm>
                <a:off x="4224" y="196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sp>
          <p:nvSpPr>
            <p:cNvPr id="8200" name="Line 44"/>
            <p:cNvSpPr>
              <a:spLocks noChangeShapeType="1"/>
            </p:cNvSpPr>
            <p:nvPr/>
          </p:nvSpPr>
          <p:spPr bwMode="auto">
            <a:xfrm>
              <a:off x="2016" y="1536"/>
              <a:ext cx="0" cy="1632"/>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1" name="Line 45"/>
            <p:cNvSpPr>
              <a:spLocks noChangeShapeType="1"/>
            </p:cNvSpPr>
            <p:nvPr/>
          </p:nvSpPr>
          <p:spPr bwMode="auto">
            <a:xfrm>
              <a:off x="3936" y="1536"/>
              <a:ext cx="0" cy="1680"/>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196" name="Rectangle 46"/>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(2/8</a:t>
            </a:r>
            <a:r>
              <a:rPr lang="en-US" altLang="en-US" sz="2800" dirty="0">
                <a:solidFill>
                  <a:srgbClr val="330033"/>
                </a:solidFill>
              </a:rPr>
              <a:t>)</a:t>
            </a:r>
            <a:endParaRPr lang="en-US" altLang="en-US" dirty="0" smtClean="0"/>
          </a:p>
        </p:txBody>
      </p:sp>
    </p:spTree>
    <p:extLst>
      <p:ext uri="{BB962C8B-B14F-4D97-AF65-F5344CB8AC3E}">
        <p14:creationId xmlns:p14="http://schemas.microsoft.com/office/powerpoint/2010/main" val="410796235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3"/>
          <p:cNvSpPr>
            <a:spLocks noChangeArrowheads="1"/>
          </p:cNvSpPr>
          <p:nvPr/>
        </p:nvSpPr>
        <p:spPr bwMode="auto">
          <a:xfrm>
            <a:off x="4800600" y="2819401"/>
            <a:ext cx="533400" cy="474663"/>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9219" name="Rectangle 4"/>
          <p:cNvSpPr>
            <a:spLocks noChangeArrowheads="1"/>
          </p:cNvSpPr>
          <p:nvPr/>
        </p:nvSpPr>
        <p:spPr bwMode="auto">
          <a:xfrm>
            <a:off x="5562600" y="2819401"/>
            <a:ext cx="533400" cy="474663"/>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9220" name="Rectangle 5"/>
          <p:cNvSpPr>
            <a:spLocks noChangeArrowheads="1"/>
          </p:cNvSpPr>
          <p:nvPr/>
        </p:nvSpPr>
        <p:spPr bwMode="auto">
          <a:xfrm>
            <a:off x="6324600" y="2819401"/>
            <a:ext cx="533400" cy="474663"/>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grpSp>
        <p:nvGrpSpPr>
          <p:cNvPr id="2" name="Group 6"/>
          <p:cNvGrpSpPr>
            <a:grpSpLocks/>
          </p:cNvGrpSpPr>
          <p:nvPr/>
        </p:nvGrpSpPr>
        <p:grpSpPr bwMode="auto">
          <a:xfrm>
            <a:off x="4800600" y="3429001"/>
            <a:ext cx="2057400" cy="1693863"/>
            <a:chOff x="2976" y="1680"/>
            <a:chExt cx="1296" cy="1200"/>
          </a:xfrm>
        </p:grpSpPr>
        <p:sp>
          <p:nvSpPr>
            <p:cNvPr id="9230" name="Rectangle 7"/>
            <p:cNvSpPr>
              <a:spLocks noChangeArrowheads="1"/>
            </p:cNvSpPr>
            <p:nvPr/>
          </p:nvSpPr>
          <p:spPr bwMode="auto">
            <a:xfrm>
              <a:off x="2976" y="168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9231" name="Rectangle 8"/>
            <p:cNvSpPr>
              <a:spLocks noChangeArrowheads="1"/>
            </p:cNvSpPr>
            <p:nvPr/>
          </p:nvSpPr>
          <p:spPr bwMode="auto">
            <a:xfrm>
              <a:off x="3456" y="1680"/>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9232" name="Rectangle 9"/>
            <p:cNvSpPr>
              <a:spLocks noChangeArrowheads="1"/>
            </p:cNvSpPr>
            <p:nvPr/>
          </p:nvSpPr>
          <p:spPr bwMode="auto">
            <a:xfrm>
              <a:off x="3936"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9233" name="Rectangle 10"/>
            <p:cNvSpPr>
              <a:spLocks noChangeArrowheads="1"/>
            </p:cNvSpPr>
            <p:nvPr/>
          </p:nvSpPr>
          <p:spPr bwMode="auto">
            <a:xfrm>
              <a:off x="2976" y="211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9234" name="Rectangle 11"/>
            <p:cNvSpPr>
              <a:spLocks noChangeArrowheads="1"/>
            </p:cNvSpPr>
            <p:nvPr/>
          </p:nvSpPr>
          <p:spPr bwMode="auto">
            <a:xfrm>
              <a:off x="3936" y="2112"/>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9235" name="Rectangle 12"/>
            <p:cNvSpPr>
              <a:spLocks noChangeArrowheads="1"/>
            </p:cNvSpPr>
            <p:nvPr/>
          </p:nvSpPr>
          <p:spPr bwMode="auto">
            <a:xfrm>
              <a:off x="3456"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9236" name="Rectangle 13"/>
            <p:cNvSpPr>
              <a:spLocks noChangeArrowheads="1"/>
            </p:cNvSpPr>
            <p:nvPr/>
          </p:nvSpPr>
          <p:spPr bwMode="auto">
            <a:xfrm>
              <a:off x="3456" y="2544"/>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9237" name="Rectangle 14"/>
            <p:cNvSpPr>
              <a:spLocks noChangeArrowheads="1"/>
            </p:cNvSpPr>
            <p:nvPr/>
          </p:nvSpPr>
          <p:spPr bwMode="auto">
            <a:xfrm>
              <a:off x="3936" y="2544"/>
              <a:ext cx="336" cy="336"/>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9238" name="Rectangle 15"/>
            <p:cNvSpPr>
              <a:spLocks noChangeArrowheads="1"/>
            </p:cNvSpPr>
            <p:nvPr/>
          </p:nvSpPr>
          <p:spPr bwMode="auto">
            <a:xfrm>
              <a:off x="2976"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sp>
        <p:nvSpPr>
          <p:cNvPr id="9222" name="Text Box 16"/>
          <p:cNvSpPr txBox="1">
            <a:spLocks noChangeArrowheads="1"/>
          </p:cNvSpPr>
          <p:nvPr/>
        </p:nvSpPr>
        <p:spPr bwMode="auto">
          <a:xfrm>
            <a:off x="1524000" y="2887663"/>
            <a:ext cx="2901756"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One test configuration...</a:t>
            </a:r>
          </a:p>
        </p:txBody>
      </p:sp>
      <p:sp>
        <p:nvSpPr>
          <p:cNvPr id="213009" name="Text Box 17"/>
          <p:cNvSpPr txBox="1">
            <a:spLocks noChangeArrowheads="1"/>
          </p:cNvSpPr>
          <p:nvPr/>
        </p:nvSpPr>
        <p:spPr bwMode="auto">
          <a:xfrm>
            <a:off x="1524000" y="3903663"/>
            <a:ext cx="2549096"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 covers 3 possible</a:t>
            </a:r>
          </a:p>
          <a:p>
            <a:pPr>
              <a:spcBef>
                <a:spcPct val="0"/>
              </a:spcBef>
              <a:buClrTx/>
              <a:buSzTx/>
              <a:buFontTx/>
              <a:buNone/>
            </a:pPr>
            <a:r>
              <a:rPr kumimoji="1" lang="en-US" altLang="en-US" sz="2000">
                <a:latin typeface="Helvetica" panose="020B0604020202020204" pitchFamily="34" charset="0"/>
                <a:cs typeface="Arial" panose="020B0604020202020204" pitchFamily="34" charset="0"/>
              </a:rPr>
              <a:t>interaction elements.</a:t>
            </a:r>
          </a:p>
        </p:txBody>
      </p:sp>
      <p:sp>
        <p:nvSpPr>
          <p:cNvPr id="213010" name="Line 18"/>
          <p:cNvSpPr>
            <a:spLocks noChangeShapeType="1"/>
          </p:cNvSpPr>
          <p:nvPr/>
        </p:nvSpPr>
        <p:spPr bwMode="auto">
          <a:xfrm flipH="1">
            <a:off x="4419600" y="3360738"/>
            <a:ext cx="228600" cy="0"/>
          </a:xfrm>
          <a:prstGeom prst="line">
            <a:avLst/>
          </a:prstGeom>
          <a:noFill/>
          <a:ln w="76200">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13011" name="Line 19"/>
          <p:cNvSpPr>
            <a:spLocks noChangeShapeType="1"/>
          </p:cNvSpPr>
          <p:nvPr/>
        </p:nvSpPr>
        <p:spPr bwMode="auto">
          <a:xfrm flipH="1">
            <a:off x="4419600" y="5189538"/>
            <a:ext cx="228600" cy="0"/>
          </a:xfrm>
          <a:prstGeom prst="line">
            <a:avLst/>
          </a:prstGeom>
          <a:noFill/>
          <a:ln w="76200">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13012" name="Line 20"/>
          <p:cNvSpPr>
            <a:spLocks noChangeShapeType="1"/>
          </p:cNvSpPr>
          <p:nvPr/>
        </p:nvSpPr>
        <p:spPr bwMode="auto">
          <a:xfrm>
            <a:off x="4419600" y="3360738"/>
            <a:ext cx="0" cy="1828800"/>
          </a:xfrm>
          <a:prstGeom prst="line">
            <a:avLst/>
          </a:prstGeom>
          <a:noFill/>
          <a:ln w="76200">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27" name="Text Box 21"/>
          <p:cNvSpPr txBox="1">
            <a:spLocks noChangeArrowheads="1"/>
          </p:cNvSpPr>
          <p:nvPr/>
        </p:nvSpPr>
        <p:spPr bwMode="auto">
          <a:xfrm>
            <a:off x="1600201" y="1668463"/>
            <a:ext cx="512127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400">
                <a:latin typeface="Times New Roman" panose="02020603050405020304" pitchFamily="18" charset="0"/>
                <a:cs typeface="Arial" panose="020B0604020202020204" pitchFamily="34" charset="0"/>
              </a:rPr>
              <a:t>Test configurations as</a:t>
            </a:r>
            <a:br>
              <a:rPr kumimoji="1" lang="en-US" altLang="en-US" sz="2400">
                <a:latin typeface="Times New Roman" panose="02020603050405020304" pitchFamily="18" charset="0"/>
                <a:cs typeface="Arial" panose="020B0604020202020204" pitchFamily="34" charset="0"/>
              </a:rPr>
            </a:br>
            <a:r>
              <a:rPr kumimoji="1" lang="en-US" altLang="en-US" sz="2400">
                <a:latin typeface="Times New Roman" panose="02020603050405020304" pitchFamily="18" charset="0"/>
                <a:cs typeface="Arial" panose="020B0604020202020204" pitchFamily="34" charset="0"/>
              </a:rPr>
              <a:t>sets of interactions</a:t>
            </a:r>
          </a:p>
        </p:txBody>
      </p:sp>
      <p:sp>
        <p:nvSpPr>
          <p:cNvPr id="9228" name="Rectangle 22"/>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(3/8</a:t>
            </a:r>
            <a:r>
              <a:rPr lang="en-US" altLang="en-US" sz="2800" dirty="0">
                <a:solidFill>
                  <a:srgbClr val="330033"/>
                </a:solidFill>
              </a:rPr>
              <a:t>)</a:t>
            </a:r>
            <a:endParaRPr lang="en-US" altLang="en-US" dirty="0" smtClean="0"/>
          </a:p>
        </p:txBody>
      </p:sp>
      <p:sp>
        <p:nvSpPr>
          <p:cNvPr id="9229" name="Content Placeholder 2"/>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1963783511"/>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500"/>
                                        <p:tgtEl>
                                          <p:spTgt spid="2"/>
                                        </p:tgtEl>
                                      </p:cBhvr>
                                    </p:animEffect>
                                  </p:childTnLst>
                                </p:cTn>
                              </p:par>
                            </p:childTnLst>
                          </p:cTn>
                        </p:par>
                        <p:par>
                          <p:cTn id="8" fill="hold" nodeType="afterGroup">
                            <p:stCondLst>
                              <p:cond delay="500"/>
                            </p:stCondLst>
                            <p:childTnLst>
                              <p:par>
                                <p:cTn id="9" presetID="1" presetClass="entr" presetSubtype="0" fill="hold" grpId="0" nodeType="afterEffect">
                                  <p:stCondLst>
                                    <p:cond delay="0"/>
                                  </p:stCondLst>
                                  <p:childTnLst>
                                    <p:set>
                                      <p:cBhvr>
                                        <p:cTn id="10" dur="1" fill="hold">
                                          <p:stCondLst>
                                            <p:cond delay="499"/>
                                          </p:stCondLst>
                                        </p:cTn>
                                        <p:tgtEl>
                                          <p:spTgt spid="213009"/>
                                        </p:tgtEl>
                                        <p:attrNameLst>
                                          <p:attrName>style.visibility</p:attrName>
                                        </p:attrNameLst>
                                      </p:cBhvr>
                                      <p:to>
                                        <p:strVal val="visible"/>
                                      </p:to>
                                    </p:set>
                                  </p:childTnLst>
                                </p:cTn>
                              </p:par>
                            </p:childTnLst>
                          </p:cTn>
                        </p:par>
                        <p:par>
                          <p:cTn id="11" fill="hold" nodeType="afterGroup">
                            <p:stCondLst>
                              <p:cond delay="1000"/>
                            </p:stCondLst>
                            <p:childTnLst>
                              <p:par>
                                <p:cTn id="12" presetID="16" presetClass="entr" presetSubtype="42" fill="hold" grpId="0" nodeType="afterEffect">
                                  <p:stCondLst>
                                    <p:cond delay="0"/>
                                  </p:stCondLst>
                                  <p:childTnLst>
                                    <p:set>
                                      <p:cBhvr>
                                        <p:cTn id="13" dur="1" fill="hold">
                                          <p:stCondLst>
                                            <p:cond delay="0"/>
                                          </p:stCondLst>
                                        </p:cTn>
                                        <p:tgtEl>
                                          <p:spTgt spid="213012"/>
                                        </p:tgtEl>
                                        <p:attrNameLst>
                                          <p:attrName>style.visibility</p:attrName>
                                        </p:attrNameLst>
                                      </p:cBhvr>
                                      <p:to>
                                        <p:strVal val="visible"/>
                                      </p:to>
                                    </p:set>
                                    <p:animEffect transition="in" filter="barn(outHorizontal)">
                                      <p:cBhvr>
                                        <p:cTn id="14" dur="500"/>
                                        <p:tgtEl>
                                          <p:spTgt spid="213012"/>
                                        </p:tgtEl>
                                      </p:cBhvr>
                                    </p:animEffect>
                                  </p:childTnLst>
                                </p:cTn>
                              </p:par>
                            </p:childTnLst>
                          </p:cTn>
                        </p:par>
                        <p:par>
                          <p:cTn id="15" fill="hold" nodeType="afterGroup">
                            <p:stCondLst>
                              <p:cond delay="1500"/>
                            </p:stCondLst>
                            <p:childTnLst>
                              <p:par>
                                <p:cTn id="16" presetID="1" presetClass="entr" presetSubtype="0" fill="hold" grpId="0" nodeType="afterEffect">
                                  <p:stCondLst>
                                    <p:cond delay="0"/>
                                  </p:stCondLst>
                                  <p:childTnLst>
                                    <p:set>
                                      <p:cBhvr>
                                        <p:cTn id="17" dur="1" fill="hold">
                                          <p:stCondLst>
                                            <p:cond delay="499"/>
                                          </p:stCondLst>
                                        </p:cTn>
                                        <p:tgtEl>
                                          <p:spTgt spid="213010"/>
                                        </p:tgtEl>
                                        <p:attrNameLst>
                                          <p:attrName>style.visibility</p:attrName>
                                        </p:attrNameLst>
                                      </p:cBhvr>
                                      <p:to>
                                        <p:strVal val="visible"/>
                                      </p:to>
                                    </p:set>
                                  </p:childTnLst>
                                </p:cTn>
                              </p:par>
                            </p:childTnLst>
                          </p:cTn>
                        </p:par>
                        <p:par>
                          <p:cTn id="18" fill="hold" nodeType="afterGroup">
                            <p:stCondLst>
                              <p:cond delay="2000"/>
                            </p:stCondLst>
                            <p:childTnLst>
                              <p:par>
                                <p:cTn id="19" presetID="1" presetClass="entr" presetSubtype="0" fill="hold" grpId="0" nodeType="afterEffect">
                                  <p:stCondLst>
                                    <p:cond delay="0"/>
                                  </p:stCondLst>
                                  <p:childTnLst>
                                    <p:set>
                                      <p:cBhvr>
                                        <p:cTn id="20" dur="1" fill="hold">
                                          <p:stCondLst>
                                            <p:cond delay="499"/>
                                          </p:stCondLst>
                                        </p:cTn>
                                        <p:tgtEl>
                                          <p:spTgt spid="2130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3009" grpId="0" autoUpdateAnimBg="0"/>
      <p:bldP spid="213010" grpId="0" animBg="1"/>
      <p:bldP spid="213011" grpId="0" animBg="1"/>
      <p:bldP spid="213012"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61" name="Text Box 3"/>
          <p:cNvSpPr txBox="1">
            <a:spLocks noChangeArrowheads="1"/>
          </p:cNvSpPr>
          <p:nvPr/>
        </p:nvSpPr>
        <p:spPr bwMode="auto">
          <a:xfrm>
            <a:off x="2543175" y="304800"/>
            <a:ext cx="4114800" cy="974725"/>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sz="2800" dirty="0">
                <a:solidFill>
                  <a:schemeClr val="accent5">
                    <a:lumMod val="25000"/>
                  </a:schemeClr>
                </a:solidFill>
                <a:effectLst>
                  <a:outerShdw blurRad="38100" dist="38100" dir="2700000" algn="tl">
                    <a:srgbClr val="FFFFFF"/>
                  </a:outerShdw>
                </a:effectLst>
                <a:latin typeface="Comic Sans MS" pitchFamily="66" charset="0"/>
                <a:cs typeface="Arial" pitchFamily="34" charset="0"/>
              </a:rPr>
              <a:t>Four Structures for Modeling Software</a:t>
            </a:r>
          </a:p>
        </p:txBody>
      </p:sp>
      <p:grpSp>
        <p:nvGrpSpPr>
          <p:cNvPr id="62" name="Group 4"/>
          <p:cNvGrpSpPr>
            <a:grpSpLocks/>
          </p:cNvGrpSpPr>
          <p:nvPr/>
        </p:nvGrpSpPr>
        <p:grpSpPr bwMode="auto">
          <a:xfrm>
            <a:off x="211138" y="1295399"/>
            <a:ext cx="8704262" cy="1092200"/>
            <a:chOff x="115" y="1200"/>
            <a:chExt cx="5483" cy="688"/>
          </a:xfrm>
        </p:grpSpPr>
        <p:sp>
          <p:nvSpPr>
            <p:cNvPr id="63" name="Text Box 5"/>
            <p:cNvSpPr txBox="1">
              <a:spLocks noChangeArrowheads="1"/>
            </p:cNvSpPr>
            <p:nvPr/>
          </p:nvSpPr>
          <p:spPr bwMode="auto">
            <a:xfrm>
              <a:off x="115" y="1557"/>
              <a:ext cx="944" cy="330"/>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sz="2800">
                  <a:solidFill>
                    <a:schemeClr val="accent5">
                      <a:lumMod val="25000"/>
                    </a:schemeClr>
                  </a:solidFill>
                  <a:effectLst>
                    <a:outerShdw blurRad="38100" dist="38100" dir="2700000" algn="tl">
                      <a:srgbClr val="FFFFFF"/>
                    </a:outerShdw>
                  </a:effectLst>
                  <a:latin typeface="Comic Sans MS" pitchFamily="66" charset="0"/>
                  <a:cs typeface="Arial" pitchFamily="34" charset="0"/>
                </a:rPr>
                <a:t>Graphs</a:t>
              </a:r>
            </a:p>
          </p:txBody>
        </p:sp>
        <p:sp>
          <p:nvSpPr>
            <p:cNvPr id="64" name="Text Box 6"/>
            <p:cNvSpPr txBox="1">
              <a:spLocks noChangeArrowheads="1"/>
            </p:cNvSpPr>
            <p:nvPr/>
          </p:nvSpPr>
          <p:spPr bwMode="auto">
            <a:xfrm>
              <a:off x="1457" y="1558"/>
              <a:ext cx="945" cy="330"/>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sz="2800">
                  <a:solidFill>
                    <a:schemeClr val="accent5">
                      <a:lumMod val="25000"/>
                    </a:schemeClr>
                  </a:solidFill>
                  <a:effectLst>
                    <a:outerShdw blurRad="38100" dist="38100" dir="2700000" algn="tl">
                      <a:srgbClr val="FFFFFF"/>
                    </a:outerShdw>
                  </a:effectLst>
                  <a:latin typeface="Comic Sans MS" pitchFamily="66" charset="0"/>
                  <a:cs typeface="Arial" pitchFamily="34" charset="0"/>
                </a:rPr>
                <a:t>Logic</a:t>
              </a:r>
            </a:p>
          </p:txBody>
        </p:sp>
        <p:sp>
          <p:nvSpPr>
            <p:cNvPr id="65" name="Text Box 7"/>
            <p:cNvSpPr txBox="1">
              <a:spLocks noChangeArrowheads="1"/>
            </p:cNvSpPr>
            <p:nvPr/>
          </p:nvSpPr>
          <p:spPr bwMode="auto">
            <a:xfrm>
              <a:off x="2800" y="1558"/>
              <a:ext cx="1455" cy="330"/>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sz="2800">
                  <a:solidFill>
                    <a:schemeClr val="accent5">
                      <a:lumMod val="25000"/>
                    </a:schemeClr>
                  </a:solidFill>
                  <a:effectLst>
                    <a:outerShdw blurRad="38100" dist="38100" dir="2700000" algn="tl">
                      <a:srgbClr val="FFFFFF"/>
                    </a:outerShdw>
                  </a:effectLst>
                  <a:latin typeface="Comic Sans MS" pitchFamily="66" charset="0"/>
                  <a:cs typeface="Arial" pitchFamily="34" charset="0"/>
                </a:rPr>
                <a:t>Input Space</a:t>
              </a:r>
            </a:p>
          </p:txBody>
        </p:sp>
        <p:sp>
          <p:nvSpPr>
            <p:cNvPr id="66" name="Text Box 8"/>
            <p:cNvSpPr txBox="1">
              <a:spLocks noChangeArrowheads="1"/>
            </p:cNvSpPr>
            <p:nvPr/>
          </p:nvSpPr>
          <p:spPr bwMode="auto">
            <a:xfrm>
              <a:off x="4653" y="1558"/>
              <a:ext cx="945" cy="330"/>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sz="2800">
                  <a:solidFill>
                    <a:schemeClr val="accent5">
                      <a:lumMod val="25000"/>
                    </a:schemeClr>
                  </a:solidFill>
                  <a:effectLst>
                    <a:outerShdw blurRad="38100" dist="38100" dir="2700000" algn="tl">
                      <a:srgbClr val="FFFFFF"/>
                    </a:outerShdw>
                  </a:effectLst>
                  <a:latin typeface="Comic Sans MS" pitchFamily="66" charset="0"/>
                  <a:cs typeface="Arial" pitchFamily="34" charset="0"/>
                </a:rPr>
                <a:t>Syntax</a:t>
              </a:r>
            </a:p>
          </p:txBody>
        </p:sp>
        <p:sp>
          <p:nvSpPr>
            <p:cNvPr id="67" name="Line 9"/>
            <p:cNvSpPr>
              <a:spLocks noChangeShapeType="1"/>
            </p:cNvSpPr>
            <p:nvPr/>
          </p:nvSpPr>
          <p:spPr bwMode="auto">
            <a:xfrm>
              <a:off x="576" y="1376"/>
              <a:ext cx="4556" cy="0"/>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68" name="Line 10"/>
            <p:cNvSpPr>
              <a:spLocks noChangeShapeType="1"/>
            </p:cNvSpPr>
            <p:nvPr/>
          </p:nvSpPr>
          <p:spPr bwMode="auto">
            <a:xfrm>
              <a:off x="587" y="1376"/>
              <a:ext cx="0" cy="17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69" name="Line 11"/>
            <p:cNvSpPr>
              <a:spLocks noChangeShapeType="1"/>
            </p:cNvSpPr>
            <p:nvPr/>
          </p:nvSpPr>
          <p:spPr bwMode="auto">
            <a:xfrm>
              <a:off x="1930" y="1376"/>
              <a:ext cx="0" cy="17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70" name="Line 12"/>
            <p:cNvSpPr>
              <a:spLocks noChangeShapeType="1"/>
            </p:cNvSpPr>
            <p:nvPr/>
          </p:nvSpPr>
          <p:spPr bwMode="auto">
            <a:xfrm>
              <a:off x="3527" y="1368"/>
              <a:ext cx="0" cy="17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71" name="Line 13"/>
            <p:cNvSpPr>
              <a:spLocks noChangeShapeType="1"/>
            </p:cNvSpPr>
            <p:nvPr/>
          </p:nvSpPr>
          <p:spPr bwMode="auto">
            <a:xfrm>
              <a:off x="2867" y="1200"/>
              <a:ext cx="0" cy="17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72" name="Line 14"/>
            <p:cNvSpPr>
              <a:spLocks noChangeShapeType="1"/>
            </p:cNvSpPr>
            <p:nvPr/>
          </p:nvSpPr>
          <p:spPr bwMode="auto">
            <a:xfrm>
              <a:off x="5126" y="1368"/>
              <a:ext cx="0" cy="17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grpSp>
      <p:grpSp>
        <p:nvGrpSpPr>
          <p:cNvPr id="73" name="Group 15"/>
          <p:cNvGrpSpPr>
            <a:grpSpLocks/>
          </p:cNvGrpSpPr>
          <p:nvPr/>
        </p:nvGrpSpPr>
        <p:grpSpPr bwMode="auto">
          <a:xfrm>
            <a:off x="61913" y="2416175"/>
            <a:ext cx="4138612" cy="3578225"/>
            <a:chOff x="21" y="1906"/>
            <a:chExt cx="2607" cy="2254"/>
          </a:xfrm>
        </p:grpSpPr>
        <p:sp>
          <p:nvSpPr>
            <p:cNvPr id="74" name="AutoShape 16"/>
            <p:cNvSpPr>
              <a:spLocks noChangeArrowheads="1"/>
            </p:cNvSpPr>
            <p:nvPr/>
          </p:nvSpPr>
          <p:spPr bwMode="auto">
            <a:xfrm>
              <a:off x="21" y="3316"/>
              <a:ext cx="2607" cy="844"/>
            </a:xfrm>
            <a:prstGeom prst="roundRect">
              <a:avLst>
                <a:gd name="adj" fmla="val 16667"/>
              </a:avLst>
            </a:prstGeom>
            <a:solidFill>
              <a:srgbClr val="333399"/>
            </a:solidFill>
            <a:ln w="12700">
              <a:solidFill>
                <a:srgbClr val="000000"/>
              </a:solidFill>
              <a:round/>
              <a:headEnd type="none" w="sm" len="sm"/>
              <a:tailEnd type="none" w="sm" len="sm"/>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solidFill>
                  <a:schemeClr val="accent5">
                    <a:lumMod val="25000"/>
                  </a:schemeClr>
                </a:solidFill>
              </a:endParaRPr>
            </a:p>
          </p:txBody>
        </p:sp>
        <p:sp>
          <p:nvSpPr>
            <p:cNvPr id="75" name="Text Box 17"/>
            <p:cNvSpPr txBox="1">
              <a:spLocks noChangeArrowheads="1"/>
            </p:cNvSpPr>
            <p:nvPr/>
          </p:nvSpPr>
          <p:spPr bwMode="auto">
            <a:xfrm>
              <a:off x="1673" y="3814"/>
              <a:ext cx="908"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Use cases</a:t>
              </a:r>
            </a:p>
          </p:txBody>
        </p:sp>
        <p:sp>
          <p:nvSpPr>
            <p:cNvPr id="76" name="Text Box 18"/>
            <p:cNvSpPr txBox="1">
              <a:spLocks noChangeArrowheads="1"/>
            </p:cNvSpPr>
            <p:nvPr/>
          </p:nvSpPr>
          <p:spPr bwMode="auto">
            <a:xfrm>
              <a:off x="1150" y="3390"/>
              <a:ext cx="908"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Specs</a:t>
              </a:r>
            </a:p>
          </p:txBody>
        </p:sp>
        <p:sp>
          <p:nvSpPr>
            <p:cNvPr id="77" name="Text Box 19"/>
            <p:cNvSpPr txBox="1">
              <a:spLocks noChangeArrowheads="1"/>
            </p:cNvSpPr>
            <p:nvPr/>
          </p:nvSpPr>
          <p:spPr bwMode="auto">
            <a:xfrm>
              <a:off x="609" y="3814"/>
              <a:ext cx="908"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Design</a:t>
              </a:r>
            </a:p>
          </p:txBody>
        </p:sp>
        <p:sp>
          <p:nvSpPr>
            <p:cNvPr id="78" name="Text Box 20"/>
            <p:cNvSpPr txBox="1">
              <a:spLocks noChangeArrowheads="1"/>
            </p:cNvSpPr>
            <p:nvPr/>
          </p:nvSpPr>
          <p:spPr bwMode="auto">
            <a:xfrm>
              <a:off x="82" y="3390"/>
              <a:ext cx="908"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Source</a:t>
              </a:r>
            </a:p>
          </p:txBody>
        </p:sp>
        <p:sp>
          <p:nvSpPr>
            <p:cNvPr id="79" name="Line 21"/>
            <p:cNvSpPr>
              <a:spLocks noChangeShapeType="1"/>
            </p:cNvSpPr>
            <p:nvPr/>
          </p:nvSpPr>
          <p:spPr bwMode="auto">
            <a:xfrm>
              <a:off x="523" y="3152"/>
              <a:ext cx="1612" cy="0"/>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0" name="Line 22"/>
            <p:cNvSpPr>
              <a:spLocks noChangeShapeType="1"/>
            </p:cNvSpPr>
            <p:nvPr/>
          </p:nvSpPr>
          <p:spPr bwMode="auto">
            <a:xfrm>
              <a:off x="590" y="1906"/>
              <a:ext cx="0" cy="1243"/>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1" name="Line 23"/>
            <p:cNvSpPr>
              <a:spLocks noChangeShapeType="1"/>
            </p:cNvSpPr>
            <p:nvPr/>
          </p:nvSpPr>
          <p:spPr bwMode="auto">
            <a:xfrm flipV="1">
              <a:off x="533" y="3152"/>
              <a:ext cx="0" cy="23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2" name="Line 24"/>
            <p:cNvSpPr>
              <a:spLocks noChangeShapeType="1"/>
            </p:cNvSpPr>
            <p:nvPr/>
          </p:nvSpPr>
          <p:spPr bwMode="auto">
            <a:xfrm flipV="1">
              <a:off x="1605" y="3152"/>
              <a:ext cx="0" cy="23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3" name="Line 25"/>
            <p:cNvSpPr>
              <a:spLocks noChangeShapeType="1"/>
            </p:cNvSpPr>
            <p:nvPr/>
          </p:nvSpPr>
          <p:spPr bwMode="auto">
            <a:xfrm flipV="1">
              <a:off x="1065" y="3144"/>
              <a:ext cx="0" cy="65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4" name="Line 26"/>
            <p:cNvSpPr>
              <a:spLocks noChangeShapeType="1"/>
            </p:cNvSpPr>
            <p:nvPr/>
          </p:nvSpPr>
          <p:spPr bwMode="auto">
            <a:xfrm flipV="1">
              <a:off x="2129" y="3152"/>
              <a:ext cx="0" cy="65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85" name="Text Box 27"/>
            <p:cNvSpPr txBox="1">
              <a:spLocks noChangeArrowheads="1"/>
            </p:cNvSpPr>
            <p:nvPr/>
          </p:nvSpPr>
          <p:spPr bwMode="auto">
            <a:xfrm>
              <a:off x="319" y="2202"/>
              <a:ext cx="706" cy="4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dirty="0">
                  <a:solidFill>
                    <a:schemeClr val="accent5">
                      <a:lumMod val="25000"/>
                    </a:schemeClr>
                  </a:solidFill>
                  <a:latin typeface="Comic Sans MS" pitchFamily="66" charset="0"/>
                </a:rPr>
                <a:t>Applied to</a:t>
              </a:r>
            </a:p>
          </p:txBody>
        </p:sp>
      </p:grpSp>
      <p:grpSp>
        <p:nvGrpSpPr>
          <p:cNvPr id="86" name="Group 28"/>
          <p:cNvGrpSpPr>
            <a:grpSpLocks/>
          </p:cNvGrpSpPr>
          <p:nvPr/>
        </p:nvGrpSpPr>
        <p:grpSpPr bwMode="auto">
          <a:xfrm>
            <a:off x="2665413" y="2379663"/>
            <a:ext cx="3305175" cy="1971675"/>
            <a:chOff x="1661" y="1883"/>
            <a:chExt cx="2082" cy="1242"/>
          </a:xfrm>
        </p:grpSpPr>
        <p:sp>
          <p:nvSpPr>
            <p:cNvPr id="87" name="AutoShape 29"/>
            <p:cNvSpPr>
              <a:spLocks noChangeArrowheads="1"/>
            </p:cNvSpPr>
            <p:nvPr/>
          </p:nvSpPr>
          <p:spPr bwMode="auto">
            <a:xfrm>
              <a:off x="1661" y="2281"/>
              <a:ext cx="2082" cy="844"/>
            </a:xfrm>
            <a:prstGeom prst="roundRect">
              <a:avLst>
                <a:gd name="adj" fmla="val 16667"/>
              </a:avLst>
            </a:prstGeom>
            <a:solidFill>
              <a:srgbClr val="333399"/>
            </a:solidFill>
            <a:ln w="12700">
              <a:solidFill>
                <a:srgbClr val="000000"/>
              </a:solidFill>
              <a:round/>
              <a:headEnd type="none" w="sm" len="sm"/>
              <a:tailEnd type="none" w="sm" len="sm"/>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solidFill>
                  <a:schemeClr val="accent5">
                    <a:lumMod val="25000"/>
                  </a:schemeClr>
                </a:solidFill>
              </a:endParaRPr>
            </a:p>
          </p:txBody>
        </p:sp>
        <p:sp>
          <p:nvSpPr>
            <p:cNvPr id="88" name="Text Box 30"/>
            <p:cNvSpPr txBox="1">
              <a:spLocks noChangeArrowheads="1"/>
            </p:cNvSpPr>
            <p:nvPr/>
          </p:nvSpPr>
          <p:spPr bwMode="auto">
            <a:xfrm>
              <a:off x="2998" y="2761"/>
              <a:ext cx="685"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DNF</a:t>
              </a:r>
            </a:p>
          </p:txBody>
        </p:sp>
        <p:sp>
          <p:nvSpPr>
            <p:cNvPr id="89" name="Text Box 31"/>
            <p:cNvSpPr txBox="1">
              <a:spLocks noChangeArrowheads="1"/>
            </p:cNvSpPr>
            <p:nvPr/>
          </p:nvSpPr>
          <p:spPr bwMode="auto">
            <a:xfrm>
              <a:off x="2154" y="2773"/>
              <a:ext cx="685"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Specs</a:t>
              </a:r>
            </a:p>
          </p:txBody>
        </p:sp>
        <p:sp>
          <p:nvSpPr>
            <p:cNvPr id="90" name="Text Box 32"/>
            <p:cNvSpPr txBox="1">
              <a:spLocks noChangeArrowheads="1"/>
            </p:cNvSpPr>
            <p:nvPr/>
          </p:nvSpPr>
          <p:spPr bwMode="auto">
            <a:xfrm>
              <a:off x="2596" y="2335"/>
              <a:ext cx="685"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FSMs</a:t>
              </a:r>
            </a:p>
          </p:txBody>
        </p:sp>
        <p:sp>
          <p:nvSpPr>
            <p:cNvPr id="91" name="Text Box 33"/>
            <p:cNvSpPr txBox="1">
              <a:spLocks noChangeArrowheads="1"/>
            </p:cNvSpPr>
            <p:nvPr/>
          </p:nvSpPr>
          <p:spPr bwMode="auto">
            <a:xfrm>
              <a:off x="1752" y="2348"/>
              <a:ext cx="685"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Source</a:t>
              </a:r>
            </a:p>
          </p:txBody>
        </p:sp>
        <p:sp>
          <p:nvSpPr>
            <p:cNvPr id="92" name="Line 34"/>
            <p:cNvSpPr>
              <a:spLocks noChangeShapeType="1"/>
            </p:cNvSpPr>
            <p:nvPr/>
          </p:nvSpPr>
          <p:spPr bwMode="auto">
            <a:xfrm>
              <a:off x="1929" y="1912"/>
              <a:ext cx="0" cy="19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3" name="Line 35"/>
            <p:cNvSpPr>
              <a:spLocks noChangeShapeType="1"/>
            </p:cNvSpPr>
            <p:nvPr/>
          </p:nvSpPr>
          <p:spPr bwMode="auto">
            <a:xfrm>
              <a:off x="1923" y="2102"/>
              <a:ext cx="1428" cy="0"/>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4" name="Line 36"/>
            <p:cNvSpPr>
              <a:spLocks noChangeShapeType="1"/>
            </p:cNvSpPr>
            <p:nvPr/>
          </p:nvSpPr>
          <p:spPr bwMode="auto">
            <a:xfrm flipV="1">
              <a:off x="2095" y="2102"/>
              <a:ext cx="0" cy="23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5" name="Line 37"/>
            <p:cNvSpPr>
              <a:spLocks noChangeShapeType="1"/>
            </p:cNvSpPr>
            <p:nvPr/>
          </p:nvSpPr>
          <p:spPr bwMode="auto">
            <a:xfrm flipV="1">
              <a:off x="2939" y="2102"/>
              <a:ext cx="0" cy="23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6" name="Line 38"/>
            <p:cNvSpPr>
              <a:spLocks noChangeShapeType="1"/>
            </p:cNvSpPr>
            <p:nvPr/>
          </p:nvSpPr>
          <p:spPr bwMode="auto">
            <a:xfrm flipV="1">
              <a:off x="2497" y="2108"/>
              <a:ext cx="0" cy="65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7" name="Line 39"/>
            <p:cNvSpPr>
              <a:spLocks noChangeShapeType="1"/>
            </p:cNvSpPr>
            <p:nvPr/>
          </p:nvSpPr>
          <p:spPr bwMode="auto">
            <a:xfrm flipV="1">
              <a:off x="3341" y="2102"/>
              <a:ext cx="0" cy="65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98" name="Text Box 40"/>
            <p:cNvSpPr txBox="1">
              <a:spLocks noChangeArrowheads="1"/>
            </p:cNvSpPr>
            <p:nvPr/>
          </p:nvSpPr>
          <p:spPr bwMode="auto">
            <a:xfrm>
              <a:off x="1819" y="1883"/>
              <a:ext cx="1001" cy="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a:solidFill>
                    <a:schemeClr val="accent5">
                      <a:lumMod val="25000"/>
                    </a:schemeClr>
                  </a:solidFill>
                  <a:latin typeface="Comic Sans MS" pitchFamily="66" charset="0"/>
                </a:rPr>
                <a:t>Applied to</a:t>
              </a:r>
            </a:p>
          </p:txBody>
        </p:sp>
      </p:grpSp>
      <p:grpSp>
        <p:nvGrpSpPr>
          <p:cNvPr id="99" name="Group 41"/>
          <p:cNvGrpSpPr>
            <a:grpSpLocks/>
          </p:cNvGrpSpPr>
          <p:nvPr/>
        </p:nvGrpSpPr>
        <p:grpSpPr bwMode="auto">
          <a:xfrm>
            <a:off x="5832475" y="2430463"/>
            <a:ext cx="3201988" cy="3489325"/>
            <a:chOff x="3656" y="1915"/>
            <a:chExt cx="2017" cy="2198"/>
          </a:xfrm>
        </p:grpSpPr>
        <p:sp>
          <p:nvSpPr>
            <p:cNvPr id="100" name="AutoShape 42"/>
            <p:cNvSpPr>
              <a:spLocks noChangeArrowheads="1"/>
            </p:cNvSpPr>
            <p:nvPr/>
          </p:nvSpPr>
          <p:spPr bwMode="auto">
            <a:xfrm>
              <a:off x="3656" y="3269"/>
              <a:ext cx="2017" cy="844"/>
            </a:xfrm>
            <a:prstGeom prst="roundRect">
              <a:avLst>
                <a:gd name="adj" fmla="val 16667"/>
              </a:avLst>
            </a:prstGeom>
            <a:solidFill>
              <a:srgbClr val="333399"/>
            </a:solidFill>
            <a:ln w="12700">
              <a:solidFill>
                <a:srgbClr val="000000"/>
              </a:solidFill>
              <a:round/>
              <a:headEnd type="none" w="sm" len="sm"/>
              <a:tailEnd type="none" w="sm" len="sm"/>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solidFill>
                  <a:schemeClr val="accent5">
                    <a:lumMod val="25000"/>
                  </a:schemeClr>
                </a:solidFill>
              </a:endParaRPr>
            </a:p>
          </p:txBody>
        </p:sp>
        <p:sp>
          <p:nvSpPr>
            <p:cNvPr id="101" name="Text Box 43"/>
            <p:cNvSpPr txBox="1">
              <a:spLocks noChangeArrowheads="1"/>
            </p:cNvSpPr>
            <p:nvPr/>
          </p:nvSpPr>
          <p:spPr bwMode="auto">
            <a:xfrm>
              <a:off x="4948" y="3762"/>
              <a:ext cx="670"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Input</a:t>
              </a:r>
            </a:p>
          </p:txBody>
        </p:sp>
        <p:sp>
          <p:nvSpPr>
            <p:cNvPr id="102" name="Text Box 44"/>
            <p:cNvSpPr txBox="1">
              <a:spLocks noChangeArrowheads="1"/>
            </p:cNvSpPr>
            <p:nvPr/>
          </p:nvSpPr>
          <p:spPr bwMode="auto">
            <a:xfrm>
              <a:off x="4531" y="3352"/>
              <a:ext cx="670"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Models</a:t>
              </a:r>
            </a:p>
          </p:txBody>
        </p:sp>
        <p:sp>
          <p:nvSpPr>
            <p:cNvPr id="103" name="Text Box 45"/>
            <p:cNvSpPr txBox="1">
              <a:spLocks noChangeArrowheads="1"/>
            </p:cNvSpPr>
            <p:nvPr/>
          </p:nvSpPr>
          <p:spPr bwMode="auto">
            <a:xfrm>
              <a:off x="4115" y="3762"/>
              <a:ext cx="670"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Integ</a:t>
              </a:r>
            </a:p>
          </p:txBody>
        </p:sp>
        <p:sp>
          <p:nvSpPr>
            <p:cNvPr id="104" name="Text Box 46"/>
            <p:cNvSpPr txBox="1">
              <a:spLocks noChangeArrowheads="1"/>
            </p:cNvSpPr>
            <p:nvPr/>
          </p:nvSpPr>
          <p:spPr bwMode="auto">
            <a:xfrm>
              <a:off x="3711" y="3351"/>
              <a:ext cx="670" cy="233"/>
            </a:xfrm>
            <a:prstGeom prst="rect">
              <a:avLst/>
            </a:prstGeom>
            <a:gradFill rotWithShape="1">
              <a:gsLst>
                <a:gs pos="0">
                  <a:srgbClr val="FAF400"/>
                </a:gs>
                <a:gs pos="100000">
                  <a:srgbClr val="FAF400">
                    <a:gamma/>
                    <a:shade val="46275"/>
                    <a:invGamma/>
                  </a:srgbClr>
                </a:gs>
              </a:gsLst>
              <a:path path="shape">
                <a:fillToRect l="50000" t="50000" r="50000" b="50000"/>
              </a:path>
            </a:gradFill>
            <a:ln w="28575">
              <a:solidFill>
                <a:srgbClr val="C0C0C0"/>
              </a:solidFill>
              <a:miter lim="800000"/>
              <a:headEnd/>
              <a:tailEnd/>
            </a:ln>
            <a:effectLst/>
          </p:spPr>
          <p:txBody>
            <a:bodyPr>
              <a:spAutoFit/>
            </a:bodyPr>
            <a:lstStyle/>
            <a:p>
              <a:pPr algn="ctr" eaLnBrk="1" hangingPunct="1">
                <a:spcBef>
                  <a:spcPct val="50000"/>
                </a:spcBef>
                <a:defRPr/>
              </a:pPr>
              <a:r>
                <a:rPr lang="en-US">
                  <a:solidFill>
                    <a:schemeClr val="accent5">
                      <a:lumMod val="25000"/>
                    </a:schemeClr>
                  </a:solidFill>
                  <a:effectLst>
                    <a:outerShdw blurRad="38100" dist="38100" dir="2700000" algn="tl">
                      <a:srgbClr val="FFFFFF"/>
                    </a:outerShdw>
                  </a:effectLst>
                  <a:latin typeface="Comic Sans MS" pitchFamily="66" charset="0"/>
                  <a:cs typeface="Arial" pitchFamily="34" charset="0"/>
                </a:rPr>
                <a:t>Source</a:t>
              </a:r>
            </a:p>
          </p:txBody>
        </p:sp>
        <p:sp>
          <p:nvSpPr>
            <p:cNvPr id="105" name="Line 47"/>
            <p:cNvSpPr>
              <a:spLocks noChangeShapeType="1"/>
            </p:cNvSpPr>
            <p:nvPr/>
          </p:nvSpPr>
          <p:spPr bwMode="auto">
            <a:xfrm>
              <a:off x="4037" y="3099"/>
              <a:ext cx="1256" cy="0"/>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06" name="Line 48"/>
            <p:cNvSpPr>
              <a:spLocks noChangeShapeType="1"/>
            </p:cNvSpPr>
            <p:nvPr/>
          </p:nvSpPr>
          <p:spPr bwMode="auto">
            <a:xfrm flipV="1">
              <a:off x="4046" y="3099"/>
              <a:ext cx="0" cy="247"/>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07" name="Line 49"/>
            <p:cNvSpPr>
              <a:spLocks noChangeShapeType="1"/>
            </p:cNvSpPr>
            <p:nvPr/>
          </p:nvSpPr>
          <p:spPr bwMode="auto">
            <a:xfrm flipV="1">
              <a:off x="4866" y="3099"/>
              <a:ext cx="0" cy="251"/>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08" name="Line 50"/>
            <p:cNvSpPr>
              <a:spLocks noChangeShapeType="1"/>
            </p:cNvSpPr>
            <p:nvPr/>
          </p:nvSpPr>
          <p:spPr bwMode="auto">
            <a:xfrm flipV="1">
              <a:off x="4450" y="3105"/>
              <a:ext cx="0" cy="659"/>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09" name="Line 51"/>
            <p:cNvSpPr>
              <a:spLocks noChangeShapeType="1"/>
            </p:cNvSpPr>
            <p:nvPr/>
          </p:nvSpPr>
          <p:spPr bwMode="auto">
            <a:xfrm flipV="1">
              <a:off x="5283" y="3099"/>
              <a:ext cx="0" cy="655"/>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10" name="Line 52"/>
            <p:cNvSpPr>
              <a:spLocks noChangeShapeType="1"/>
            </p:cNvSpPr>
            <p:nvPr/>
          </p:nvSpPr>
          <p:spPr bwMode="auto">
            <a:xfrm>
              <a:off x="5126" y="1915"/>
              <a:ext cx="0" cy="1177"/>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solidFill>
                  <a:schemeClr val="accent5">
                    <a:lumMod val="25000"/>
                  </a:schemeClr>
                </a:solidFill>
              </a:endParaRPr>
            </a:p>
          </p:txBody>
        </p:sp>
        <p:sp>
          <p:nvSpPr>
            <p:cNvPr id="111" name="Text Box 53"/>
            <p:cNvSpPr txBox="1">
              <a:spLocks noChangeArrowheads="1"/>
            </p:cNvSpPr>
            <p:nvPr/>
          </p:nvSpPr>
          <p:spPr bwMode="auto">
            <a:xfrm>
              <a:off x="4663" y="2185"/>
              <a:ext cx="706" cy="4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spcBef>
                  <a:spcPct val="50000"/>
                </a:spcBef>
              </a:pPr>
              <a:r>
                <a:rPr lang="en-US" altLang="en-US">
                  <a:solidFill>
                    <a:schemeClr val="accent5">
                      <a:lumMod val="25000"/>
                    </a:schemeClr>
                  </a:solidFill>
                  <a:latin typeface="Comic Sans MS" pitchFamily="66" charset="0"/>
                </a:rPr>
                <a:t>Applied to</a:t>
              </a:r>
            </a:p>
          </p:txBody>
        </p:sp>
      </p:grpSp>
      <p:sp>
        <p:nvSpPr>
          <p:cNvPr id="113" name="Rectangle 55"/>
          <p:cNvSpPr>
            <a:spLocks noChangeArrowheads="1"/>
          </p:cNvSpPr>
          <p:nvPr/>
        </p:nvSpPr>
        <p:spPr bwMode="auto">
          <a:xfrm>
            <a:off x="3992563" y="1703388"/>
            <a:ext cx="3100388" cy="1023938"/>
          </a:xfrm>
          <a:prstGeom prst="rect">
            <a:avLst/>
          </a:prstGeom>
          <a:solidFill>
            <a:srgbClr val="C0C0C0">
              <a:alpha val="43921"/>
            </a:srgbClr>
          </a:solidFill>
          <a:ln>
            <a:noFill/>
          </a:ln>
          <a:extLs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solidFill>
                <a:schemeClr val="accent5">
                  <a:lumMod val="25000"/>
                </a:schemeClr>
              </a:solidFill>
            </a:endParaRPr>
          </a:p>
        </p:txBody>
      </p:sp>
    </p:spTree>
    <p:extLst>
      <p:ext uri="{BB962C8B-B14F-4D97-AF65-F5344CB8AC3E}">
        <p14:creationId xmlns:p14="http://schemas.microsoft.com/office/powerpoint/2010/main" val="98407935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4018" name="Text Box 2"/>
          <p:cNvSpPr txBox="1">
            <a:spLocks noChangeArrowheads="1"/>
          </p:cNvSpPr>
          <p:nvPr/>
        </p:nvSpPr>
        <p:spPr bwMode="auto">
          <a:xfrm>
            <a:off x="5737225" y="5054600"/>
            <a:ext cx="266290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…using a </a:t>
            </a:r>
            <a:r>
              <a:rPr kumimoji="1" lang="en-US" altLang="en-US" sz="2000">
                <a:solidFill>
                  <a:srgbClr val="66FF66"/>
                </a:solidFill>
                <a:latin typeface="Helvetica" panose="020B0604020202020204" pitchFamily="34" charset="0"/>
                <a:cs typeface="Arial" panose="020B0604020202020204" pitchFamily="34" charset="0"/>
              </a:rPr>
              <a:t>subset</a:t>
            </a:r>
            <a:r>
              <a:rPr kumimoji="1" lang="en-US" altLang="en-US" sz="2000">
                <a:latin typeface="Helvetica" panose="020B0604020202020204" pitchFamily="34" charset="0"/>
                <a:cs typeface="Arial" panose="020B0604020202020204" pitchFamily="34" charset="0"/>
              </a:rPr>
              <a:t> of</a:t>
            </a:r>
          </a:p>
          <a:p>
            <a:pPr>
              <a:spcBef>
                <a:spcPct val="0"/>
              </a:spcBef>
              <a:buClrTx/>
              <a:buSzTx/>
              <a:buFontTx/>
              <a:buNone/>
            </a:pPr>
            <a:r>
              <a:rPr kumimoji="1" lang="en-US" altLang="en-US" sz="2000">
                <a:latin typeface="Helvetica" panose="020B0604020202020204" pitchFamily="34" charset="0"/>
                <a:cs typeface="Arial" panose="020B0604020202020204" pitchFamily="34" charset="0"/>
              </a:rPr>
              <a:t>all test configurations.</a:t>
            </a:r>
          </a:p>
        </p:txBody>
      </p:sp>
      <p:sp>
        <p:nvSpPr>
          <p:cNvPr id="214020" name="Text Box 4"/>
          <p:cNvSpPr txBox="1">
            <a:spLocks noChangeArrowheads="1"/>
          </p:cNvSpPr>
          <p:nvPr/>
        </p:nvSpPr>
        <p:spPr bwMode="auto">
          <a:xfrm>
            <a:off x="1219200" y="5054600"/>
            <a:ext cx="3316934"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Goal:  	cover all interaction</a:t>
            </a:r>
          </a:p>
          <a:p>
            <a:pPr>
              <a:spcBef>
                <a:spcPct val="0"/>
              </a:spcBef>
              <a:buClrTx/>
              <a:buSzTx/>
              <a:buFontTx/>
              <a:buNone/>
            </a:pPr>
            <a:r>
              <a:rPr kumimoji="1" lang="en-US" altLang="en-US" sz="2000">
                <a:latin typeface="Helvetica" panose="020B0604020202020204" pitchFamily="34" charset="0"/>
                <a:cs typeface="Arial" panose="020B0604020202020204" pitchFamily="34" charset="0"/>
              </a:rPr>
              <a:t>	elements…</a:t>
            </a:r>
          </a:p>
        </p:txBody>
      </p:sp>
      <p:sp>
        <p:nvSpPr>
          <p:cNvPr id="214021" name="Line 5"/>
          <p:cNvSpPr>
            <a:spLocks noChangeShapeType="1"/>
          </p:cNvSpPr>
          <p:nvPr/>
        </p:nvSpPr>
        <p:spPr bwMode="auto">
          <a:xfrm flipV="1">
            <a:off x="2819400" y="4241800"/>
            <a:ext cx="0" cy="812800"/>
          </a:xfrm>
          <a:prstGeom prst="line">
            <a:avLst/>
          </a:prstGeom>
          <a:noFill/>
          <a:ln w="38100">
            <a:solidFill>
              <a:srgbClr val="66FF66"/>
            </a:solidFill>
            <a:round/>
            <a:headEnd/>
            <a:tailEnd type="triangle" w="med" len="med"/>
          </a:ln>
          <a:extLst>
            <a:ext uri="{909E8E84-426E-40DD-AFC4-6F175D3DCCD1}">
              <a14:hiddenFill xmlns:a14="http://schemas.microsoft.com/office/drawing/2010/main">
                <a:noFill/>
              </a14:hiddenFill>
            </a:ext>
          </a:extLst>
        </p:spPr>
        <p:txBody>
          <a:bodyPr wrap="none" anchor="ctr"/>
          <a:lstStyle/>
          <a:p>
            <a:endParaRPr lang="en-US"/>
          </a:p>
        </p:txBody>
      </p:sp>
      <p:sp>
        <p:nvSpPr>
          <p:cNvPr id="214022" name="Line 6"/>
          <p:cNvSpPr>
            <a:spLocks noChangeShapeType="1"/>
          </p:cNvSpPr>
          <p:nvPr/>
        </p:nvSpPr>
        <p:spPr bwMode="auto">
          <a:xfrm flipV="1">
            <a:off x="7086600" y="4783139"/>
            <a:ext cx="0" cy="339725"/>
          </a:xfrm>
          <a:prstGeom prst="line">
            <a:avLst/>
          </a:prstGeom>
          <a:noFill/>
          <a:ln w="38100">
            <a:solidFill>
              <a:srgbClr val="66FF66"/>
            </a:solidFill>
            <a:round/>
            <a:headEnd/>
            <a:tailEnd type="triangle" w="med" len="med"/>
          </a:ln>
          <a:extLst>
            <a:ext uri="{909E8E84-426E-40DD-AFC4-6F175D3DCCD1}">
              <a14:hiddenFill xmlns:a14="http://schemas.microsoft.com/office/drawing/2010/main">
                <a:noFill/>
              </a14:hiddenFill>
            </a:ext>
          </a:extLst>
        </p:spPr>
        <p:txBody>
          <a:bodyPr wrap="none" anchor="ctr"/>
          <a:lstStyle/>
          <a:p>
            <a:endParaRPr lang="en-US"/>
          </a:p>
        </p:txBody>
      </p:sp>
      <p:grpSp>
        <p:nvGrpSpPr>
          <p:cNvPr id="2" name="Group 7"/>
          <p:cNvGrpSpPr>
            <a:grpSpLocks/>
          </p:cNvGrpSpPr>
          <p:nvPr/>
        </p:nvGrpSpPr>
        <p:grpSpPr bwMode="auto">
          <a:xfrm>
            <a:off x="6096000" y="1803401"/>
            <a:ext cx="1981200" cy="2913063"/>
            <a:chOff x="3552" y="1008"/>
            <a:chExt cx="1248" cy="2064"/>
          </a:xfrm>
        </p:grpSpPr>
        <p:grpSp>
          <p:nvGrpSpPr>
            <p:cNvPr id="10289" name="Group 8"/>
            <p:cNvGrpSpPr>
              <a:grpSpLocks/>
            </p:cNvGrpSpPr>
            <p:nvPr/>
          </p:nvGrpSpPr>
          <p:grpSpPr bwMode="auto">
            <a:xfrm>
              <a:off x="3840" y="1200"/>
              <a:ext cx="650" cy="1705"/>
              <a:chOff x="3840" y="1200"/>
              <a:chExt cx="650" cy="1705"/>
            </a:xfrm>
          </p:grpSpPr>
          <p:sp>
            <p:nvSpPr>
              <p:cNvPr id="10291" name="Rectangle 9"/>
              <p:cNvSpPr>
                <a:spLocks noChangeAspect="1" noChangeArrowheads="1"/>
              </p:cNvSpPr>
              <p:nvPr/>
            </p:nvSpPr>
            <p:spPr bwMode="auto">
              <a:xfrm>
                <a:off x="3840" y="1200"/>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0292" name="Rectangle 10"/>
              <p:cNvSpPr>
                <a:spLocks noChangeAspect="1" noChangeArrowheads="1"/>
              </p:cNvSpPr>
              <p:nvPr/>
            </p:nvSpPr>
            <p:spPr bwMode="auto">
              <a:xfrm>
                <a:off x="4081" y="1200"/>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0293" name="Rectangle 11"/>
              <p:cNvSpPr>
                <a:spLocks noChangeAspect="1" noChangeArrowheads="1"/>
              </p:cNvSpPr>
              <p:nvPr/>
            </p:nvSpPr>
            <p:spPr bwMode="auto">
              <a:xfrm>
                <a:off x="4322" y="1200"/>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sp>
            <p:nvSpPr>
              <p:cNvPr id="10294" name="Rectangle 12"/>
              <p:cNvSpPr>
                <a:spLocks noChangeAspect="1" noChangeArrowheads="1"/>
              </p:cNvSpPr>
              <p:nvPr/>
            </p:nvSpPr>
            <p:spPr bwMode="auto">
              <a:xfrm>
                <a:off x="4080" y="2520"/>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0295" name="Rectangle 13"/>
              <p:cNvSpPr>
                <a:spLocks noChangeAspect="1" noChangeArrowheads="1"/>
              </p:cNvSpPr>
              <p:nvPr/>
            </p:nvSpPr>
            <p:spPr bwMode="auto">
              <a:xfrm>
                <a:off x="4321" y="2520"/>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sp>
            <p:nvSpPr>
              <p:cNvPr id="10296" name="Rectangle 14"/>
              <p:cNvSpPr>
                <a:spLocks noChangeAspect="1" noChangeArrowheads="1"/>
              </p:cNvSpPr>
              <p:nvPr/>
            </p:nvSpPr>
            <p:spPr bwMode="auto">
              <a:xfrm>
                <a:off x="3840" y="2520"/>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sp>
            <p:nvSpPr>
              <p:cNvPr id="10297" name="Rectangle 15"/>
              <p:cNvSpPr>
                <a:spLocks noChangeAspect="1" noChangeArrowheads="1"/>
              </p:cNvSpPr>
              <p:nvPr/>
            </p:nvSpPr>
            <p:spPr bwMode="auto">
              <a:xfrm>
                <a:off x="3840" y="1850"/>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0298" name="Rectangle 16"/>
              <p:cNvSpPr>
                <a:spLocks noChangeAspect="1" noChangeArrowheads="1"/>
              </p:cNvSpPr>
              <p:nvPr/>
            </p:nvSpPr>
            <p:spPr bwMode="auto">
              <a:xfrm>
                <a:off x="4081" y="1850"/>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0299" name="Rectangle 17"/>
              <p:cNvSpPr>
                <a:spLocks noChangeAspect="1" noChangeArrowheads="1"/>
              </p:cNvSpPr>
              <p:nvPr/>
            </p:nvSpPr>
            <p:spPr bwMode="auto">
              <a:xfrm>
                <a:off x="4322" y="1850"/>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0300" name="Rectangle 18"/>
              <p:cNvSpPr>
                <a:spLocks noChangeAspect="1" noChangeArrowheads="1"/>
              </p:cNvSpPr>
              <p:nvPr/>
            </p:nvSpPr>
            <p:spPr bwMode="auto">
              <a:xfrm>
                <a:off x="3840" y="1634"/>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0301" name="Rectangle 19"/>
              <p:cNvSpPr>
                <a:spLocks noChangeAspect="1" noChangeArrowheads="1"/>
              </p:cNvSpPr>
              <p:nvPr/>
            </p:nvSpPr>
            <p:spPr bwMode="auto">
              <a:xfrm>
                <a:off x="4081" y="1634"/>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0302" name="Rectangle 20"/>
              <p:cNvSpPr>
                <a:spLocks noChangeAspect="1" noChangeArrowheads="1"/>
              </p:cNvSpPr>
              <p:nvPr/>
            </p:nvSpPr>
            <p:spPr bwMode="auto">
              <a:xfrm>
                <a:off x="4322" y="1634"/>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sp>
            <p:nvSpPr>
              <p:cNvPr id="10303" name="Rectangle 21"/>
              <p:cNvSpPr>
                <a:spLocks noChangeAspect="1" noChangeArrowheads="1"/>
              </p:cNvSpPr>
              <p:nvPr/>
            </p:nvSpPr>
            <p:spPr bwMode="auto">
              <a:xfrm>
                <a:off x="3840" y="1417"/>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0304" name="Rectangle 22"/>
              <p:cNvSpPr>
                <a:spLocks noChangeAspect="1" noChangeArrowheads="1"/>
              </p:cNvSpPr>
              <p:nvPr/>
            </p:nvSpPr>
            <p:spPr bwMode="auto">
              <a:xfrm>
                <a:off x="4081" y="1417"/>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0305" name="Rectangle 23"/>
              <p:cNvSpPr>
                <a:spLocks noChangeAspect="1" noChangeArrowheads="1"/>
              </p:cNvSpPr>
              <p:nvPr/>
            </p:nvSpPr>
            <p:spPr bwMode="auto">
              <a:xfrm>
                <a:off x="4322" y="1417"/>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0306" name="Rectangle 24"/>
              <p:cNvSpPr>
                <a:spLocks noChangeAspect="1" noChangeArrowheads="1"/>
              </p:cNvSpPr>
              <p:nvPr/>
            </p:nvSpPr>
            <p:spPr bwMode="auto">
              <a:xfrm>
                <a:off x="3840" y="2303"/>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sp>
            <p:nvSpPr>
              <p:cNvPr id="10307" name="Rectangle 25"/>
              <p:cNvSpPr>
                <a:spLocks noChangeAspect="1" noChangeArrowheads="1"/>
              </p:cNvSpPr>
              <p:nvPr/>
            </p:nvSpPr>
            <p:spPr bwMode="auto">
              <a:xfrm>
                <a:off x="4321" y="2303"/>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0308" name="Rectangle 26"/>
              <p:cNvSpPr>
                <a:spLocks noChangeAspect="1" noChangeArrowheads="1"/>
              </p:cNvSpPr>
              <p:nvPr/>
            </p:nvSpPr>
            <p:spPr bwMode="auto">
              <a:xfrm>
                <a:off x="4080" y="2303"/>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0309" name="Rectangle 27"/>
              <p:cNvSpPr>
                <a:spLocks noChangeAspect="1" noChangeArrowheads="1"/>
              </p:cNvSpPr>
              <p:nvPr/>
            </p:nvSpPr>
            <p:spPr bwMode="auto">
              <a:xfrm>
                <a:off x="3840" y="2086"/>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sp>
            <p:nvSpPr>
              <p:cNvPr id="10310" name="Rectangle 28"/>
              <p:cNvSpPr>
                <a:spLocks noChangeAspect="1" noChangeArrowheads="1"/>
              </p:cNvSpPr>
              <p:nvPr/>
            </p:nvSpPr>
            <p:spPr bwMode="auto">
              <a:xfrm>
                <a:off x="4321" y="2086"/>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sp>
            <p:nvSpPr>
              <p:cNvPr id="10311" name="Rectangle 29"/>
              <p:cNvSpPr>
                <a:spLocks noChangeAspect="1" noChangeArrowheads="1"/>
              </p:cNvSpPr>
              <p:nvPr/>
            </p:nvSpPr>
            <p:spPr bwMode="auto">
              <a:xfrm>
                <a:off x="4080" y="2086"/>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0312" name="Rectangle 30"/>
              <p:cNvSpPr>
                <a:spLocks noChangeAspect="1" noChangeArrowheads="1"/>
              </p:cNvSpPr>
              <p:nvPr/>
            </p:nvSpPr>
            <p:spPr bwMode="auto">
              <a:xfrm>
                <a:off x="4080" y="2736"/>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0313" name="Rectangle 31"/>
              <p:cNvSpPr>
                <a:spLocks noChangeAspect="1" noChangeArrowheads="1"/>
              </p:cNvSpPr>
              <p:nvPr/>
            </p:nvSpPr>
            <p:spPr bwMode="auto">
              <a:xfrm>
                <a:off x="4321" y="2736"/>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0314" name="Rectangle 32"/>
              <p:cNvSpPr>
                <a:spLocks noChangeAspect="1" noChangeArrowheads="1"/>
              </p:cNvSpPr>
              <p:nvPr/>
            </p:nvSpPr>
            <p:spPr bwMode="auto">
              <a:xfrm>
                <a:off x="3840" y="2736"/>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grpSp>
        <p:sp>
          <p:nvSpPr>
            <p:cNvPr id="10290" name="Rectangle 33"/>
            <p:cNvSpPr>
              <a:spLocks noChangeArrowheads="1"/>
            </p:cNvSpPr>
            <p:nvPr/>
          </p:nvSpPr>
          <p:spPr bwMode="auto">
            <a:xfrm>
              <a:off x="3552" y="1008"/>
              <a:ext cx="1248" cy="2064"/>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grpSp>
        <p:nvGrpSpPr>
          <p:cNvPr id="4" name="Group 34"/>
          <p:cNvGrpSpPr>
            <a:grpSpLocks/>
          </p:cNvGrpSpPr>
          <p:nvPr/>
        </p:nvGrpSpPr>
        <p:grpSpPr bwMode="auto">
          <a:xfrm>
            <a:off x="838200" y="2074864"/>
            <a:ext cx="4648200" cy="2098675"/>
            <a:chOff x="528" y="1200"/>
            <a:chExt cx="2928" cy="1488"/>
          </a:xfrm>
        </p:grpSpPr>
        <p:sp>
          <p:nvSpPr>
            <p:cNvPr id="10250" name="Rectangle 35"/>
            <p:cNvSpPr>
              <a:spLocks noChangeArrowheads="1"/>
            </p:cNvSpPr>
            <p:nvPr/>
          </p:nvSpPr>
          <p:spPr bwMode="auto">
            <a:xfrm>
              <a:off x="528" y="1200"/>
              <a:ext cx="2928" cy="1488"/>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0251" name="Rectangle 36"/>
            <p:cNvSpPr>
              <a:spLocks noChangeAspect="1" noChangeArrowheads="1"/>
            </p:cNvSpPr>
            <p:nvPr/>
          </p:nvSpPr>
          <p:spPr bwMode="auto">
            <a:xfrm>
              <a:off x="67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10252" name="Rectangle 37"/>
            <p:cNvSpPr>
              <a:spLocks noChangeAspect="1" noChangeArrowheads="1"/>
            </p:cNvSpPr>
            <p:nvPr/>
          </p:nvSpPr>
          <p:spPr bwMode="auto">
            <a:xfrm>
              <a:off x="91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10253" name="Rectangle 38"/>
            <p:cNvSpPr>
              <a:spLocks noChangeAspect="1" noChangeArrowheads="1"/>
            </p:cNvSpPr>
            <p:nvPr/>
          </p:nvSpPr>
          <p:spPr bwMode="auto">
            <a:xfrm>
              <a:off x="1152" y="153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54" name="Rectangle 39"/>
            <p:cNvSpPr>
              <a:spLocks noChangeAspect="1" noChangeArrowheads="1"/>
            </p:cNvSpPr>
            <p:nvPr/>
          </p:nvSpPr>
          <p:spPr bwMode="auto">
            <a:xfrm>
              <a:off x="67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10255" name="Rectangle 40"/>
            <p:cNvSpPr>
              <a:spLocks noChangeAspect="1" noChangeArrowheads="1"/>
            </p:cNvSpPr>
            <p:nvPr/>
          </p:nvSpPr>
          <p:spPr bwMode="auto">
            <a:xfrm>
              <a:off x="91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10256" name="Rectangle 41"/>
            <p:cNvSpPr>
              <a:spLocks noChangeAspect="1" noChangeArrowheads="1"/>
            </p:cNvSpPr>
            <p:nvPr/>
          </p:nvSpPr>
          <p:spPr bwMode="auto">
            <a:xfrm>
              <a:off x="1152" y="2184"/>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57" name="Rectangle 42"/>
            <p:cNvSpPr>
              <a:spLocks noChangeAspect="1" noChangeArrowheads="1"/>
            </p:cNvSpPr>
            <p:nvPr/>
          </p:nvSpPr>
          <p:spPr bwMode="auto">
            <a:xfrm>
              <a:off x="67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10258" name="Rectangle 43"/>
            <p:cNvSpPr>
              <a:spLocks noChangeAspect="1" noChangeArrowheads="1"/>
            </p:cNvSpPr>
            <p:nvPr/>
          </p:nvSpPr>
          <p:spPr bwMode="auto">
            <a:xfrm>
              <a:off x="91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10259" name="Rectangle 44"/>
            <p:cNvSpPr>
              <a:spLocks noChangeAspect="1" noChangeArrowheads="1"/>
            </p:cNvSpPr>
            <p:nvPr/>
          </p:nvSpPr>
          <p:spPr bwMode="auto">
            <a:xfrm>
              <a:off x="1152" y="1968"/>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60" name="Rectangle 45"/>
            <p:cNvSpPr>
              <a:spLocks noChangeAspect="1" noChangeArrowheads="1"/>
            </p:cNvSpPr>
            <p:nvPr/>
          </p:nvSpPr>
          <p:spPr bwMode="auto">
            <a:xfrm>
              <a:off x="67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10261" name="Rectangle 46"/>
            <p:cNvSpPr>
              <a:spLocks noChangeAspect="1" noChangeArrowheads="1"/>
            </p:cNvSpPr>
            <p:nvPr/>
          </p:nvSpPr>
          <p:spPr bwMode="auto">
            <a:xfrm>
              <a:off x="91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10262" name="Rectangle 47"/>
            <p:cNvSpPr>
              <a:spLocks noChangeAspect="1" noChangeArrowheads="1"/>
            </p:cNvSpPr>
            <p:nvPr/>
          </p:nvSpPr>
          <p:spPr bwMode="auto">
            <a:xfrm>
              <a:off x="1152" y="17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63" name="Rectangle 48"/>
            <p:cNvSpPr>
              <a:spLocks noChangeAspect="1" noChangeArrowheads="1"/>
            </p:cNvSpPr>
            <p:nvPr/>
          </p:nvSpPr>
          <p:spPr bwMode="auto">
            <a:xfrm>
              <a:off x="163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10264" name="Rectangle 49"/>
            <p:cNvSpPr>
              <a:spLocks noChangeAspect="1" noChangeArrowheads="1"/>
            </p:cNvSpPr>
            <p:nvPr/>
          </p:nvSpPr>
          <p:spPr bwMode="auto">
            <a:xfrm>
              <a:off x="211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10265" name="Rectangle 50"/>
            <p:cNvSpPr>
              <a:spLocks noChangeAspect="1" noChangeArrowheads="1"/>
            </p:cNvSpPr>
            <p:nvPr/>
          </p:nvSpPr>
          <p:spPr bwMode="auto">
            <a:xfrm>
              <a:off x="1872" y="153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66" name="Rectangle 51"/>
            <p:cNvSpPr>
              <a:spLocks noChangeAspect="1" noChangeArrowheads="1"/>
            </p:cNvSpPr>
            <p:nvPr/>
          </p:nvSpPr>
          <p:spPr bwMode="auto">
            <a:xfrm>
              <a:off x="163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endParaRPr kumimoji="1" lang="en-US" altLang="en-US" sz="2000">
                <a:latin typeface="Helvetica" panose="020B0604020202020204" pitchFamily="34" charset="0"/>
                <a:cs typeface="Arial" panose="020B0604020202020204" pitchFamily="34" charset="0"/>
              </a:endParaRPr>
            </a:p>
          </p:txBody>
        </p:sp>
        <p:sp>
          <p:nvSpPr>
            <p:cNvPr id="10267" name="Rectangle 52"/>
            <p:cNvSpPr>
              <a:spLocks noChangeAspect="1" noChangeArrowheads="1"/>
            </p:cNvSpPr>
            <p:nvPr/>
          </p:nvSpPr>
          <p:spPr bwMode="auto">
            <a:xfrm>
              <a:off x="211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10268" name="Rectangle 53"/>
            <p:cNvSpPr>
              <a:spLocks noChangeAspect="1" noChangeArrowheads="1"/>
            </p:cNvSpPr>
            <p:nvPr/>
          </p:nvSpPr>
          <p:spPr bwMode="auto">
            <a:xfrm>
              <a:off x="1872" y="17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69" name="Rectangle 54"/>
            <p:cNvSpPr>
              <a:spLocks noChangeAspect="1" noChangeArrowheads="1"/>
            </p:cNvSpPr>
            <p:nvPr/>
          </p:nvSpPr>
          <p:spPr bwMode="auto">
            <a:xfrm>
              <a:off x="163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10270" name="Rectangle 55"/>
            <p:cNvSpPr>
              <a:spLocks noChangeAspect="1" noChangeArrowheads="1"/>
            </p:cNvSpPr>
            <p:nvPr/>
          </p:nvSpPr>
          <p:spPr bwMode="auto">
            <a:xfrm>
              <a:off x="211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10271" name="Rectangle 56"/>
            <p:cNvSpPr>
              <a:spLocks noChangeAspect="1" noChangeArrowheads="1"/>
            </p:cNvSpPr>
            <p:nvPr/>
          </p:nvSpPr>
          <p:spPr bwMode="auto">
            <a:xfrm>
              <a:off x="1872" y="2184"/>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72" name="Rectangle 57"/>
            <p:cNvSpPr>
              <a:spLocks noChangeAspect="1" noChangeArrowheads="1"/>
            </p:cNvSpPr>
            <p:nvPr/>
          </p:nvSpPr>
          <p:spPr bwMode="auto">
            <a:xfrm>
              <a:off x="163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endParaRPr kumimoji="1" lang="en-US" altLang="en-US" sz="2000">
                <a:latin typeface="Helvetica" panose="020B0604020202020204" pitchFamily="34" charset="0"/>
                <a:cs typeface="Arial" panose="020B0604020202020204" pitchFamily="34" charset="0"/>
              </a:endParaRPr>
            </a:p>
          </p:txBody>
        </p:sp>
        <p:sp>
          <p:nvSpPr>
            <p:cNvPr id="10273" name="Rectangle 58"/>
            <p:cNvSpPr>
              <a:spLocks noChangeAspect="1" noChangeArrowheads="1"/>
            </p:cNvSpPr>
            <p:nvPr/>
          </p:nvSpPr>
          <p:spPr bwMode="auto">
            <a:xfrm>
              <a:off x="211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10274" name="Rectangle 59"/>
            <p:cNvSpPr>
              <a:spLocks noChangeAspect="1" noChangeArrowheads="1"/>
            </p:cNvSpPr>
            <p:nvPr/>
          </p:nvSpPr>
          <p:spPr bwMode="auto">
            <a:xfrm>
              <a:off x="1872" y="1968"/>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75" name="Rectangle 60"/>
            <p:cNvSpPr>
              <a:spLocks noChangeAspect="1" noChangeArrowheads="1"/>
            </p:cNvSpPr>
            <p:nvPr/>
          </p:nvSpPr>
          <p:spPr bwMode="auto">
            <a:xfrm>
              <a:off x="283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10276" name="Rectangle 61"/>
            <p:cNvSpPr>
              <a:spLocks noChangeAspect="1" noChangeArrowheads="1"/>
            </p:cNvSpPr>
            <p:nvPr/>
          </p:nvSpPr>
          <p:spPr bwMode="auto">
            <a:xfrm>
              <a:off x="3072" y="153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10277" name="Rectangle 62"/>
            <p:cNvSpPr>
              <a:spLocks noChangeAspect="1" noChangeArrowheads="1"/>
            </p:cNvSpPr>
            <p:nvPr/>
          </p:nvSpPr>
          <p:spPr bwMode="auto">
            <a:xfrm>
              <a:off x="2592" y="153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78" name="Rectangle 63"/>
            <p:cNvSpPr>
              <a:spLocks noChangeAspect="1" noChangeArrowheads="1"/>
            </p:cNvSpPr>
            <p:nvPr/>
          </p:nvSpPr>
          <p:spPr bwMode="auto">
            <a:xfrm>
              <a:off x="283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10279" name="Rectangle 64"/>
            <p:cNvSpPr>
              <a:spLocks noChangeAspect="1" noChangeArrowheads="1"/>
            </p:cNvSpPr>
            <p:nvPr/>
          </p:nvSpPr>
          <p:spPr bwMode="auto">
            <a:xfrm>
              <a:off x="3072" y="218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10280" name="Rectangle 65"/>
            <p:cNvSpPr>
              <a:spLocks noChangeAspect="1" noChangeArrowheads="1"/>
            </p:cNvSpPr>
            <p:nvPr/>
          </p:nvSpPr>
          <p:spPr bwMode="auto">
            <a:xfrm>
              <a:off x="2592" y="2184"/>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81" name="Rectangle 66"/>
            <p:cNvSpPr>
              <a:spLocks noChangeAspect="1" noChangeArrowheads="1"/>
            </p:cNvSpPr>
            <p:nvPr/>
          </p:nvSpPr>
          <p:spPr bwMode="auto">
            <a:xfrm>
              <a:off x="283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endParaRPr kumimoji="1" lang="en-US" altLang="en-US" sz="2000">
                <a:latin typeface="Helvetica" panose="020B0604020202020204" pitchFamily="34" charset="0"/>
                <a:cs typeface="Arial" panose="020B0604020202020204" pitchFamily="34" charset="0"/>
              </a:endParaRPr>
            </a:p>
          </p:txBody>
        </p:sp>
        <p:sp>
          <p:nvSpPr>
            <p:cNvPr id="10282" name="Rectangle 67"/>
            <p:cNvSpPr>
              <a:spLocks noChangeAspect="1" noChangeArrowheads="1"/>
            </p:cNvSpPr>
            <p:nvPr/>
          </p:nvSpPr>
          <p:spPr bwMode="auto">
            <a:xfrm>
              <a:off x="3072" y="196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endParaRPr kumimoji="1" lang="en-US" altLang="en-US" sz="2000">
                <a:latin typeface="Helvetica" panose="020B0604020202020204" pitchFamily="34" charset="0"/>
                <a:cs typeface="Arial" panose="020B0604020202020204" pitchFamily="34" charset="0"/>
              </a:endParaRPr>
            </a:p>
          </p:txBody>
        </p:sp>
        <p:sp>
          <p:nvSpPr>
            <p:cNvPr id="10283" name="Rectangle 68"/>
            <p:cNvSpPr>
              <a:spLocks noChangeAspect="1" noChangeArrowheads="1"/>
            </p:cNvSpPr>
            <p:nvPr/>
          </p:nvSpPr>
          <p:spPr bwMode="auto">
            <a:xfrm>
              <a:off x="2592" y="1968"/>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84" name="Rectangle 69"/>
            <p:cNvSpPr>
              <a:spLocks noChangeAspect="1" noChangeArrowheads="1"/>
            </p:cNvSpPr>
            <p:nvPr/>
          </p:nvSpPr>
          <p:spPr bwMode="auto">
            <a:xfrm>
              <a:off x="283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endParaRPr kumimoji="1" lang="en-US" altLang="en-US" sz="2000">
                <a:latin typeface="Helvetica" panose="020B0604020202020204" pitchFamily="34" charset="0"/>
                <a:cs typeface="Arial" panose="020B0604020202020204" pitchFamily="34" charset="0"/>
              </a:endParaRPr>
            </a:p>
          </p:txBody>
        </p:sp>
        <p:sp>
          <p:nvSpPr>
            <p:cNvPr id="10285" name="Rectangle 70"/>
            <p:cNvSpPr>
              <a:spLocks noChangeAspect="1" noChangeArrowheads="1"/>
            </p:cNvSpPr>
            <p:nvPr/>
          </p:nvSpPr>
          <p:spPr bwMode="auto">
            <a:xfrm>
              <a:off x="3072" y="1752"/>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endParaRPr kumimoji="1" lang="en-US" altLang="en-US" sz="2000">
                <a:latin typeface="Helvetica" panose="020B0604020202020204" pitchFamily="34" charset="0"/>
                <a:cs typeface="Arial" panose="020B0604020202020204" pitchFamily="34" charset="0"/>
              </a:endParaRPr>
            </a:p>
          </p:txBody>
        </p:sp>
        <p:sp>
          <p:nvSpPr>
            <p:cNvPr id="10286" name="Rectangle 71"/>
            <p:cNvSpPr>
              <a:spLocks noChangeAspect="1" noChangeArrowheads="1"/>
            </p:cNvSpPr>
            <p:nvPr/>
          </p:nvSpPr>
          <p:spPr bwMode="auto">
            <a:xfrm>
              <a:off x="2592" y="17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0287" name="Line 72"/>
            <p:cNvSpPr>
              <a:spLocks noChangeAspect="1" noChangeShapeType="1"/>
            </p:cNvSpPr>
            <p:nvPr/>
          </p:nvSpPr>
          <p:spPr bwMode="auto">
            <a:xfrm>
              <a:off x="1488" y="1536"/>
              <a:ext cx="0" cy="816"/>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8" name="Line 73"/>
            <p:cNvSpPr>
              <a:spLocks noChangeAspect="1" noChangeShapeType="1"/>
            </p:cNvSpPr>
            <p:nvPr/>
          </p:nvSpPr>
          <p:spPr bwMode="auto">
            <a:xfrm>
              <a:off x="2448" y="1536"/>
              <a:ext cx="0" cy="840"/>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48" name="Rectangle 74"/>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(4/8</a:t>
            </a:r>
            <a:r>
              <a:rPr lang="en-US" altLang="en-US" sz="2800" dirty="0">
                <a:solidFill>
                  <a:srgbClr val="330033"/>
                </a:solidFill>
              </a:rPr>
              <a:t>)</a:t>
            </a:r>
            <a:endParaRPr lang="en-US" altLang="en-US" dirty="0" smtClean="0"/>
          </a:p>
        </p:txBody>
      </p:sp>
      <p:sp>
        <p:nvSpPr>
          <p:cNvPr id="10249" name="Content Placeholder 2"/>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1334923001"/>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up)">
                                      <p:cBhvr>
                                        <p:cTn id="7" dur="500"/>
                                        <p:tgtEl>
                                          <p:spTgt spid="4"/>
                                        </p:tgtEl>
                                      </p:cBhvr>
                                    </p:animEffect>
                                  </p:childTnLst>
                                </p:cTn>
                              </p:par>
                            </p:childTnLst>
                          </p:cTn>
                        </p:par>
                        <p:par>
                          <p:cTn id="8" fill="hold" nodeType="afterGroup">
                            <p:stCondLst>
                              <p:cond delay="500"/>
                            </p:stCondLst>
                            <p:childTnLst>
                              <p:par>
                                <p:cTn id="9" presetID="22" presetClass="entr" presetSubtype="8" fill="hold" grpId="0" nodeType="afterEffect">
                                  <p:stCondLst>
                                    <p:cond delay="0"/>
                                  </p:stCondLst>
                                  <p:childTnLst>
                                    <p:set>
                                      <p:cBhvr>
                                        <p:cTn id="10" dur="1" fill="hold">
                                          <p:stCondLst>
                                            <p:cond delay="0"/>
                                          </p:stCondLst>
                                        </p:cTn>
                                        <p:tgtEl>
                                          <p:spTgt spid="214020"/>
                                        </p:tgtEl>
                                        <p:attrNameLst>
                                          <p:attrName>style.visibility</p:attrName>
                                        </p:attrNameLst>
                                      </p:cBhvr>
                                      <p:to>
                                        <p:strVal val="visible"/>
                                      </p:to>
                                    </p:set>
                                    <p:animEffect transition="in" filter="wipe(left)">
                                      <p:cBhvr>
                                        <p:cTn id="11" dur="500"/>
                                        <p:tgtEl>
                                          <p:spTgt spid="214020"/>
                                        </p:tgtEl>
                                      </p:cBhvr>
                                    </p:animEffect>
                                  </p:childTnLst>
                                </p:cTn>
                              </p:par>
                            </p:childTnLst>
                          </p:cTn>
                        </p:par>
                        <p:par>
                          <p:cTn id="12" fill="hold" nodeType="afterGroup">
                            <p:stCondLst>
                              <p:cond delay="1000"/>
                            </p:stCondLst>
                            <p:childTnLst>
                              <p:par>
                                <p:cTn id="13" presetID="22" presetClass="entr" presetSubtype="4" fill="hold" grpId="0" nodeType="afterEffect">
                                  <p:stCondLst>
                                    <p:cond delay="0"/>
                                  </p:stCondLst>
                                  <p:childTnLst>
                                    <p:set>
                                      <p:cBhvr>
                                        <p:cTn id="14" dur="1" fill="hold">
                                          <p:stCondLst>
                                            <p:cond delay="0"/>
                                          </p:stCondLst>
                                        </p:cTn>
                                        <p:tgtEl>
                                          <p:spTgt spid="214021"/>
                                        </p:tgtEl>
                                        <p:attrNameLst>
                                          <p:attrName>style.visibility</p:attrName>
                                        </p:attrNameLst>
                                      </p:cBhvr>
                                      <p:to>
                                        <p:strVal val="visible"/>
                                      </p:to>
                                    </p:set>
                                    <p:animEffect transition="in" filter="wipe(down)">
                                      <p:cBhvr>
                                        <p:cTn id="15" dur="500"/>
                                        <p:tgtEl>
                                          <p:spTgt spid="214021"/>
                                        </p:tgtEl>
                                      </p:cBhvr>
                                    </p:animEffect>
                                  </p:childTnLst>
                                </p:cTn>
                              </p:par>
                            </p:childTnLst>
                          </p:cTn>
                        </p:par>
                      </p:childTnLst>
                    </p:cTn>
                  </p:par>
                  <p:par>
                    <p:cTn id="16" fill="hold" nodeType="clickPar">
                      <p:stCondLst>
                        <p:cond delay="indefinite"/>
                      </p:stCondLst>
                      <p:childTnLst>
                        <p:par>
                          <p:cTn id="17" fill="hold" nodeType="withGroup">
                            <p:stCondLst>
                              <p:cond delay="0"/>
                            </p:stCondLst>
                            <p:childTnLst>
                              <p:par>
                                <p:cTn id="18" presetID="22" presetClass="entr" presetSubtype="1" fill="hold" nodeType="clickEffect">
                                  <p:stCondLst>
                                    <p:cond delay="0"/>
                                  </p:stCondLst>
                                  <p:childTnLst>
                                    <p:set>
                                      <p:cBhvr>
                                        <p:cTn id="19" dur="1" fill="hold">
                                          <p:stCondLst>
                                            <p:cond delay="0"/>
                                          </p:stCondLst>
                                        </p:cTn>
                                        <p:tgtEl>
                                          <p:spTgt spid="2"/>
                                        </p:tgtEl>
                                        <p:attrNameLst>
                                          <p:attrName>style.visibility</p:attrName>
                                        </p:attrNameLst>
                                      </p:cBhvr>
                                      <p:to>
                                        <p:strVal val="visible"/>
                                      </p:to>
                                    </p:set>
                                    <p:animEffect transition="in" filter="wipe(up)">
                                      <p:cBhvr>
                                        <p:cTn id="20" dur="500"/>
                                        <p:tgtEl>
                                          <p:spTgt spid="2"/>
                                        </p:tgtEl>
                                      </p:cBhvr>
                                    </p:animEffect>
                                  </p:childTnLst>
                                </p:cTn>
                              </p:par>
                            </p:childTnLst>
                          </p:cTn>
                        </p:par>
                        <p:par>
                          <p:cTn id="21" fill="hold" nodeType="afterGroup">
                            <p:stCondLst>
                              <p:cond delay="500"/>
                            </p:stCondLst>
                            <p:childTnLst>
                              <p:par>
                                <p:cTn id="22" presetID="22" presetClass="entr" presetSubtype="8" fill="hold" grpId="0" nodeType="afterEffect">
                                  <p:stCondLst>
                                    <p:cond delay="0"/>
                                  </p:stCondLst>
                                  <p:childTnLst>
                                    <p:set>
                                      <p:cBhvr>
                                        <p:cTn id="23" dur="1" fill="hold">
                                          <p:stCondLst>
                                            <p:cond delay="0"/>
                                          </p:stCondLst>
                                        </p:cTn>
                                        <p:tgtEl>
                                          <p:spTgt spid="214018"/>
                                        </p:tgtEl>
                                        <p:attrNameLst>
                                          <p:attrName>style.visibility</p:attrName>
                                        </p:attrNameLst>
                                      </p:cBhvr>
                                      <p:to>
                                        <p:strVal val="visible"/>
                                      </p:to>
                                    </p:set>
                                    <p:animEffect transition="in" filter="wipe(left)">
                                      <p:cBhvr>
                                        <p:cTn id="24" dur="500"/>
                                        <p:tgtEl>
                                          <p:spTgt spid="214018"/>
                                        </p:tgtEl>
                                      </p:cBhvr>
                                    </p:animEffect>
                                  </p:childTnLst>
                                </p:cTn>
                              </p:par>
                            </p:childTnLst>
                          </p:cTn>
                        </p:par>
                        <p:par>
                          <p:cTn id="25" fill="hold" nodeType="afterGroup">
                            <p:stCondLst>
                              <p:cond delay="1000"/>
                            </p:stCondLst>
                            <p:childTnLst>
                              <p:par>
                                <p:cTn id="26" presetID="22" presetClass="entr" presetSubtype="4" fill="hold" grpId="0" nodeType="afterEffect">
                                  <p:stCondLst>
                                    <p:cond delay="0"/>
                                  </p:stCondLst>
                                  <p:childTnLst>
                                    <p:set>
                                      <p:cBhvr>
                                        <p:cTn id="27" dur="1" fill="hold">
                                          <p:stCondLst>
                                            <p:cond delay="0"/>
                                          </p:stCondLst>
                                        </p:cTn>
                                        <p:tgtEl>
                                          <p:spTgt spid="214022"/>
                                        </p:tgtEl>
                                        <p:attrNameLst>
                                          <p:attrName>style.visibility</p:attrName>
                                        </p:attrNameLst>
                                      </p:cBhvr>
                                      <p:to>
                                        <p:strVal val="visible"/>
                                      </p:to>
                                    </p:set>
                                    <p:animEffect transition="in" filter="wipe(down)">
                                      <p:cBhvr>
                                        <p:cTn id="28" dur="500"/>
                                        <p:tgtEl>
                                          <p:spTgt spid="21402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4018" grpId="0" autoUpdateAnimBg="0"/>
      <p:bldP spid="214020" grpId="0" autoUpdateAnimBg="0"/>
      <p:bldP spid="214021" grpId="0" animBg="1"/>
      <p:bldP spid="214022"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1266" name="Group 2"/>
          <p:cNvGrpSpPr>
            <a:grpSpLocks/>
          </p:cNvGrpSpPr>
          <p:nvPr/>
        </p:nvGrpSpPr>
        <p:grpSpPr bwMode="auto">
          <a:xfrm>
            <a:off x="6664326" y="2684463"/>
            <a:ext cx="1031875" cy="2405062"/>
            <a:chOff x="4198" y="1632"/>
            <a:chExt cx="650" cy="1705"/>
          </a:xfrm>
        </p:grpSpPr>
        <p:grpSp>
          <p:nvGrpSpPr>
            <p:cNvPr id="11331" name="Group 3"/>
            <p:cNvGrpSpPr>
              <a:grpSpLocks/>
            </p:cNvGrpSpPr>
            <p:nvPr/>
          </p:nvGrpSpPr>
          <p:grpSpPr bwMode="auto">
            <a:xfrm>
              <a:off x="4198" y="1632"/>
              <a:ext cx="650" cy="169"/>
              <a:chOff x="4198" y="1632"/>
              <a:chExt cx="650" cy="169"/>
            </a:xfrm>
          </p:grpSpPr>
          <p:sp>
            <p:nvSpPr>
              <p:cNvPr id="11353" name="Rectangle 4"/>
              <p:cNvSpPr>
                <a:spLocks noChangeAspect="1" noChangeArrowheads="1"/>
              </p:cNvSpPr>
              <p:nvPr/>
            </p:nvSpPr>
            <p:spPr bwMode="auto">
              <a:xfrm>
                <a:off x="4198"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1354" name="Rectangle 5"/>
              <p:cNvSpPr>
                <a:spLocks noChangeAspect="1" noChangeArrowheads="1"/>
              </p:cNvSpPr>
              <p:nvPr/>
            </p:nvSpPr>
            <p:spPr bwMode="auto">
              <a:xfrm>
                <a:off x="4439"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1355" name="Rectangle 6"/>
              <p:cNvSpPr>
                <a:spLocks noChangeAspect="1" noChangeArrowheads="1"/>
              </p:cNvSpPr>
              <p:nvPr/>
            </p:nvSpPr>
            <p:spPr bwMode="auto">
              <a:xfrm>
                <a:off x="4680" y="163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grpSp>
        <p:sp>
          <p:nvSpPr>
            <p:cNvPr id="11332" name="Rectangle 7"/>
            <p:cNvSpPr>
              <a:spLocks noChangeAspect="1" noChangeArrowheads="1"/>
            </p:cNvSpPr>
            <p:nvPr/>
          </p:nvSpPr>
          <p:spPr bwMode="auto">
            <a:xfrm>
              <a:off x="4438"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1333" name="Rectangle 8"/>
            <p:cNvSpPr>
              <a:spLocks noChangeAspect="1" noChangeArrowheads="1"/>
            </p:cNvSpPr>
            <p:nvPr/>
          </p:nvSpPr>
          <p:spPr bwMode="auto">
            <a:xfrm>
              <a:off x="4679"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1334" name="Rectangle 9"/>
            <p:cNvSpPr>
              <a:spLocks noChangeAspect="1" noChangeArrowheads="1"/>
            </p:cNvSpPr>
            <p:nvPr/>
          </p:nvSpPr>
          <p:spPr bwMode="auto">
            <a:xfrm>
              <a:off x="4198" y="29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1335" name="Rectangle 10"/>
            <p:cNvSpPr>
              <a:spLocks noChangeAspect="1" noChangeArrowheads="1"/>
            </p:cNvSpPr>
            <p:nvPr/>
          </p:nvSpPr>
          <p:spPr bwMode="auto">
            <a:xfrm>
              <a:off x="4198"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1336" name="Rectangle 11"/>
            <p:cNvSpPr>
              <a:spLocks noChangeAspect="1" noChangeArrowheads="1"/>
            </p:cNvSpPr>
            <p:nvPr/>
          </p:nvSpPr>
          <p:spPr bwMode="auto">
            <a:xfrm>
              <a:off x="4439"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1337" name="Rectangle 12"/>
            <p:cNvSpPr>
              <a:spLocks noChangeAspect="1" noChangeArrowheads="1"/>
            </p:cNvSpPr>
            <p:nvPr/>
          </p:nvSpPr>
          <p:spPr bwMode="auto">
            <a:xfrm>
              <a:off x="4680" y="228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1338" name="Rectangle 13"/>
            <p:cNvSpPr>
              <a:spLocks noChangeAspect="1" noChangeArrowheads="1"/>
            </p:cNvSpPr>
            <p:nvPr/>
          </p:nvSpPr>
          <p:spPr bwMode="auto">
            <a:xfrm>
              <a:off x="4198"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1339" name="Rectangle 14"/>
            <p:cNvSpPr>
              <a:spLocks noChangeAspect="1" noChangeArrowheads="1"/>
            </p:cNvSpPr>
            <p:nvPr/>
          </p:nvSpPr>
          <p:spPr bwMode="auto">
            <a:xfrm>
              <a:off x="4439"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1340" name="Rectangle 15"/>
            <p:cNvSpPr>
              <a:spLocks noChangeAspect="1" noChangeArrowheads="1"/>
            </p:cNvSpPr>
            <p:nvPr/>
          </p:nvSpPr>
          <p:spPr bwMode="auto">
            <a:xfrm>
              <a:off x="4680" y="206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1341" name="Rectangle 16"/>
            <p:cNvSpPr>
              <a:spLocks noChangeAspect="1" noChangeArrowheads="1"/>
            </p:cNvSpPr>
            <p:nvPr/>
          </p:nvSpPr>
          <p:spPr bwMode="auto">
            <a:xfrm>
              <a:off x="4198"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1342" name="Rectangle 17"/>
            <p:cNvSpPr>
              <a:spLocks noChangeAspect="1" noChangeArrowheads="1"/>
            </p:cNvSpPr>
            <p:nvPr/>
          </p:nvSpPr>
          <p:spPr bwMode="auto">
            <a:xfrm>
              <a:off x="4439"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1343" name="Rectangle 18"/>
            <p:cNvSpPr>
              <a:spLocks noChangeAspect="1" noChangeArrowheads="1"/>
            </p:cNvSpPr>
            <p:nvPr/>
          </p:nvSpPr>
          <p:spPr bwMode="auto">
            <a:xfrm>
              <a:off x="4680" y="1849"/>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1344" name="Rectangle 19"/>
            <p:cNvSpPr>
              <a:spLocks noChangeAspect="1" noChangeArrowheads="1"/>
            </p:cNvSpPr>
            <p:nvPr/>
          </p:nvSpPr>
          <p:spPr bwMode="auto">
            <a:xfrm>
              <a:off x="4198" y="2735"/>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1345" name="Rectangle 20"/>
            <p:cNvSpPr>
              <a:spLocks noChangeAspect="1" noChangeArrowheads="1"/>
            </p:cNvSpPr>
            <p:nvPr/>
          </p:nvSpPr>
          <p:spPr bwMode="auto">
            <a:xfrm>
              <a:off x="4679"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1346" name="Rectangle 21"/>
            <p:cNvSpPr>
              <a:spLocks noChangeAspect="1" noChangeArrowheads="1"/>
            </p:cNvSpPr>
            <p:nvPr/>
          </p:nvSpPr>
          <p:spPr bwMode="auto">
            <a:xfrm>
              <a:off x="4438"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1347" name="Rectangle 22"/>
            <p:cNvSpPr>
              <a:spLocks noChangeAspect="1" noChangeArrowheads="1"/>
            </p:cNvSpPr>
            <p:nvPr/>
          </p:nvSpPr>
          <p:spPr bwMode="auto">
            <a:xfrm>
              <a:off x="4198" y="251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1348" name="Rectangle 23"/>
            <p:cNvSpPr>
              <a:spLocks noChangeAspect="1" noChangeArrowheads="1"/>
            </p:cNvSpPr>
            <p:nvPr/>
          </p:nvSpPr>
          <p:spPr bwMode="auto">
            <a:xfrm>
              <a:off x="4679"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1349" name="Rectangle 24"/>
            <p:cNvSpPr>
              <a:spLocks noChangeAspect="1" noChangeArrowheads="1"/>
            </p:cNvSpPr>
            <p:nvPr/>
          </p:nvSpPr>
          <p:spPr bwMode="auto">
            <a:xfrm>
              <a:off x="4438"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1350" name="Rectangle 25"/>
            <p:cNvSpPr>
              <a:spLocks noChangeAspect="1" noChangeArrowheads="1"/>
            </p:cNvSpPr>
            <p:nvPr/>
          </p:nvSpPr>
          <p:spPr bwMode="auto">
            <a:xfrm>
              <a:off x="4438"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1351" name="Rectangle 26"/>
            <p:cNvSpPr>
              <a:spLocks noChangeAspect="1" noChangeArrowheads="1"/>
            </p:cNvSpPr>
            <p:nvPr/>
          </p:nvSpPr>
          <p:spPr bwMode="auto">
            <a:xfrm>
              <a:off x="4679"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1352" name="Rectangle 27"/>
            <p:cNvSpPr>
              <a:spLocks noChangeAspect="1" noChangeArrowheads="1"/>
            </p:cNvSpPr>
            <p:nvPr/>
          </p:nvSpPr>
          <p:spPr bwMode="auto">
            <a:xfrm>
              <a:off x="4198" y="316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grpSp>
      <p:grpSp>
        <p:nvGrpSpPr>
          <p:cNvPr id="11267" name="Group 28"/>
          <p:cNvGrpSpPr>
            <a:grpSpLocks/>
          </p:cNvGrpSpPr>
          <p:nvPr/>
        </p:nvGrpSpPr>
        <p:grpSpPr bwMode="auto">
          <a:xfrm>
            <a:off x="762000" y="2413001"/>
            <a:ext cx="4648200" cy="2100263"/>
            <a:chOff x="240" y="1200"/>
            <a:chExt cx="2928" cy="1488"/>
          </a:xfrm>
        </p:grpSpPr>
        <p:sp>
          <p:nvSpPr>
            <p:cNvPr id="11288" name="Rectangle 29"/>
            <p:cNvSpPr>
              <a:spLocks noChangeArrowheads="1"/>
            </p:cNvSpPr>
            <p:nvPr/>
          </p:nvSpPr>
          <p:spPr bwMode="auto">
            <a:xfrm>
              <a:off x="240" y="1200"/>
              <a:ext cx="2928" cy="1488"/>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11289" name="Group 30"/>
            <p:cNvGrpSpPr>
              <a:grpSpLocks noChangeAspect="1"/>
            </p:cNvGrpSpPr>
            <p:nvPr/>
          </p:nvGrpSpPr>
          <p:grpSpPr bwMode="auto">
            <a:xfrm>
              <a:off x="384" y="1536"/>
              <a:ext cx="2568" cy="840"/>
              <a:chOff x="384" y="1536"/>
              <a:chExt cx="5136" cy="1680"/>
            </a:xfrm>
          </p:grpSpPr>
          <p:grpSp>
            <p:nvGrpSpPr>
              <p:cNvPr id="11290" name="Group 31"/>
              <p:cNvGrpSpPr>
                <a:grpSpLocks noChangeAspect="1"/>
              </p:cNvGrpSpPr>
              <p:nvPr/>
            </p:nvGrpSpPr>
            <p:grpSpPr bwMode="auto">
              <a:xfrm>
                <a:off x="384" y="1536"/>
                <a:ext cx="1296" cy="1632"/>
                <a:chOff x="1152" y="1248"/>
                <a:chExt cx="1296" cy="1632"/>
              </a:xfrm>
            </p:grpSpPr>
            <p:sp>
              <p:nvSpPr>
                <p:cNvPr id="11319" name="Rectangle 32"/>
                <p:cNvSpPr>
                  <a:spLocks noChangeAspect="1" noChangeArrowheads="1"/>
                </p:cNvSpPr>
                <p:nvPr/>
              </p:nvSpPr>
              <p:spPr bwMode="auto">
                <a:xfrm>
                  <a:off x="1152"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1320" name="Rectangle 33"/>
                <p:cNvSpPr>
                  <a:spLocks noChangeAspect="1" noChangeArrowheads="1"/>
                </p:cNvSpPr>
                <p:nvPr/>
              </p:nvSpPr>
              <p:spPr bwMode="auto">
                <a:xfrm>
                  <a:off x="1632"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1321" name="Rectangle 34"/>
                <p:cNvSpPr>
                  <a:spLocks noChangeAspect="1" noChangeArrowheads="1"/>
                </p:cNvSpPr>
                <p:nvPr/>
              </p:nvSpPr>
              <p:spPr bwMode="auto">
                <a:xfrm>
                  <a:off x="2112"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22" name="Rectangle 35"/>
                <p:cNvSpPr>
                  <a:spLocks noChangeAspect="1" noChangeArrowheads="1"/>
                </p:cNvSpPr>
                <p:nvPr/>
              </p:nvSpPr>
              <p:spPr bwMode="auto">
                <a:xfrm>
                  <a:off x="1152"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1323" name="Rectangle 36"/>
                <p:cNvSpPr>
                  <a:spLocks noChangeAspect="1" noChangeArrowheads="1"/>
                </p:cNvSpPr>
                <p:nvPr/>
              </p:nvSpPr>
              <p:spPr bwMode="auto">
                <a:xfrm>
                  <a:off x="1632"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1324" name="Rectangle 37"/>
                <p:cNvSpPr>
                  <a:spLocks noChangeAspect="1" noChangeArrowheads="1"/>
                </p:cNvSpPr>
                <p:nvPr/>
              </p:nvSpPr>
              <p:spPr bwMode="auto">
                <a:xfrm>
                  <a:off x="2112"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25" name="Rectangle 38"/>
                <p:cNvSpPr>
                  <a:spLocks noChangeAspect="1" noChangeArrowheads="1"/>
                </p:cNvSpPr>
                <p:nvPr/>
              </p:nvSpPr>
              <p:spPr bwMode="auto">
                <a:xfrm>
                  <a:off x="1152"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1326" name="Rectangle 39"/>
                <p:cNvSpPr>
                  <a:spLocks noChangeAspect="1" noChangeArrowheads="1"/>
                </p:cNvSpPr>
                <p:nvPr/>
              </p:nvSpPr>
              <p:spPr bwMode="auto">
                <a:xfrm>
                  <a:off x="1632"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1327" name="Rectangle 40"/>
                <p:cNvSpPr>
                  <a:spLocks noChangeAspect="1" noChangeArrowheads="1"/>
                </p:cNvSpPr>
                <p:nvPr/>
              </p:nvSpPr>
              <p:spPr bwMode="auto">
                <a:xfrm>
                  <a:off x="2112"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28" name="Rectangle 41"/>
                <p:cNvSpPr>
                  <a:spLocks noChangeAspect="1" noChangeArrowheads="1"/>
                </p:cNvSpPr>
                <p:nvPr/>
              </p:nvSpPr>
              <p:spPr bwMode="auto">
                <a:xfrm>
                  <a:off x="1152"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1329" name="Rectangle 42"/>
                <p:cNvSpPr>
                  <a:spLocks noChangeAspect="1" noChangeArrowheads="1"/>
                </p:cNvSpPr>
                <p:nvPr/>
              </p:nvSpPr>
              <p:spPr bwMode="auto">
                <a:xfrm>
                  <a:off x="1632"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1330" name="Rectangle 43"/>
                <p:cNvSpPr>
                  <a:spLocks noChangeAspect="1" noChangeArrowheads="1"/>
                </p:cNvSpPr>
                <p:nvPr/>
              </p:nvSpPr>
              <p:spPr bwMode="auto">
                <a:xfrm>
                  <a:off x="2112"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grpSp>
            <p:nvGrpSpPr>
              <p:cNvPr id="11291" name="Group 44"/>
              <p:cNvGrpSpPr>
                <a:grpSpLocks noChangeAspect="1"/>
              </p:cNvGrpSpPr>
              <p:nvPr/>
            </p:nvGrpSpPr>
            <p:grpSpPr bwMode="auto">
              <a:xfrm>
                <a:off x="2304" y="1536"/>
                <a:ext cx="1296" cy="1632"/>
                <a:chOff x="2064" y="1248"/>
                <a:chExt cx="1296" cy="1632"/>
              </a:xfrm>
            </p:grpSpPr>
            <p:sp>
              <p:nvSpPr>
                <p:cNvPr id="11307" name="Rectangle 45"/>
                <p:cNvSpPr>
                  <a:spLocks noChangeAspect="1" noChangeArrowheads="1"/>
                </p:cNvSpPr>
                <p:nvPr/>
              </p:nvSpPr>
              <p:spPr bwMode="auto">
                <a:xfrm>
                  <a:off x="2064"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1308" name="Rectangle 46"/>
                <p:cNvSpPr>
                  <a:spLocks noChangeAspect="1" noChangeArrowheads="1"/>
                </p:cNvSpPr>
                <p:nvPr/>
              </p:nvSpPr>
              <p:spPr bwMode="auto">
                <a:xfrm>
                  <a:off x="3024"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1309" name="Rectangle 47"/>
                <p:cNvSpPr>
                  <a:spLocks noChangeAspect="1" noChangeArrowheads="1"/>
                </p:cNvSpPr>
                <p:nvPr/>
              </p:nvSpPr>
              <p:spPr bwMode="auto">
                <a:xfrm>
                  <a:off x="2544" y="124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10" name="Rectangle 48"/>
                <p:cNvSpPr>
                  <a:spLocks noChangeAspect="1" noChangeArrowheads="1"/>
                </p:cNvSpPr>
                <p:nvPr/>
              </p:nvSpPr>
              <p:spPr bwMode="auto">
                <a:xfrm>
                  <a:off x="2064"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1311" name="Rectangle 49"/>
                <p:cNvSpPr>
                  <a:spLocks noChangeAspect="1" noChangeArrowheads="1"/>
                </p:cNvSpPr>
                <p:nvPr/>
              </p:nvSpPr>
              <p:spPr bwMode="auto">
                <a:xfrm>
                  <a:off x="3024"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1312" name="Rectangle 50"/>
                <p:cNvSpPr>
                  <a:spLocks noChangeAspect="1" noChangeArrowheads="1"/>
                </p:cNvSpPr>
                <p:nvPr/>
              </p:nvSpPr>
              <p:spPr bwMode="auto">
                <a:xfrm>
                  <a:off x="2544" y="1680"/>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13" name="Rectangle 51"/>
                <p:cNvSpPr>
                  <a:spLocks noChangeAspect="1" noChangeArrowheads="1"/>
                </p:cNvSpPr>
                <p:nvPr/>
              </p:nvSpPr>
              <p:spPr bwMode="auto">
                <a:xfrm>
                  <a:off x="206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1314" name="Rectangle 52"/>
                <p:cNvSpPr>
                  <a:spLocks noChangeAspect="1" noChangeArrowheads="1"/>
                </p:cNvSpPr>
                <p:nvPr/>
              </p:nvSpPr>
              <p:spPr bwMode="auto">
                <a:xfrm>
                  <a:off x="302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1315" name="Rectangle 53"/>
                <p:cNvSpPr>
                  <a:spLocks noChangeAspect="1" noChangeArrowheads="1"/>
                </p:cNvSpPr>
                <p:nvPr/>
              </p:nvSpPr>
              <p:spPr bwMode="auto">
                <a:xfrm>
                  <a:off x="254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16" name="Rectangle 54"/>
                <p:cNvSpPr>
                  <a:spLocks noChangeAspect="1" noChangeArrowheads="1"/>
                </p:cNvSpPr>
                <p:nvPr/>
              </p:nvSpPr>
              <p:spPr bwMode="auto">
                <a:xfrm>
                  <a:off x="206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1317" name="Rectangle 55"/>
                <p:cNvSpPr>
                  <a:spLocks noChangeAspect="1" noChangeArrowheads="1"/>
                </p:cNvSpPr>
                <p:nvPr/>
              </p:nvSpPr>
              <p:spPr bwMode="auto">
                <a:xfrm>
                  <a:off x="302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1318" name="Rectangle 56"/>
                <p:cNvSpPr>
                  <a:spLocks noChangeAspect="1" noChangeArrowheads="1"/>
                </p:cNvSpPr>
                <p:nvPr/>
              </p:nvSpPr>
              <p:spPr bwMode="auto">
                <a:xfrm>
                  <a:off x="254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grpSp>
            <p:nvGrpSpPr>
              <p:cNvPr id="11292" name="Group 57"/>
              <p:cNvGrpSpPr>
                <a:grpSpLocks noChangeAspect="1"/>
              </p:cNvGrpSpPr>
              <p:nvPr/>
            </p:nvGrpSpPr>
            <p:grpSpPr bwMode="auto">
              <a:xfrm>
                <a:off x="4224" y="1536"/>
                <a:ext cx="1296" cy="1632"/>
                <a:chOff x="3504" y="2112"/>
                <a:chExt cx="1296" cy="1632"/>
              </a:xfrm>
            </p:grpSpPr>
            <p:sp>
              <p:nvSpPr>
                <p:cNvPr id="11295" name="Rectangle 58"/>
                <p:cNvSpPr>
                  <a:spLocks noChangeAspect="1" noChangeArrowheads="1"/>
                </p:cNvSpPr>
                <p:nvPr/>
              </p:nvSpPr>
              <p:spPr bwMode="auto">
                <a:xfrm>
                  <a:off x="398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1296" name="Rectangle 59"/>
                <p:cNvSpPr>
                  <a:spLocks noChangeAspect="1" noChangeArrowheads="1"/>
                </p:cNvSpPr>
                <p:nvPr/>
              </p:nvSpPr>
              <p:spPr bwMode="auto">
                <a:xfrm>
                  <a:off x="446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1297" name="Rectangle 60"/>
                <p:cNvSpPr>
                  <a:spLocks noChangeAspect="1" noChangeArrowheads="1"/>
                </p:cNvSpPr>
                <p:nvPr/>
              </p:nvSpPr>
              <p:spPr bwMode="auto">
                <a:xfrm>
                  <a:off x="3504" y="2112"/>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298" name="Rectangle 61"/>
                <p:cNvSpPr>
                  <a:spLocks noChangeAspect="1" noChangeArrowheads="1"/>
                </p:cNvSpPr>
                <p:nvPr/>
              </p:nvSpPr>
              <p:spPr bwMode="auto">
                <a:xfrm>
                  <a:off x="3984" y="340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1299" name="Rectangle 62"/>
                <p:cNvSpPr>
                  <a:spLocks noChangeAspect="1" noChangeArrowheads="1"/>
                </p:cNvSpPr>
                <p:nvPr/>
              </p:nvSpPr>
              <p:spPr bwMode="auto">
                <a:xfrm>
                  <a:off x="4464" y="340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1300" name="Rectangle 63"/>
                <p:cNvSpPr>
                  <a:spLocks noChangeAspect="1" noChangeArrowheads="1"/>
                </p:cNvSpPr>
                <p:nvPr/>
              </p:nvSpPr>
              <p:spPr bwMode="auto">
                <a:xfrm>
                  <a:off x="3504" y="3408"/>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01" name="Rectangle 64"/>
                <p:cNvSpPr>
                  <a:spLocks noChangeAspect="1" noChangeArrowheads="1"/>
                </p:cNvSpPr>
                <p:nvPr/>
              </p:nvSpPr>
              <p:spPr bwMode="auto">
                <a:xfrm>
                  <a:off x="3984" y="297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1302" name="Rectangle 65"/>
                <p:cNvSpPr>
                  <a:spLocks noChangeAspect="1" noChangeArrowheads="1"/>
                </p:cNvSpPr>
                <p:nvPr/>
              </p:nvSpPr>
              <p:spPr bwMode="auto">
                <a:xfrm>
                  <a:off x="4464" y="297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1303" name="Rectangle 66"/>
                <p:cNvSpPr>
                  <a:spLocks noChangeAspect="1" noChangeArrowheads="1"/>
                </p:cNvSpPr>
                <p:nvPr/>
              </p:nvSpPr>
              <p:spPr bwMode="auto">
                <a:xfrm>
                  <a:off x="3504" y="2976"/>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1304" name="Rectangle 67"/>
                <p:cNvSpPr>
                  <a:spLocks noChangeAspect="1" noChangeArrowheads="1"/>
                </p:cNvSpPr>
                <p:nvPr/>
              </p:nvSpPr>
              <p:spPr bwMode="auto">
                <a:xfrm>
                  <a:off x="398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1305" name="Rectangle 68"/>
                <p:cNvSpPr>
                  <a:spLocks noChangeAspect="1" noChangeArrowheads="1"/>
                </p:cNvSpPr>
                <p:nvPr/>
              </p:nvSpPr>
              <p:spPr bwMode="auto">
                <a:xfrm>
                  <a:off x="446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1306" name="Rectangle 69"/>
                <p:cNvSpPr>
                  <a:spLocks noChangeAspect="1" noChangeArrowheads="1"/>
                </p:cNvSpPr>
                <p:nvPr/>
              </p:nvSpPr>
              <p:spPr bwMode="auto">
                <a:xfrm>
                  <a:off x="3504" y="2544"/>
                  <a:ext cx="336" cy="336"/>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grpSp>
          <p:sp>
            <p:nvSpPr>
              <p:cNvPr id="11293" name="Line 70"/>
              <p:cNvSpPr>
                <a:spLocks noChangeAspect="1" noChangeShapeType="1"/>
              </p:cNvSpPr>
              <p:nvPr/>
            </p:nvSpPr>
            <p:spPr bwMode="auto">
              <a:xfrm>
                <a:off x="2016" y="1536"/>
                <a:ext cx="0" cy="1632"/>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4" name="Line 71"/>
              <p:cNvSpPr>
                <a:spLocks noChangeAspect="1" noChangeShapeType="1"/>
              </p:cNvSpPr>
              <p:nvPr/>
            </p:nvSpPr>
            <p:spPr bwMode="auto">
              <a:xfrm>
                <a:off x="3936" y="1536"/>
                <a:ext cx="0" cy="1680"/>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sp>
        <p:nvSpPr>
          <p:cNvPr id="11268" name="Rectangle 73"/>
          <p:cNvSpPr>
            <a:spLocks noChangeArrowheads="1"/>
          </p:cNvSpPr>
          <p:nvPr/>
        </p:nvSpPr>
        <p:spPr bwMode="auto">
          <a:xfrm>
            <a:off x="6172200" y="2413001"/>
            <a:ext cx="1981200" cy="29130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1269" name="Text Box 74"/>
          <p:cNvSpPr txBox="1">
            <a:spLocks noChangeArrowheads="1"/>
          </p:cNvSpPr>
          <p:nvPr/>
        </p:nvSpPr>
        <p:spPr bwMode="auto">
          <a:xfrm>
            <a:off x="1905000" y="1871663"/>
            <a:ext cx="249138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Interaction elements</a:t>
            </a:r>
          </a:p>
        </p:txBody>
      </p:sp>
      <p:sp>
        <p:nvSpPr>
          <p:cNvPr id="11270" name="Text Box 75"/>
          <p:cNvSpPr txBox="1">
            <a:spLocks noChangeArrowheads="1"/>
          </p:cNvSpPr>
          <p:nvPr/>
        </p:nvSpPr>
        <p:spPr bwMode="auto">
          <a:xfrm>
            <a:off x="6053138" y="1871663"/>
            <a:ext cx="232191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Test configurations</a:t>
            </a:r>
          </a:p>
        </p:txBody>
      </p:sp>
      <p:sp>
        <p:nvSpPr>
          <p:cNvPr id="11271" name="Rectangle 76"/>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9" name="Group 77"/>
          <p:cNvGrpSpPr>
            <a:grpSpLocks/>
          </p:cNvGrpSpPr>
          <p:nvPr/>
        </p:nvGrpSpPr>
        <p:grpSpPr bwMode="auto">
          <a:xfrm>
            <a:off x="990600" y="2887664"/>
            <a:ext cx="647700" cy="236537"/>
            <a:chOff x="624" y="1776"/>
            <a:chExt cx="408" cy="168"/>
          </a:xfrm>
        </p:grpSpPr>
        <p:sp>
          <p:nvSpPr>
            <p:cNvPr id="11286" name="Rectangle 78"/>
            <p:cNvSpPr>
              <a:spLocks noChangeAspect="1" noChangeArrowheads="1"/>
            </p:cNvSpPr>
            <p:nvPr/>
          </p:nvSpPr>
          <p:spPr bwMode="auto">
            <a:xfrm>
              <a:off x="62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1287" name="Rectangle 79"/>
            <p:cNvSpPr>
              <a:spLocks noChangeAspect="1" noChangeArrowheads="1"/>
            </p:cNvSpPr>
            <p:nvPr/>
          </p:nvSpPr>
          <p:spPr bwMode="auto">
            <a:xfrm>
              <a:off x="86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grpSp>
      <p:grpSp>
        <p:nvGrpSpPr>
          <p:cNvPr id="10" name="Group 80"/>
          <p:cNvGrpSpPr>
            <a:grpSpLocks/>
          </p:cNvGrpSpPr>
          <p:nvPr/>
        </p:nvGrpSpPr>
        <p:grpSpPr bwMode="auto">
          <a:xfrm>
            <a:off x="2514600" y="2887664"/>
            <a:ext cx="1028700" cy="236537"/>
            <a:chOff x="1584" y="1776"/>
            <a:chExt cx="648" cy="168"/>
          </a:xfrm>
        </p:grpSpPr>
        <p:sp>
          <p:nvSpPr>
            <p:cNvPr id="11284" name="Rectangle 81"/>
            <p:cNvSpPr>
              <a:spLocks noChangeAspect="1" noChangeArrowheads="1"/>
            </p:cNvSpPr>
            <p:nvPr/>
          </p:nvSpPr>
          <p:spPr bwMode="auto">
            <a:xfrm>
              <a:off x="158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1285" name="Rectangle 82"/>
            <p:cNvSpPr>
              <a:spLocks noChangeAspect="1" noChangeArrowheads="1"/>
            </p:cNvSpPr>
            <p:nvPr/>
          </p:nvSpPr>
          <p:spPr bwMode="auto">
            <a:xfrm>
              <a:off x="206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grpSp>
      <p:grpSp>
        <p:nvGrpSpPr>
          <p:cNvPr id="11" name="Group 83"/>
          <p:cNvGrpSpPr>
            <a:grpSpLocks/>
          </p:cNvGrpSpPr>
          <p:nvPr/>
        </p:nvGrpSpPr>
        <p:grpSpPr bwMode="auto">
          <a:xfrm>
            <a:off x="4419600" y="2887664"/>
            <a:ext cx="647700" cy="236537"/>
            <a:chOff x="2784" y="1776"/>
            <a:chExt cx="408" cy="168"/>
          </a:xfrm>
        </p:grpSpPr>
        <p:sp>
          <p:nvSpPr>
            <p:cNvPr id="11282" name="Rectangle 84"/>
            <p:cNvSpPr>
              <a:spLocks noChangeAspect="1" noChangeArrowheads="1"/>
            </p:cNvSpPr>
            <p:nvPr/>
          </p:nvSpPr>
          <p:spPr bwMode="auto">
            <a:xfrm>
              <a:off x="278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1283" name="Rectangle 85"/>
            <p:cNvSpPr>
              <a:spLocks noChangeAspect="1" noChangeArrowheads="1"/>
            </p:cNvSpPr>
            <p:nvPr/>
          </p:nvSpPr>
          <p:spPr bwMode="auto">
            <a:xfrm>
              <a:off x="3024" y="1776"/>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grpSp>
      <p:grpSp>
        <p:nvGrpSpPr>
          <p:cNvPr id="12" name="Group 86"/>
          <p:cNvGrpSpPr>
            <a:grpSpLocks/>
          </p:cNvGrpSpPr>
          <p:nvPr/>
        </p:nvGrpSpPr>
        <p:grpSpPr bwMode="auto">
          <a:xfrm>
            <a:off x="6664326" y="2684464"/>
            <a:ext cx="1031875" cy="238125"/>
            <a:chOff x="4198" y="1632"/>
            <a:chExt cx="650" cy="169"/>
          </a:xfrm>
        </p:grpSpPr>
        <p:sp>
          <p:nvSpPr>
            <p:cNvPr id="11279" name="Rectangle 87"/>
            <p:cNvSpPr>
              <a:spLocks noChangeAspect="1" noChangeArrowheads="1"/>
            </p:cNvSpPr>
            <p:nvPr/>
          </p:nvSpPr>
          <p:spPr bwMode="auto">
            <a:xfrm>
              <a:off x="4198"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1280" name="Rectangle 88"/>
            <p:cNvSpPr>
              <a:spLocks noChangeAspect="1" noChangeArrowheads="1"/>
            </p:cNvSpPr>
            <p:nvPr/>
          </p:nvSpPr>
          <p:spPr bwMode="auto">
            <a:xfrm>
              <a:off x="4439"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1281" name="Rectangle 89"/>
            <p:cNvSpPr>
              <a:spLocks noChangeAspect="1" noChangeArrowheads="1"/>
            </p:cNvSpPr>
            <p:nvPr/>
          </p:nvSpPr>
          <p:spPr bwMode="auto">
            <a:xfrm>
              <a:off x="4680" y="1632"/>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grpSp>
      <p:sp>
        <p:nvSpPr>
          <p:cNvPr id="215130" name="Text Box 90"/>
          <p:cNvSpPr txBox="1">
            <a:spLocks noChangeArrowheads="1"/>
          </p:cNvSpPr>
          <p:nvPr/>
        </p:nvSpPr>
        <p:spPr bwMode="auto">
          <a:xfrm>
            <a:off x="1447800" y="4783138"/>
            <a:ext cx="413385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Degree 2 coverage:  3 / 12 = 25%</a:t>
            </a:r>
          </a:p>
        </p:txBody>
      </p:sp>
      <p:sp>
        <p:nvSpPr>
          <p:cNvPr id="11277" name="Rectangle 91"/>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(5/8</a:t>
            </a:r>
            <a:r>
              <a:rPr lang="en-US" altLang="en-US" sz="2800" dirty="0">
                <a:solidFill>
                  <a:srgbClr val="330033"/>
                </a:solidFill>
              </a:rPr>
              <a:t>)</a:t>
            </a:r>
            <a:endParaRPr lang="en-US" altLang="en-US" dirty="0" smtClean="0"/>
          </a:p>
        </p:txBody>
      </p:sp>
      <p:sp>
        <p:nvSpPr>
          <p:cNvPr id="11278" name="Content Placeholder 2"/>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2517408844"/>
      </p:ext>
    </p:extLst>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12"/>
                                        </p:tgtEl>
                                        <p:attrNameLst>
                                          <p:attrName>style.visibility</p:attrName>
                                        </p:attrNameLst>
                                      </p:cBhvr>
                                      <p:to>
                                        <p:strVal val="visible"/>
                                      </p:to>
                                    </p:set>
                                    <p:animEffect transition="in" filter="wipe(left)">
                                      <p:cBhvr>
                                        <p:cTn id="7" dur="500"/>
                                        <p:tgtEl>
                                          <p:spTgt spid="1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9"/>
                                        </p:tgtEl>
                                        <p:attrNameLst>
                                          <p:attrName>style.visibility</p:attrName>
                                        </p:attrNameLst>
                                      </p:cBhvr>
                                      <p:to>
                                        <p:strVal val="visible"/>
                                      </p:to>
                                    </p:set>
                                    <p:animEffect transition="in" filter="wipe(left)">
                                      <p:cBhvr>
                                        <p:cTn id="12" dur="500"/>
                                        <p:tgtEl>
                                          <p:spTgt spid="9"/>
                                        </p:tgtEl>
                                      </p:cBhvr>
                                    </p:animEffect>
                                  </p:childTnLst>
                                </p:cTn>
                              </p:par>
                            </p:childTnLst>
                          </p:cTn>
                        </p:par>
                        <p:par>
                          <p:cTn id="13" fill="hold" nodeType="afterGroup">
                            <p:stCondLst>
                              <p:cond delay="500"/>
                            </p:stCondLst>
                            <p:childTnLst>
                              <p:par>
                                <p:cTn id="14" presetID="22" presetClass="entr" presetSubtype="8" fill="hold" nodeType="afterEffect">
                                  <p:stCondLst>
                                    <p:cond delay="0"/>
                                  </p:stCondLst>
                                  <p:childTnLst>
                                    <p:set>
                                      <p:cBhvr>
                                        <p:cTn id="15" dur="1" fill="hold">
                                          <p:stCondLst>
                                            <p:cond delay="0"/>
                                          </p:stCondLst>
                                        </p:cTn>
                                        <p:tgtEl>
                                          <p:spTgt spid="10"/>
                                        </p:tgtEl>
                                        <p:attrNameLst>
                                          <p:attrName>style.visibility</p:attrName>
                                        </p:attrNameLst>
                                      </p:cBhvr>
                                      <p:to>
                                        <p:strVal val="visible"/>
                                      </p:to>
                                    </p:set>
                                    <p:animEffect transition="in" filter="wipe(left)">
                                      <p:cBhvr>
                                        <p:cTn id="16" dur="500"/>
                                        <p:tgtEl>
                                          <p:spTgt spid="10"/>
                                        </p:tgtEl>
                                      </p:cBhvr>
                                    </p:animEffect>
                                  </p:childTnLst>
                                </p:cTn>
                              </p:par>
                            </p:childTnLst>
                          </p:cTn>
                        </p:par>
                        <p:par>
                          <p:cTn id="17" fill="hold" nodeType="afterGroup">
                            <p:stCondLst>
                              <p:cond delay="1000"/>
                            </p:stCondLst>
                            <p:childTnLst>
                              <p:par>
                                <p:cTn id="18" presetID="22" presetClass="entr" presetSubtype="8" fill="hold" nodeType="afterEffect">
                                  <p:stCondLst>
                                    <p:cond delay="0"/>
                                  </p:stCondLst>
                                  <p:childTnLst>
                                    <p:set>
                                      <p:cBhvr>
                                        <p:cTn id="19" dur="1" fill="hold">
                                          <p:stCondLst>
                                            <p:cond delay="0"/>
                                          </p:stCondLst>
                                        </p:cTn>
                                        <p:tgtEl>
                                          <p:spTgt spid="11"/>
                                        </p:tgtEl>
                                        <p:attrNameLst>
                                          <p:attrName>style.visibility</p:attrName>
                                        </p:attrNameLst>
                                      </p:cBhvr>
                                      <p:to>
                                        <p:strVal val="visible"/>
                                      </p:to>
                                    </p:set>
                                    <p:animEffect transition="in" filter="wipe(left)">
                                      <p:cBhvr>
                                        <p:cTn id="20" dur="500"/>
                                        <p:tgtEl>
                                          <p:spTgt spid="11"/>
                                        </p:tgtEl>
                                      </p:cBhvr>
                                    </p:animEffect>
                                  </p:childTnLst>
                                </p:cTn>
                              </p:par>
                            </p:childTnLst>
                          </p:cTn>
                        </p:par>
                        <p:par>
                          <p:cTn id="21" fill="hold" nodeType="afterGroup">
                            <p:stCondLst>
                              <p:cond delay="1500"/>
                            </p:stCondLst>
                            <p:childTnLst>
                              <p:par>
                                <p:cTn id="22" presetID="22" presetClass="entr" presetSubtype="8" fill="hold" grpId="0" nodeType="afterEffect">
                                  <p:stCondLst>
                                    <p:cond delay="0"/>
                                  </p:stCondLst>
                                  <p:childTnLst>
                                    <p:set>
                                      <p:cBhvr>
                                        <p:cTn id="23" dur="1" fill="hold">
                                          <p:stCondLst>
                                            <p:cond delay="0"/>
                                          </p:stCondLst>
                                        </p:cTn>
                                        <p:tgtEl>
                                          <p:spTgt spid="215130"/>
                                        </p:tgtEl>
                                        <p:attrNameLst>
                                          <p:attrName>style.visibility</p:attrName>
                                        </p:attrNameLst>
                                      </p:cBhvr>
                                      <p:to>
                                        <p:strVal val="visible"/>
                                      </p:to>
                                    </p:set>
                                    <p:animEffect transition="in" filter="wipe(left)">
                                      <p:cBhvr>
                                        <p:cTn id="24" dur="500"/>
                                        <p:tgtEl>
                                          <p:spTgt spid="2151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5130" grpId="0" autoUpdateAnimBg="0"/>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ChangeAspect="1" noChangeArrowheads="1"/>
          </p:cNvSpPr>
          <p:nvPr/>
        </p:nvSpPr>
        <p:spPr bwMode="auto">
          <a:xfrm>
            <a:off x="990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2291" name="Rectangle 3"/>
          <p:cNvSpPr>
            <a:spLocks noChangeAspect="1" noChangeArrowheads="1"/>
          </p:cNvSpPr>
          <p:nvPr/>
        </p:nvSpPr>
        <p:spPr bwMode="auto">
          <a:xfrm>
            <a:off x="1371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grpSp>
        <p:nvGrpSpPr>
          <p:cNvPr id="2" name="Group 4"/>
          <p:cNvGrpSpPr>
            <a:grpSpLocks/>
          </p:cNvGrpSpPr>
          <p:nvPr/>
        </p:nvGrpSpPr>
        <p:grpSpPr bwMode="auto">
          <a:xfrm>
            <a:off x="990600" y="3192464"/>
            <a:ext cx="647700" cy="236537"/>
            <a:chOff x="720" y="2088"/>
            <a:chExt cx="408" cy="168"/>
          </a:xfrm>
        </p:grpSpPr>
        <p:sp>
          <p:nvSpPr>
            <p:cNvPr id="12373" name="Rectangle 5"/>
            <p:cNvSpPr>
              <a:spLocks noChangeAspect="1" noChangeArrowheads="1"/>
            </p:cNvSpPr>
            <p:nvPr/>
          </p:nvSpPr>
          <p:spPr bwMode="auto">
            <a:xfrm>
              <a:off x="72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2374" name="Rectangle 6"/>
            <p:cNvSpPr>
              <a:spLocks noChangeAspect="1" noChangeArrowheads="1"/>
            </p:cNvSpPr>
            <p:nvPr/>
          </p:nvSpPr>
          <p:spPr bwMode="auto">
            <a:xfrm>
              <a:off x="96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grpSp>
      <p:grpSp>
        <p:nvGrpSpPr>
          <p:cNvPr id="12293" name="Group 7"/>
          <p:cNvGrpSpPr>
            <a:grpSpLocks/>
          </p:cNvGrpSpPr>
          <p:nvPr/>
        </p:nvGrpSpPr>
        <p:grpSpPr bwMode="auto">
          <a:xfrm>
            <a:off x="6664326" y="2684464"/>
            <a:ext cx="1031875" cy="238125"/>
            <a:chOff x="4198" y="1632"/>
            <a:chExt cx="650" cy="169"/>
          </a:xfrm>
        </p:grpSpPr>
        <p:sp>
          <p:nvSpPr>
            <p:cNvPr id="12370" name="Rectangle 8"/>
            <p:cNvSpPr>
              <a:spLocks noChangeAspect="1" noChangeArrowheads="1"/>
            </p:cNvSpPr>
            <p:nvPr/>
          </p:nvSpPr>
          <p:spPr bwMode="auto">
            <a:xfrm>
              <a:off x="4198"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2371" name="Rectangle 9"/>
            <p:cNvSpPr>
              <a:spLocks noChangeAspect="1" noChangeArrowheads="1"/>
            </p:cNvSpPr>
            <p:nvPr/>
          </p:nvSpPr>
          <p:spPr bwMode="auto">
            <a:xfrm>
              <a:off x="4439"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2372" name="Rectangle 10"/>
            <p:cNvSpPr>
              <a:spLocks noChangeAspect="1" noChangeArrowheads="1"/>
            </p:cNvSpPr>
            <p:nvPr/>
          </p:nvSpPr>
          <p:spPr bwMode="auto">
            <a:xfrm>
              <a:off x="4680" y="1632"/>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grpSp>
      <p:sp>
        <p:nvSpPr>
          <p:cNvPr id="12294" name="Rectangle 11"/>
          <p:cNvSpPr>
            <a:spLocks noChangeAspect="1" noChangeArrowheads="1"/>
          </p:cNvSpPr>
          <p:nvPr/>
        </p:nvSpPr>
        <p:spPr bwMode="auto">
          <a:xfrm>
            <a:off x="7045325" y="4546600"/>
            <a:ext cx="268288"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2295" name="Rectangle 12"/>
          <p:cNvSpPr>
            <a:spLocks noChangeAspect="1" noChangeArrowheads="1"/>
          </p:cNvSpPr>
          <p:nvPr/>
        </p:nvSpPr>
        <p:spPr bwMode="auto">
          <a:xfrm>
            <a:off x="7427914" y="4546600"/>
            <a:ext cx="268287"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2296" name="Rectangle 13"/>
          <p:cNvSpPr>
            <a:spLocks noChangeAspect="1" noChangeArrowheads="1"/>
          </p:cNvSpPr>
          <p:nvPr/>
        </p:nvSpPr>
        <p:spPr bwMode="auto">
          <a:xfrm>
            <a:off x="6664325" y="4546600"/>
            <a:ext cx="266700"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2297" name="Rectangle 14"/>
          <p:cNvSpPr>
            <a:spLocks noChangeAspect="1" noChangeArrowheads="1"/>
          </p:cNvSpPr>
          <p:nvPr/>
        </p:nvSpPr>
        <p:spPr bwMode="auto">
          <a:xfrm>
            <a:off x="6664325" y="3600451"/>
            <a:ext cx="268288" cy="239713"/>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2298" name="Rectangle 15"/>
          <p:cNvSpPr>
            <a:spLocks noChangeAspect="1" noChangeArrowheads="1"/>
          </p:cNvSpPr>
          <p:nvPr/>
        </p:nvSpPr>
        <p:spPr bwMode="auto">
          <a:xfrm>
            <a:off x="7046914" y="3600451"/>
            <a:ext cx="268287" cy="239713"/>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2299" name="Rectangle 16"/>
          <p:cNvSpPr>
            <a:spLocks noChangeAspect="1" noChangeArrowheads="1"/>
          </p:cNvSpPr>
          <p:nvPr/>
        </p:nvSpPr>
        <p:spPr bwMode="auto">
          <a:xfrm>
            <a:off x="7429500" y="3600451"/>
            <a:ext cx="266700" cy="239713"/>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2300" name="Rectangle 17"/>
          <p:cNvSpPr>
            <a:spLocks noChangeAspect="1" noChangeArrowheads="1"/>
          </p:cNvSpPr>
          <p:nvPr/>
        </p:nvSpPr>
        <p:spPr bwMode="auto">
          <a:xfrm>
            <a:off x="6664325" y="3295651"/>
            <a:ext cx="268288"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2301" name="Rectangle 18"/>
          <p:cNvSpPr>
            <a:spLocks noChangeAspect="1" noChangeArrowheads="1"/>
          </p:cNvSpPr>
          <p:nvPr/>
        </p:nvSpPr>
        <p:spPr bwMode="auto">
          <a:xfrm>
            <a:off x="7046914" y="3295651"/>
            <a:ext cx="268287"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2302" name="Rectangle 19"/>
          <p:cNvSpPr>
            <a:spLocks noChangeAspect="1" noChangeArrowheads="1"/>
          </p:cNvSpPr>
          <p:nvPr/>
        </p:nvSpPr>
        <p:spPr bwMode="auto">
          <a:xfrm>
            <a:off x="7429500" y="3295651"/>
            <a:ext cx="266700"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2303" name="Rectangle 20"/>
          <p:cNvSpPr>
            <a:spLocks noChangeAspect="1" noChangeArrowheads="1"/>
          </p:cNvSpPr>
          <p:nvPr/>
        </p:nvSpPr>
        <p:spPr bwMode="auto">
          <a:xfrm>
            <a:off x="6664325" y="2990850"/>
            <a:ext cx="268288"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2304" name="Rectangle 21"/>
          <p:cNvSpPr>
            <a:spLocks noChangeAspect="1" noChangeArrowheads="1"/>
          </p:cNvSpPr>
          <p:nvPr/>
        </p:nvSpPr>
        <p:spPr bwMode="auto">
          <a:xfrm>
            <a:off x="7046914" y="2990850"/>
            <a:ext cx="268287"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2305" name="Rectangle 22"/>
          <p:cNvSpPr>
            <a:spLocks noChangeAspect="1" noChangeArrowheads="1"/>
          </p:cNvSpPr>
          <p:nvPr/>
        </p:nvSpPr>
        <p:spPr bwMode="auto">
          <a:xfrm>
            <a:off x="7429500" y="2990850"/>
            <a:ext cx="266700" cy="23653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2306" name="Rectangle 23"/>
          <p:cNvSpPr>
            <a:spLocks noChangeAspect="1" noChangeArrowheads="1"/>
          </p:cNvSpPr>
          <p:nvPr/>
        </p:nvSpPr>
        <p:spPr bwMode="auto">
          <a:xfrm>
            <a:off x="6664325" y="424021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2307" name="Rectangle 24"/>
          <p:cNvSpPr>
            <a:spLocks noChangeAspect="1" noChangeArrowheads="1"/>
          </p:cNvSpPr>
          <p:nvPr/>
        </p:nvSpPr>
        <p:spPr bwMode="auto">
          <a:xfrm>
            <a:off x="7427914" y="4240214"/>
            <a:ext cx="268287"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2308" name="Rectangle 25"/>
          <p:cNvSpPr>
            <a:spLocks noChangeAspect="1" noChangeArrowheads="1"/>
          </p:cNvSpPr>
          <p:nvPr/>
        </p:nvSpPr>
        <p:spPr bwMode="auto">
          <a:xfrm>
            <a:off x="7045325" y="4240214"/>
            <a:ext cx="268288"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2309" name="Rectangle 26"/>
          <p:cNvSpPr>
            <a:spLocks noChangeAspect="1" noChangeArrowheads="1"/>
          </p:cNvSpPr>
          <p:nvPr/>
        </p:nvSpPr>
        <p:spPr bwMode="auto">
          <a:xfrm>
            <a:off x="6664325" y="3933826"/>
            <a:ext cx="266700"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2310" name="Rectangle 27"/>
          <p:cNvSpPr>
            <a:spLocks noChangeAspect="1" noChangeArrowheads="1"/>
          </p:cNvSpPr>
          <p:nvPr/>
        </p:nvSpPr>
        <p:spPr bwMode="auto">
          <a:xfrm>
            <a:off x="7427914" y="3933826"/>
            <a:ext cx="268287"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2311" name="Rectangle 28"/>
          <p:cNvSpPr>
            <a:spLocks noChangeAspect="1" noChangeArrowheads="1"/>
          </p:cNvSpPr>
          <p:nvPr/>
        </p:nvSpPr>
        <p:spPr bwMode="auto">
          <a:xfrm>
            <a:off x="7045325" y="3933826"/>
            <a:ext cx="268288"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2312" name="Rectangle 29"/>
          <p:cNvSpPr>
            <a:spLocks noChangeAspect="1" noChangeArrowheads="1"/>
          </p:cNvSpPr>
          <p:nvPr/>
        </p:nvSpPr>
        <p:spPr bwMode="auto">
          <a:xfrm>
            <a:off x="7045325" y="4851401"/>
            <a:ext cx="268288"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2313" name="Rectangle 30"/>
          <p:cNvSpPr>
            <a:spLocks noChangeAspect="1" noChangeArrowheads="1"/>
          </p:cNvSpPr>
          <p:nvPr/>
        </p:nvSpPr>
        <p:spPr bwMode="auto">
          <a:xfrm>
            <a:off x="7427914" y="4851401"/>
            <a:ext cx="268287"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2314" name="Rectangle 31"/>
          <p:cNvSpPr>
            <a:spLocks noChangeAspect="1" noChangeArrowheads="1"/>
          </p:cNvSpPr>
          <p:nvPr/>
        </p:nvSpPr>
        <p:spPr bwMode="auto">
          <a:xfrm>
            <a:off x="6664325" y="4851401"/>
            <a:ext cx="266700" cy="238125"/>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2315" name="Rectangle 32"/>
          <p:cNvSpPr>
            <a:spLocks noChangeArrowheads="1"/>
          </p:cNvSpPr>
          <p:nvPr/>
        </p:nvSpPr>
        <p:spPr bwMode="auto">
          <a:xfrm>
            <a:off x="6172200" y="2413001"/>
            <a:ext cx="1981200" cy="29130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2316" name="Rectangle 33"/>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2317" name="Rectangle 34"/>
          <p:cNvSpPr>
            <a:spLocks noChangeAspect="1" noChangeArrowheads="1"/>
          </p:cNvSpPr>
          <p:nvPr/>
        </p:nvSpPr>
        <p:spPr bwMode="auto">
          <a:xfrm>
            <a:off x="99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2318" name="Rectangle 35"/>
          <p:cNvSpPr>
            <a:spLocks noChangeAspect="1" noChangeArrowheads="1"/>
          </p:cNvSpPr>
          <p:nvPr/>
        </p:nvSpPr>
        <p:spPr bwMode="auto">
          <a:xfrm>
            <a:off x="1371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2319" name="Rectangle 36"/>
          <p:cNvSpPr>
            <a:spLocks noChangeAspect="1" noChangeArrowheads="1"/>
          </p:cNvSpPr>
          <p:nvPr/>
        </p:nvSpPr>
        <p:spPr bwMode="auto">
          <a:xfrm>
            <a:off x="1752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20" name="Rectangle 37"/>
          <p:cNvSpPr>
            <a:spLocks noChangeAspect="1" noChangeArrowheads="1"/>
          </p:cNvSpPr>
          <p:nvPr/>
        </p:nvSpPr>
        <p:spPr bwMode="auto">
          <a:xfrm>
            <a:off x="990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2321" name="Rectangle 38"/>
          <p:cNvSpPr>
            <a:spLocks noChangeAspect="1" noChangeArrowheads="1"/>
          </p:cNvSpPr>
          <p:nvPr/>
        </p:nvSpPr>
        <p:spPr bwMode="auto">
          <a:xfrm>
            <a:off x="1371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2322" name="Rectangle 39"/>
          <p:cNvSpPr>
            <a:spLocks noChangeAspect="1" noChangeArrowheads="1"/>
          </p:cNvSpPr>
          <p:nvPr/>
        </p:nvSpPr>
        <p:spPr bwMode="auto">
          <a:xfrm>
            <a:off x="1752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23" name="Rectangle 40"/>
          <p:cNvSpPr>
            <a:spLocks noChangeAspect="1" noChangeArrowheads="1"/>
          </p:cNvSpPr>
          <p:nvPr/>
        </p:nvSpPr>
        <p:spPr bwMode="auto">
          <a:xfrm>
            <a:off x="990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2324" name="Rectangle 41"/>
          <p:cNvSpPr>
            <a:spLocks noChangeAspect="1" noChangeArrowheads="1"/>
          </p:cNvSpPr>
          <p:nvPr/>
        </p:nvSpPr>
        <p:spPr bwMode="auto">
          <a:xfrm>
            <a:off x="1371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2325" name="Rectangle 42"/>
          <p:cNvSpPr>
            <a:spLocks noChangeAspect="1" noChangeArrowheads="1"/>
          </p:cNvSpPr>
          <p:nvPr/>
        </p:nvSpPr>
        <p:spPr bwMode="auto">
          <a:xfrm>
            <a:off x="1752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26" name="Rectangle 43"/>
          <p:cNvSpPr>
            <a:spLocks noChangeAspect="1" noChangeArrowheads="1"/>
          </p:cNvSpPr>
          <p:nvPr/>
        </p:nvSpPr>
        <p:spPr bwMode="auto">
          <a:xfrm>
            <a:off x="1752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27" name="Rectangle 44"/>
          <p:cNvSpPr>
            <a:spLocks noChangeAspect="1" noChangeArrowheads="1"/>
          </p:cNvSpPr>
          <p:nvPr/>
        </p:nvSpPr>
        <p:spPr bwMode="auto">
          <a:xfrm>
            <a:off x="2514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2328" name="Rectangle 45"/>
          <p:cNvSpPr>
            <a:spLocks noChangeAspect="1" noChangeArrowheads="1"/>
          </p:cNvSpPr>
          <p:nvPr/>
        </p:nvSpPr>
        <p:spPr bwMode="auto">
          <a:xfrm>
            <a:off x="3276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2329" name="Rectangle 46"/>
          <p:cNvSpPr>
            <a:spLocks noChangeAspect="1" noChangeArrowheads="1"/>
          </p:cNvSpPr>
          <p:nvPr/>
        </p:nvSpPr>
        <p:spPr bwMode="auto">
          <a:xfrm>
            <a:off x="2895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30" name="Rectangle 47"/>
          <p:cNvSpPr>
            <a:spLocks noChangeAspect="1" noChangeArrowheads="1"/>
          </p:cNvSpPr>
          <p:nvPr/>
        </p:nvSpPr>
        <p:spPr bwMode="auto">
          <a:xfrm>
            <a:off x="2514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A</a:t>
            </a:r>
          </a:p>
        </p:txBody>
      </p:sp>
      <p:sp>
        <p:nvSpPr>
          <p:cNvPr id="12331" name="Rectangle 48"/>
          <p:cNvSpPr>
            <a:spLocks noChangeAspect="1" noChangeArrowheads="1"/>
          </p:cNvSpPr>
          <p:nvPr/>
        </p:nvSpPr>
        <p:spPr bwMode="auto">
          <a:xfrm>
            <a:off x="3276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2332" name="Rectangle 49"/>
          <p:cNvSpPr>
            <a:spLocks noChangeAspect="1" noChangeArrowheads="1"/>
          </p:cNvSpPr>
          <p:nvPr/>
        </p:nvSpPr>
        <p:spPr bwMode="auto">
          <a:xfrm>
            <a:off x="2895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33" name="Rectangle 50"/>
          <p:cNvSpPr>
            <a:spLocks noChangeAspect="1" noChangeArrowheads="1"/>
          </p:cNvSpPr>
          <p:nvPr/>
        </p:nvSpPr>
        <p:spPr bwMode="auto">
          <a:xfrm>
            <a:off x="2514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2334" name="Rectangle 51"/>
          <p:cNvSpPr>
            <a:spLocks noChangeAspect="1" noChangeArrowheads="1"/>
          </p:cNvSpPr>
          <p:nvPr/>
        </p:nvSpPr>
        <p:spPr bwMode="auto">
          <a:xfrm>
            <a:off x="3276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2335" name="Rectangle 52"/>
          <p:cNvSpPr>
            <a:spLocks noChangeAspect="1" noChangeArrowheads="1"/>
          </p:cNvSpPr>
          <p:nvPr/>
        </p:nvSpPr>
        <p:spPr bwMode="auto">
          <a:xfrm>
            <a:off x="2895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36" name="Rectangle 53"/>
          <p:cNvSpPr>
            <a:spLocks noChangeAspect="1" noChangeArrowheads="1"/>
          </p:cNvSpPr>
          <p:nvPr/>
        </p:nvSpPr>
        <p:spPr bwMode="auto">
          <a:xfrm>
            <a:off x="2514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2337" name="Rectangle 54"/>
          <p:cNvSpPr>
            <a:spLocks noChangeAspect="1" noChangeArrowheads="1"/>
          </p:cNvSpPr>
          <p:nvPr/>
        </p:nvSpPr>
        <p:spPr bwMode="auto">
          <a:xfrm>
            <a:off x="3276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2338" name="Rectangle 55"/>
          <p:cNvSpPr>
            <a:spLocks noChangeAspect="1" noChangeArrowheads="1"/>
          </p:cNvSpPr>
          <p:nvPr/>
        </p:nvSpPr>
        <p:spPr bwMode="auto">
          <a:xfrm>
            <a:off x="2895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39" name="Rectangle 56"/>
          <p:cNvSpPr>
            <a:spLocks noChangeAspect="1" noChangeArrowheads="1"/>
          </p:cNvSpPr>
          <p:nvPr/>
        </p:nvSpPr>
        <p:spPr bwMode="auto">
          <a:xfrm>
            <a:off x="4419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2340" name="Rectangle 57"/>
          <p:cNvSpPr>
            <a:spLocks noChangeAspect="1" noChangeArrowheads="1"/>
          </p:cNvSpPr>
          <p:nvPr/>
        </p:nvSpPr>
        <p:spPr bwMode="auto">
          <a:xfrm>
            <a:off x="480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2341" name="Rectangle 58"/>
          <p:cNvSpPr>
            <a:spLocks noChangeAspect="1" noChangeArrowheads="1"/>
          </p:cNvSpPr>
          <p:nvPr/>
        </p:nvSpPr>
        <p:spPr bwMode="auto">
          <a:xfrm>
            <a:off x="4038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42" name="Rectangle 59"/>
          <p:cNvSpPr>
            <a:spLocks noChangeAspect="1" noChangeArrowheads="1"/>
          </p:cNvSpPr>
          <p:nvPr/>
        </p:nvSpPr>
        <p:spPr bwMode="auto">
          <a:xfrm>
            <a:off x="4419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2343" name="Rectangle 60"/>
          <p:cNvSpPr>
            <a:spLocks noChangeAspect="1" noChangeArrowheads="1"/>
          </p:cNvSpPr>
          <p:nvPr/>
        </p:nvSpPr>
        <p:spPr bwMode="auto">
          <a:xfrm>
            <a:off x="4800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2344" name="Rectangle 61"/>
          <p:cNvSpPr>
            <a:spLocks noChangeAspect="1" noChangeArrowheads="1"/>
          </p:cNvSpPr>
          <p:nvPr/>
        </p:nvSpPr>
        <p:spPr bwMode="auto">
          <a:xfrm>
            <a:off x="4038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45" name="Rectangle 62"/>
          <p:cNvSpPr>
            <a:spLocks noChangeAspect="1" noChangeArrowheads="1"/>
          </p:cNvSpPr>
          <p:nvPr/>
        </p:nvSpPr>
        <p:spPr bwMode="auto">
          <a:xfrm>
            <a:off x="4419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2346" name="Rectangle 63"/>
          <p:cNvSpPr>
            <a:spLocks noChangeAspect="1" noChangeArrowheads="1"/>
          </p:cNvSpPr>
          <p:nvPr/>
        </p:nvSpPr>
        <p:spPr bwMode="auto">
          <a:xfrm>
            <a:off x="4800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2347" name="Rectangle 64"/>
          <p:cNvSpPr>
            <a:spLocks noChangeAspect="1" noChangeArrowheads="1"/>
          </p:cNvSpPr>
          <p:nvPr/>
        </p:nvSpPr>
        <p:spPr bwMode="auto">
          <a:xfrm>
            <a:off x="4038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48" name="Rectangle 65"/>
          <p:cNvSpPr>
            <a:spLocks noChangeAspect="1" noChangeArrowheads="1"/>
          </p:cNvSpPr>
          <p:nvPr/>
        </p:nvSpPr>
        <p:spPr bwMode="auto">
          <a:xfrm>
            <a:off x="4419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2349" name="Rectangle 66"/>
          <p:cNvSpPr>
            <a:spLocks noChangeAspect="1" noChangeArrowheads="1"/>
          </p:cNvSpPr>
          <p:nvPr/>
        </p:nvSpPr>
        <p:spPr bwMode="auto">
          <a:xfrm>
            <a:off x="4800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2350" name="Rectangle 67"/>
          <p:cNvSpPr>
            <a:spLocks noChangeAspect="1" noChangeArrowheads="1"/>
          </p:cNvSpPr>
          <p:nvPr/>
        </p:nvSpPr>
        <p:spPr bwMode="auto">
          <a:xfrm>
            <a:off x="4038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2351" name="Line 68"/>
          <p:cNvSpPr>
            <a:spLocks noChangeAspect="1" noChangeShapeType="1"/>
          </p:cNvSpPr>
          <p:nvPr/>
        </p:nvSpPr>
        <p:spPr bwMode="auto">
          <a:xfrm>
            <a:off x="2286000" y="2887664"/>
            <a:ext cx="0" cy="1150937"/>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2" name="Line 69"/>
          <p:cNvSpPr>
            <a:spLocks noChangeAspect="1" noChangeShapeType="1"/>
          </p:cNvSpPr>
          <p:nvPr/>
        </p:nvSpPr>
        <p:spPr bwMode="auto">
          <a:xfrm>
            <a:off x="3810000" y="2887664"/>
            <a:ext cx="0" cy="1184275"/>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3" name="Rectangle 71"/>
          <p:cNvSpPr>
            <a:spLocks noChangeArrowheads="1"/>
          </p:cNvSpPr>
          <p:nvPr/>
        </p:nvSpPr>
        <p:spPr bwMode="auto">
          <a:xfrm>
            <a:off x="6172200" y="2413001"/>
            <a:ext cx="1981200" cy="29130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2354" name="Text Box 72"/>
          <p:cNvSpPr txBox="1">
            <a:spLocks noChangeArrowheads="1"/>
          </p:cNvSpPr>
          <p:nvPr/>
        </p:nvSpPr>
        <p:spPr bwMode="auto">
          <a:xfrm>
            <a:off x="1905000" y="1871663"/>
            <a:ext cx="249138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Interaction elements</a:t>
            </a:r>
          </a:p>
        </p:txBody>
      </p:sp>
      <p:sp>
        <p:nvSpPr>
          <p:cNvPr id="12355" name="Text Box 73"/>
          <p:cNvSpPr txBox="1">
            <a:spLocks noChangeArrowheads="1"/>
          </p:cNvSpPr>
          <p:nvPr/>
        </p:nvSpPr>
        <p:spPr bwMode="auto">
          <a:xfrm>
            <a:off x="6053138" y="1871663"/>
            <a:ext cx="232191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Test configurations</a:t>
            </a:r>
          </a:p>
        </p:txBody>
      </p:sp>
      <p:grpSp>
        <p:nvGrpSpPr>
          <p:cNvPr id="4" name="Group 74"/>
          <p:cNvGrpSpPr>
            <a:grpSpLocks/>
          </p:cNvGrpSpPr>
          <p:nvPr/>
        </p:nvGrpSpPr>
        <p:grpSpPr bwMode="auto">
          <a:xfrm>
            <a:off x="6664326" y="3600451"/>
            <a:ext cx="1031875" cy="239713"/>
            <a:chOff x="4294" y="2378"/>
            <a:chExt cx="650" cy="169"/>
          </a:xfrm>
        </p:grpSpPr>
        <p:sp>
          <p:nvSpPr>
            <p:cNvPr id="12367" name="Rectangle 75"/>
            <p:cNvSpPr>
              <a:spLocks noChangeAspect="1" noChangeArrowheads="1"/>
            </p:cNvSpPr>
            <p:nvPr/>
          </p:nvSpPr>
          <p:spPr bwMode="auto">
            <a:xfrm>
              <a:off x="4294"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2368" name="Rectangle 76"/>
            <p:cNvSpPr>
              <a:spLocks noChangeAspect="1" noChangeArrowheads="1"/>
            </p:cNvSpPr>
            <p:nvPr/>
          </p:nvSpPr>
          <p:spPr bwMode="auto">
            <a:xfrm>
              <a:off x="4535"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2369" name="Rectangle 77"/>
            <p:cNvSpPr>
              <a:spLocks noChangeAspect="1" noChangeArrowheads="1"/>
            </p:cNvSpPr>
            <p:nvPr/>
          </p:nvSpPr>
          <p:spPr bwMode="auto">
            <a:xfrm>
              <a:off x="4776" y="2378"/>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grpSp>
      <p:grpSp>
        <p:nvGrpSpPr>
          <p:cNvPr id="5" name="Group 78"/>
          <p:cNvGrpSpPr>
            <a:grpSpLocks/>
          </p:cNvGrpSpPr>
          <p:nvPr/>
        </p:nvGrpSpPr>
        <p:grpSpPr bwMode="auto">
          <a:xfrm>
            <a:off x="2514600" y="3192464"/>
            <a:ext cx="1028700" cy="236537"/>
            <a:chOff x="1680" y="2088"/>
            <a:chExt cx="648" cy="168"/>
          </a:xfrm>
        </p:grpSpPr>
        <p:sp>
          <p:nvSpPr>
            <p:cNvPr id="12365" name="Rectangle 79"/>
            <p:cNvSpPr>
              <a:spLocks noChangeAspect="1" noChangeArrowheads="1"/>
            </p:cNvSpPr>
            <p:nvPr/>
          </p:nvSpPr>
          <p:spPr bwMode="auto">
            <a:xfrm>
              <a:off x="168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2366" name="Rectangle 80"/>
            <p:cNvSpPr>
              <a:spLocks noChangeAspect="1" noChangeArrowheads="1"/>
            </p:cNvSpPr>
            <p:nvPr/>
          </p:nvSpPr>
          <p:spPr bwMode="auto">
            <a:xfrm>
              <a:off x="216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grpSp>
      <p:grpSp>
        <p:nvGrpSpPr>
          <p:cNvPr id="6" name="Group 81"/>
          <p:cNvGrpSpPr>
            <a:grpSpLocks/>
          </p:cNvGrpSpPr>
          <p:nvPr/>
        </p:nvGrpSpPr>
        <p:grpSpPr bwMode="auto">
          <a:xfrm>
            <a:off x="4419600" y="3802064"/>
            <a:ext cx="647700" cy="236537"/>
            <a:chOff x="2880" y="2520"/>
            <a:chExt cx="408" cy="168"/>
          </a:xfrm>
        </p:grpSpPr>
        <p:sp>
          <p:nvSpPr>
            <p:cNvPr id="12363" name="Rectangle 82"/>
            <p:cNvSpPr>
              <a:spLocks noChangeAspect="1" noChangeArrowheads="1"/>
            </p:cNvSpPr>
            <p:nvPr/>
          </p:nvSpPr>
          <p:spPr bwMode="auto">
            <a:xfrm>
              <a:off x="288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2364" name="Rectangle 83"/>
            <p:cNvSpPr>
              <a:spLocks noChangeAspect="1" noChangeArrowheads="1"/>
            </p:cNvSpPr>
            <p:nvPr/>
          </p:nvSpPr>
          <p:spPr bwMode="auto">
            <a:xfrm>
              <a:off x="312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grpSp>
      <p:sp>
        <p:nvSpPr>
          <p:cNvPr id="216148" name="Text Box 84"/>
          <p:cNvSpPr txBox="1">
            <a:spLocks noChangeArrowheads="1"/>
          </p:cNvSpPr>
          <p:nvPr/>
        </p:nvSpPr>
        <p:spPr bwMode="auto">
          <a:xfrm>
            <a:off x="1447800" y="4783138"/>
            <a:ext cx="413385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Degree 2 coverage:  6 / 12 = 50%</a:t>
            </a:r>
          </a:p>
        </p:txBody>
      </p:sp>
      <p:sp>
        <p:nvSpPr>
          <p:cNvPr id="12360" name="Rectangle 85"/>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2361" name="Rectangle 86"/>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(6/8</a:t>
            </a:r>
            <a:r>
              <a:rPr lang="en-US" altLang="en-US" sz="2800" dirty="0">
                <a:solidFill>
                  <a:srgbClr val="330033"/>
                </a:solidFill>
              </a:rPr>
              <a:t>)</a:t>
            </a:r>
            <a:endParaRPr lang="en-US" altLang="en-US" dirty="0" smtClean="0"/>
          </a:p>
        </p:txBody>
      </p:sp>
      <p:sp>
        <p:nvSpPr>
          <p:cNvPr id="12362" name="Content Placeholder 2"/>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102557556"/>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left)">
                                      <p:cBhvr>
                                        <p:cTn id="7" dur="500"/>
                                        <p:tgtEl>
                                          <p:spTgt spid="4"/>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wipe(left)">
                                      <p:cBhvr>
                                        <p:cTn id="12" dur="500"/>
                                        <p:tgtEl>
                                          <p:spTgt spid="2"/>
                                        </p:tgtEl>
                                      </p:cBhvr>
                                    </p:animEffect>
                                  </p:childTnLst>
                                </p:cTn>
                              </p:par>
                            </p:childTnLst>
                          </p:cTn>
                        </p:par>
                        <p:par>
                          <p:cTn id="13" fill="hold" nodeType="afterGroup">
                            <p:stCondLst>
                              <p:cond delay="500"/>
                            </p:stCondLst>
                            <p:childTnLst>
                              <p:par>
                                <p:cTn id="14" presetID="22" presetClass="entr" presetSubtype="8" fill="hold" nodeType="afterEffect">
                                  <p:stCondLst>
                                    <p:cond delay="0"/>
                                  </p:stCondLst>
                                  <p:childTnLst>
                                    <p:set>
                                      <p:cBhvr>
                                        <p:cTn id="15" dur="1" fill="hold">
                                          <p:stCondLst>
                                            <p:cond delay="0"/>
                                          </p:stCondLst>
                                        </p:cTn>
                                        <p:tgtEl>
                                          <p:spTgt spid="5"/>
                                        </p:tgtEl>
                                        <p:attrNameLst>
                                          <p:attrName>style.visibility</p:attrName>
                                        </p:attrNameLst>
                                      </p:cBhvr>
                                      <p:to>
                                        <p:strVal val="visible"/>
                                      </p:to>
                                    </p:set>
                                    <p:animEffect transition="in" filter="wipe(left)">
                                      <p:cBhvr>
                                        <p:cTn id="16" dur="500"/>
                                        <p:tgtEl>
                                          <p:spTgt spid="5"/>
                                        </p:tgtEl>
                                      </p:cBhvr>
                                    </p:animEffect>
                                  </p:childTnLst>
                                </p:cTn>
                              </p:par>
                            </p:childTnLst>
                          </p:cTn>
                        </p:par>
                        <p:par>
                          <p:cTn id="17" fill="hold" nodeType="afterGroup">
                            <p:stCondLst>
                              <p:cond delay="1000"/>
                            </p:stCondLst>
                            <p:childTnLst>
                              <p:par>
                                <p:cTn id="18" presetID="22" presetClass="entr" presetSubtype="8" fill="hold" nodeType="afterEffect">
                                  <p:stCondLst>
                                    <p:cond delay="0"/>
                                  </p:stCondLst>
                                  <p:childTnLst>
                                    <p:set>
                                      <p:cBhvr>
                                        <p:cTn id="19" dur="1" fill="hold">
                                          <p:stCondLst>
                                            <p:cond delay="0"/>
                                          </p:stCondLst>
                                        </p:cTn>
                                        <p:tgtEl>
                                          <p:spTgt spid="6"/>
                                        </p:tgtEl>
                                        <p:attrNameLst>
                                          <p:attrName>style.visibility</p:attrName>
                                        </p:attrNameLst>
                                      </p:cBhvr>
                                      <p:to>
                                        <p:strVal val="visible"/>
                                      </p:to>
                                    </p:set>
                                    <p:animEffect transition="in" filter="wipe(left)">
                                      <p:cBhvr>
                                        <p:cTn id="20" dur="500"/>
                                        <p:tgtEl>
                                          <p:spTgt spid="6"/>
                                        </p:tgtEl>
                                      </p:cBhvr>
                                    </p:animEffect>
                                  </p:childTnLst>
                                </p:cTn>
                              </p:par>
                            </p:childTnLst>
                          </p:cTn>
                        </p:par>
                        <p:par>
                          <p:cTn id="21" fill="hold" nodeType="afterGroup">
                            <p:stCondLst>
                              <p:cond delay="1500"/>
                            </p:stCondLst>
                            <p:childTnLst>
                              <p:par>
                                <p:cTn id="22" presetID="22" presetClass="entr" presetSubtype="8" fill="hold" grpId="0" nodeType="afterEffect">
                                  <p:stCondLst>
                                    <p:cond delay="0"/>
                                  </p:stCondLst>
                                  <p:childTnLst>
                                    <p:set>
                                      <p:cBhvr>
                                        <p:cTn id="23" dur="1" fill="hold">
                                          <p:stCondLst>
                                            <p:cond delay="0"/>
                                          </p:stCondLst>
                                        </p:cTn>
                                        <p:tgtEl>
                                          <p:spTgt spid="216148"/>
                                        </p:tgtEl>
                                        <p:attrNameLst>
                                          <p:attrName>style.visibility</p:attrName>
                                        </p:attrNameLst>
                                      </p:cBhvr>
                                      <p:to>
                                        <p:strVal val="visible"/>
                                      </p:to>
                                    </p:set>
                                    <p:animEffect transition="in" filter="wipe(left)">
                                      <p:cBhvr>
                                        <p:cTn id="24" dur="500"/>
                                        <p:tgtEl>
                                          <p:spTgt spid="21614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6148" grpId="0" autoUpdateAnimBg="0"/>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3314" name="Group 2"/>
          <p:cNvGrpSpPr>
            <a:grpSpLocks/>
          </p:cNvGrpSpPr>
          <p:nvPr/>
        </p:nvGrpSpPr>
        <p:grpSpPr bwMode="auto">
          <a:xfrm>
            <a:off x="6172200" y="2413001"/>
            <a:ext cx="1981200" cy="2913063"/>
            <a:chOff x="3888" y="1440"/>
            <a:chExt cx="1248" cy="2064"/>
          </a:xfrm>
        </p:grpSpPr>
        <p:grpSp>
          <p:nvGrpSpPr>
            <p:cNvPr id="13375" name="Group 3"/>
            <p:cNvGrpSpPr>
              <a:grpSpLocks/>
            </p:cNvGrpSpPr>
            <p:nvPr/>
          </p:nvGrpSpPr>
          <p:grpSpPr bwMode="auto">
            <a:xfrm>
              <a:off x="4198" y="1632"/>
              <a:ext cx="650" cy="1705"/>
              <a:chOff x="4198" y="1632"/>
              <a:chExt cx="650" cy="1705"/>
            </a:xfrm>
          </p:grpSpPr>
          <p:grpSp>
            <p:nvGrpSpPr>
              <p:cNvPr id="13386" name="Group 4"/>
              <p:cNvGrpSpPr>
                <a:grpSpLocks/>
              </p:cNvGrpSpPr>
              <p:nvPr/>
            </p:nvGrpSpPr>
            <p:grpSpPr bwMode="auto">
              <a:xfrm>
                <a:off x="4198" y="1632"/>
                <a:ext cx="650" cy="169"/>
                <a:chOff x="4198" y="1632"/>
                <a:chExt cx="650" cy="169"/>
              </a:xfrm>
            </p:grpSpPr>
            <p:sp>
              <p:nvSpPr>
                <p:cNvPr id="13408" name="Rectangle 5"/>
                <p:cNvSpPr>
                  <a:spLocks noChangeAspect="1" noChangeArrowheads="1"/>
                </p:cNvSpPr>
                <p:nvPr/>
              </p:nvSpPr>
              <p:spPr bwMode="auto">
                <a:xfrm>
                  <a:off x="4198"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3409" name="Rectangle 6"/>
                <p:cNvSpPr>
                  <a:spLocks noChangeAspect="1" noChangeArrowheads="1"/>
                </p:cNvSpPr>
                <p:nvPr/>
              </p:nvSpPr>
              <p:spPr bwMode="auto">
                <a:xfrm>
                  <a:off x="4439"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3410" name="Rectangle 7"/>
                <p:cNvSpPr>
                  <a:spLocks noChangeAspect="1" noChangeArrowheads="1"/>
                </p:cNvSpPr>
                <p:nvPr/>
              </p:nvSpPr>
              <p:spPr bwMode="auto">
                <a:xfrm>
                  <a:off x="4680" y="163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grpSp>
          <p:sp>
            <p:nvSpPr>
              <p:cNvPr id="13387" name="Rectangle 8"/>
              <p:cNvSpPr>
                <a:spLocks noChangeAspect="1" noChangeArrowheads="1"/>
              </p:cNvSpPr>
              <p:nvPr/>
            </p:nvSpPr>
            <p:spPr bwMode="auto">
              <a:xfrm>
                <a:off x="4438"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3388" name="Rectangle 9"/>
              <p:cNvSpPr>
                <a:spLocks noChangeAspect="1" noChangeArrowheads="1"/>
              </p:cNvSpPr>
              <p:nvPr/>
            </p:nvSpPr>
            <p:spPr bwMode="auto">
              <a:xfrm>
                <a:off x="4679"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3389" name="Rectangle 10"/>
              <p:cNvSpPr>
                <a:spLocks noChangeAspect="1" noChangeArrowheads="1"/>
              </p:cNvSpPr>
              <p:nvPr/>
            </p:nvSpPr>
            <p:spPr bwMode="auto">
              <a:xfrm>
                <a:off x="4198" y="29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3390" name="Rectangle 11"/>
              <p:cNvSpPr>
                <a:spLocks noChangeAspect="1" noChangeArrowheads="1"/>
              </p:cNvSpPr>
              <p:nvPr/>
            </p:nvSpPr>
            <p:spPr bwMode="auto">
              <a:xfrm>
                <a:off x="4198"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3391" name="Rectangle 12"/>
              <p:cNvSpPr>
                <a:spLocks noChangeAspect="1" noChangeArrowheads="1"/>
              </p:cNvSpPr>
              <p:nvPr/>
            </p:nvSpPr>
            <p:spPr bwMode="auto">
              <a:xfrm>
                <a:off x="4439"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3392" name="Rectangle 13"/>
              <p:cNvSpPr>
                <a:spLocks noChangeAspect="1" noChangeArrowheads="1"/>
              </p:cNvSpPr>
              <p:nvPr/>
            </p:nvSpPr>
            <p:spPr bwMode="auto">
              <a:xfrm>
                <a:off x="4680" y="228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3393" name="Rectangle 14"/>
              <p:cNvSpPr>
                <a:spLocks noChangeAspect="1" noChangeArrowheads="1"/>
              </p:cNvSpPr>
              <p:nvPr/>
            </p:nvSpPr>
            <p:spPr bwMode="auto">
              <a:xfrm>
                <a:off x="4198"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3394" name="Rectangle 15"/>
              <p:cNvSpPr>
                <a:spLocks noChangeAspect="1" noChangeArrowheads="1"/>
              </p:cNvSpPr>
              <p:nvPr/>
            </p:nvSpPr>
            <p:spPr bwMode="auto">
              <a:xfrm>
                <a:off x="4439"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3395" name="Rectangle 16"/>
              <p:cNvSpPr>
                <a:spLocks noChangeAspect="1" noChangeArrowheads="1"/>
              </p:cNvSpPr>
              <p:nvPr/>
            </p:nvSpPr>
            <p:spPr bwMode="auto">
              <a:xfrm>
                <a:off x="4680" y="206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3396" name="Rectangle 17"/>
              <p:cNvSpPr>
                <a:spLocks noChangeAspect="1" noChangeArrowheads="1"/>
              </p:cNvSpPr>
              <p:nvPr/>
            </p:nvSpPr>
            <p:spPr bwMode="auto">
              <a:xfrm>
                <a:off x="4198"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3397" name="Rectangle 18"/>
              <p:cNvSpPr>
                <a:spLocks noChangeAspect="1" noChangeArrowheads="1"/>
              </p:cNvSpPr>
              <p:nvPr/>
            </p:nvSpPr>
            <p:spPr bwMode="auto">
              <a:xfrm>
                <a:off x="4439"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3398" name="Rectangle 19"/>
              <p:cNvSpPr>
                <a:spLocks noChangeAspect="1" noChangeArrowheads="1"/>
              </p:cNvSpPr>
              <p:nvPr/>
            </p:nvSpPr>
            <p:spPr bwMode="auto">
              <a:xfrm>
                <a:off x="4680" y="1849"/>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3399" name="Rectangle 20"/>
              <p:cNvSpPr>
                <a:spLocks noChangeAspect="1" noChangeArrowheads="1"/>
              </p:cNvSpPr>
              <p:nvPr/>
            </p:nvSpPr>
            <p:spPr bwMode="auto">
              <a:xfrm>
                <a:off x="4198" y="2735"/>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3400" name="Rectangle 21"/>
              <p:cNvSpPr>
                <a:spLocks noChangeAspect="1" noChangeArrowheads="1"/>
              </p:cNvSpPr>
              <p:nvPr/>
            </p:nvSpPr>
            <p:spPr bwMode="auto">
              <a:xfrm>
                <a:off x="4679"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3401" name="Rectangle 22"/>
              <p:cNvSpPr>
                <a:spLocks noChangeAspect="1" noChangeArrowheads="1"/>
              </p:cNvSpPr>
              <p:nvPr/>
            </p:nvSpPr>
            <p:spPr bwMode="auto">
              <a:xfrm>
                <a:off x="4438"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3402" name="Rectangle 23"/>
              <p:cNvSpPr>
                <a:spLocks noChangeAspect="1" noChangeArrowheads="1"/>
              </p:cNvSpPr>
              <p:nvPr/>
            </p:nvSpPr>
            <p:spPr bwMode="auto">
              <a:xfrm>
                <a:off x="4198" y="251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3403" name="Rectangle 24"/>
              <p:cNvSpPr>
                <a:spLocks noChangeAspect="1" noChangeArrowheads="1"/>
              </p:cNvSpPr>
              <p:nvPr/>
            </p:nvSpPr>
            <p:spPr bwMode="auto">
              <a:xfrm>
                <a:off x="4679"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3404" name="Rectangle 25"/>
              <p:cNvSpPr>
                <a:spLocks noChangeAspect="1" noChangeArrowheads="1"/>
              </p:cNvSpPr>
              <p:nvPr/>
            </p:nvSpPr>
            <p:spPr bwMode="auto">
              <a:xfrm>
                <a:off x="4438"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3405" name="Rectangle 26"/>
              <p:cNvSpPr>
                <a:spLocks noChangeAspect="1" noChangeArrowheads="1"/>
              </p:cNvSpPr>
              <p:nvPr/>
            </p:nvSpPr>
            <p:spPr bwMode="auto">
              <a:xfrm>
                <a:off x="4438"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3406" name="Rectangle 27"/>
              <p:cNvSpPr>
                <a:spLocks noChangeAspect="1" noChangeArrowheads="1"/>
              </p:cNvSpPr>
              <p:nvPr/>
            </p:nvSpPr>
            <p:spPr bwMode="auto">
              <a:xfrm>
                <a:off x="4679"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3407" name="Rectangle 28"/>
              <p:cNvSpPr>
                <a:spLocks noChangeAspect="1" noChangeArrowheads="1"/>
              </p:cNvSpPr>
              <p:nvPr/>
            </p:nvSpPr>
            <p:spPr bwMode="auto">
              <a:xfrm>
                <a:off x="4198" y="316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grpSp>
        <p:sp>
          <p:nvSpPr>
            <p:cNvPr id="13376" name="Rectangle 29"/>
            <p:cNvSpPr>
              <a:spLocks noChangeArrowheads="1"/>
            </p:cNvSpPr>
            <p:nvPr/>
          </p:nvSpPr>
          <p:spPr bwMode="auto">
            <a:xfrm>
              <a:off x="3888" y="1440"/>
              <a:ext cx="1248" cy="2064"/>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13377" name="Group 30"/>
            <p:cNvGrpSpPr>
              <a:grpSpLocks/>
            </p:cNvGrpSpPr>
            <p:nvPr/>
          </p:nvGrpSpPr>
          <p:grpSpPr bwMode="auto">
            <a:xfrm>
              <a:off x="4198" y="1632"/>
              <a:ext cx="650" cy="169"/>
              <a:chOff x="4198" y="1632"/>
              <a:chExt cx="650" cy="169"/>
            </a:xfrm>
          </p:grpSpPr>
          <p:sp>
            <p:nvSpPr>
              <p:cNvPr id="13383" name="Rectangle 31"/>
              <p:cNvSpPr>
                <a:spLocks noChangeAspect="1" noChangeArrowheads="1"/>
              </p:cNvSpPr>
              <p:nvPr/>
            </p:nvSpPr>
            <p:spPr bwMode="auto">
              <a:xfrm>
                <a:off x="4198"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3384" name="Rectangle 32"/>
              <p:cNvSpPr>
                <a:spLocks noChangeAspect="1" noChangeArrowheads="1"/>
              </p:cNvSpPr>
              <p:nvPr/>
            </p:nvSpPr>
            <p:spPr bwMode="auto">
              <a:xfrm>
                <a:off x="4439"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3385" name="Rectangle 33"/>
              <p:cNvSpPr>
                <a:spLocks noChangeAspect="1" noChangeArrowheads="1"/>
              </p:cNvSpPr>
              <p:nvPr/>
            </p:nvSpPr>
            <p:spPr bwMode="auto">
              <a:xfrm>
                <a:off x="4680" y="1632"/>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grpSp>
        <p:sp>
          <p:nvSpPr>
            <p:cNvPr id="13378" name="Rectangle 34"/>
            <p:cNvSpPr>
              <a:spLocks noChangeArrowheads="1"/>
            </p:cNvSpPr>
            <p:nvPr/>
          </p:nvSpPr>
          <p:spPr bwMode="auto">
            <a:xfrm>
              <a:off x="3888" y="1440"/>
              <a:ext cx="1248" cy="2064"/>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13379" name="Group 35"/>
            <p:cNvGrpSpPr>
              <a:grpSpLocks/>
            </p:cNvGrpSpPr>
            <p:nvPr/>
          </p:nvGrpSpPr>
          <p:grpSpPr bwMode="auto">
            <a:xfrm>
              <a:off x="4198" y="2282"/>
              <a:ext cx="650" cy="169"/>
              <a:chOff x="4294" y="2378"/>
              <a:chExt cx="650" cy="169"/>
            </a:xfrm>
          </p:grpSpPr>
          <p:sp>
            <p:nvSpPr>
              <p:cNvPr id="13380" name="Rectangle 36"/>
              <p:cNvSpPr>
                <a:spLocks noChangeAspect="1" noChangeArrowheads="1"/>
              </p:cNvSpPr>
              <p:nvPr/>
            </p:nvSpPr>
            <p:spPr bwMode="auto">
              <a:xfrm>
                <a:off x="4294"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3381" name="Rectangle 37"/>
              <p:cNvSpPr>
                <a:spLocks noChangeAspect="1" noChangeArrowheads="1"/>
              </p:cNvSpPr>
              <p:nvPr/>
            </p:nvSpPr>
            <p:spPr bwMode="auto">
              <a:xfrm>
                <a:off x="4535"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3382" name="Rectangle 38"/>
              <p:cNvSpPr>
                <a:spLocks noChangeAspect="1" noChangeArrowheads="1"/>
              </p:cNvSpPr>
              <p:nvPr/>
            </p:nvSpPr>
            <p:spPr bwMode="auto">
              <a:xfrm>
                <a:off x="4776" y="2378"/>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grpSp>
      </p:grpSp>
      <p:sp>
        <p:nvSpPr>
          <p:cNvPr id="13315" name="Rectangle 39"/>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3316" name="Rectangle 40"/>
          <p:cNvSpPr>
            <a:spLocks noChangeAspect="1" noChangeArrowheads="1"/>
          </p:cNvSpPr>
          <p:nvPr/>
        </p:nvSpPr>
        <p:spPr bwMode="auto">
          <a:xfrm>
            <a:off x="99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3317" name="Rectangle 41"/>
          <p:cNvSpPr>
            <a:spLocks noChangeAspect="1" noChangeArrowheads="1"/>
          </p:cNvSpPr>
          <p:nvPr/>
        </p:nvSpPr>
        <p:spPr bwMode="auto">
          <a:xfrm>
            <a:off x="1371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3318" name="Rectangle 42"/>
          <p:cNvSpPr>
            <a:spLocks noChangeAspect="1" noChangeArrowheads="1"/>
          </p:cNvSpPr>
          <p:nvPr/>
        </p:nvSpPr>
        <p:spPr bwMode="auto">
          <a:xfrm>
            <a:off x="1752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19" name="Rectangle 43"/>
          <p:cNvSpPr>
            <a:spLocks noChangeAspect="1" noChangeArrowheads="1"/>
          </p:cNvSpPr>
          <p:nvPr/>
        </p:nvSpPr>
        <p:spPr bwMode="auto">
          <a:xfrm>
            <a:off x="990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3320" name="Rectangle 44"/>
          <p:cNvSpPr>
            <a:spLocks noChangeAspect="1" noChangeArrowheads="1"/>
          </p:cNvSpPr>
          <p:nvPr/>
        </p:nvSpPr>
        <p:spPr bwMode="auto">
          <a:xfrm>
            <a:off x="1371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3321" name="Rectangle 45"/>
          <p:cNvSpPr>
            <a:spLocks noChangeAspect="1" noChangeArrowheads="1"/>
          </p:cNvSpPr>
          <p:nvPr/>
        </p:nvSpPr>
        <p:spPr bwMode="auto">
          <a:xfrm>
            <a:off x="1752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22" name="Rectangle 46"/>
          <p:cNvSpPr>
            <a:spLocks noChangeAspect="1" noChangeArrowheads="1"/>
          </p:cNvSpPr>
          <p:nvPr/>
        </p:nvSpPr>
        <p:spPr bwMode="auto">
          <a:xfrm>
            <a:off x="990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3323" name="Rectangle 47"/>
          <p:cNvSpPr>
            <a:spLocks noChangeAspect="1" noChangeArrowheads="1"/>
          </p:cNvSpPr>
          <p:nvPr/>
        </p:nvSpPr>
        <p:spPr bwMode="auto">
          <a:xfrm>
            <a:off x="1371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3324" name="Rectangle 48"/>
          <p:cNvSpPr>
            <a:spLocks noChangeAspect="1" noChangeArrowheads="1"/>
          </p:cNvSpPr>
          <p:nvPr/>
        </p:nvSpPr>
        <p:spPr bwMode="auto">
          <a:xfrm>
            <a:off x="1752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25" name="Rectangle 49"/>
          <p:cNvSpPr>
            <a:spLocks noChangeAspect="1" noChangeArrowheads="1"/>
          </p:cNvSpPr>
          <p:nvPr/>
        </p:nvSpPr>
        <p:spPr bwMode="auto">
          <a:xfrm>
            <a:off x="990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3326" name="Rectangle 50"/>
          <p:cNvSpPr>
            <a:spLocks noChangeAspect="1" noChangeArrowheads="1"/>
          </p:cNvSpPr>
          <p:nvPr/>
        </p:nvSpPr>
        <p:spPr bwMode="auto">
          <a:xfrm>
            <a:off x="1371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3327" name="Rectangle 51"/>
          <p:cNvSpPr>
            <a:spLocks noChangeAspect="1" noChangeArrowheads="1"/>
          </p:cNvSpPr>
          <p:nvPr/>
        </p:nvSpPr>
        <p:spPr bwMode="auto">
          <a:xfrm>
            <a:off x="1752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28" name="Rectangle 52"/>
          <p:cNvSpPr>
            <a:spLocks noChangeAspect="1" noChangeArrowheads="1"/>
          </p:cNvSpPr>
          <p:nvPr/>
        </p:nvSpPr>
        <p:spPr bwMode="auto">
          <a:xfrm>
            <a:off x="2514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3329" name="Rectangle 53"/>
          <p:cNvSpPr>
            <a:spLocks noChangeAspect="1" noChangeArrowheads="1"/>
          </p:cNvSpPr>
          <p:nvPr/>
        </p:nvSpPr>
        <p:spPr bwMode="auto">
          <a:xfrm>
            <a:off x="3276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3330" name="Rectangle 54"/>
          <p:cNvSpPr>
            <a:spLocks noChangeAspect="1" noChangeArrowheads="1"/>
          </p:cNvSpPr>
          <p:nvPr/>
        </p:nvSpPr>
        <p:spPr bwMode="auto">
          <a:xfrm>
            <a:off x="2895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31" name="Rectangle 55"/>
          <p:cNvSpPr>
            <a:spLocks noChangeAspect="1" noChangeArrowheads="1"/>
          </p:cNvSpPr>
          <p:nvPr/>
        </p:nvSpPr>
        <p:spPr bwMode="auto">
          <a:xfrm>
            <a:off x="2514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3332" name="Rectangle 56"/>
          <p:cNvSpPr>
            <a:spLocks noChangeAspect="1" noChangeArrowheads="1"/>
          </p:cNvSpPr>
          <p:nvPr/>
        </p:nvSpPr>
        <p:spPr bwMode="auto">
          <a:xfrm>
            <a:off x="3276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3333" name="Rectangle 57"/>
          <p:cNvSpPr>
            <a:spLocks noChangeAspect="1" noChangeArrowheads="1"/>
          </p:cNvSpPr>
          <p:nvPr/>
        </p:nvSpPr>
        <p:spPr bwMode="auto">
          <a:xfrm>
            <a:off x="2895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34" name="Rectangle 58"/>
          <p:cNvSpPr>
            <a:spLocks noChangeAspect="1" noChangeArrowheads="1"/>
          </p:cNvSpPr>
          <p:nvPr/>
        </p:nvSpPr>
        <p:spPr bwMode="auto">
          <a:xfrm>
            <a:off x="2514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3335" name="Rectangle 59"/>
          <p:cNvSpPr>
            <a:spLocks noChangeAspect="1" noChangeArrowheads="1"/>
          </p:cNvSpPr>
          <p:nvPr/>
        </p:nvSpPr>
        <p:spPr bwMode="auto">
          <a:xfrm>
            <a:off x="3276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3336" name="Rectangle 60"/>
          <p:cNvSpPr>
            <a:spLocks noChangeAspect="1" noChangeArrowheads="1"/>
          </p:cNvSpPr>
          <p:nvPr/>
        </p:nvSpPr>
        <p:spPr bwMode="auto">
          <a:xfrm>
            <a:off x="2895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37" name="Rectangle 61"/>
          <p:cNvSpPr>
            <a:spLocks noChangeAspect="1" noChangeArrowheads="1"/>
          </p:cNvSpPr>
          <p:nvPr/>
        </p:nvSpPr>
        <p:spPr bwMode="auto">
          <a:xfrm>
            <a:off x="2514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3338" name="Rectangle 62"/>
          <p:cNvSpPr>
            <a:spLocks noChangeAspect="1" noChangeArrowheads="1"/>
          </p:cNvSpPr>
          <p:nvPr/>
        </p:nvSpPr>
        <p:spPr bwMode="auto">
          <a:xfrm>
            <a:off x="3276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3339" name="Rectangle 63"/>
          <p:cNvSpPr>
            <a:spLocks noChangeAspect="1" noChangeArrowheads="1"/>
          </p:cNvSpPr>
          <p:nvPr/>
        </p:nvSpPr>
        <p:spPr bwMode="auto">
          <a:xfrm>
            <a:off x="2895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40" name="Rectangle 64"/>
          <p:cNvSpPr>
            <a:spLocks noChangeAspect="1" noChangeArrowheads="1"/>
          </p:cNvSpPr>
          <p:nvPr/>
        </p:nvSpPr>
        <p:spPr bwMode="auto">
          <a:xfrm>
            <a:off x="4419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3341" name="Rectangle 65"/>
          <p:cNvSpPr>
            <a:spLocks noChangeAspect="1" noChangeArrowheads="1"/>
          </p:cNvSpPr>
          <p:nvPr/>
        </p:nvSpPr>
        <p:spPr bwMode="auto">
          <a:xfrm>
            <a:off x="480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3342" name="Rectangle 66"/>
          <p:cNvSpPr>
            <a:spLocks noChangeAspect="1" noChangeArrowheads="1"/>
          </p:cNvSpPr>
          <p:nvPr/>
        </p:nvSpPr>
        <p:spPr bwMode="auto">
          <a:xfrm>
            <a:off x="4038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43" name="Rectangle 67"/>
          <p:cNvSpPr>
            <a:spLocks noChangeAspect="1" noChangeArrowheads="1"/>
          </p:cNvSpPr>
          <p:nvPr/>
        </p:nvSpPr>
        <p:spPr bwMode="auto">
          <a:xfrm>
            <a:off x="4419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3344" name="Rectangle 68"/>
          <p:cNvSpPr>
            <a:spLocks noChangeAspect="1" noChangeArrowheads="1"/>
          </p:cNvSpPr>
          <p:nvPr/>
        </p:nvSpPr>
        <p:spPr bwMode="auto">
          <a:xfrm>
            <a:off x="4800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3345" name="Rectangle 69"/>
          <p:cNvSpPr>
            <a:spLocks noChangeAspect="1" noChangeArrowheads="1"/>
          </p:cNvSpPr>
          <p:nvPr/>
        </p:nvSpPr>
        <p:spPr bwMode="auto">
          <a:xfrm>
            <a:off x="4038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46" name="Rectangle 70"/>
          <p:cNvSpPr>
            <a:spLocks noChangeAspect="1" noChangeArrowheads="1"/>
          </p:cNvSpPr>
          <p:nvPr/>
        </p:nvSpPr>
        <p:spPr bwMode="auto">
          <a:xfrm>
            <a:off x="4419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3347" name="Rectangle 71"/>
          <p:cNvSpPr>
            <a:spLocks noChangeAspect="1" noChangeArrowheads="1"/>
          </p:cNvSpPr>
          <p:nvPr/>
        </p:nvSpPr>
        <p:spPr bwMode="auto">
          <a:xfrm>
            <a:off x="4800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3348" name="Rectangle 72"/>
          <p:cNvSpPr>
            <a:spLocks noChangeAspect="1" noChangeArrowheads="1"/>
          </p:cNvSpPr>
          <p:nvPr/>
        </p:nvSpPr>
        <p:spPr bwMode="auto">
          <a:xfrm>
            <a:off x="4038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49" name="Rectangle 73"/>
          <p:cNvSpPr>
            <a:spLocks noChangeAspect="1" noChangeArrowheads="1"/>
          </p:cNvSpPr>
          <p:nvPr/>
        </p:nvSpPr>
        <p:spPr bwMode="auto">
          <a:xfrm>
            <a:off x="4419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J</a:t>
            </a:r>
          </a:p>
        </p:txBody>
      </p:sp>
      <p:sp>
        <p:nvSpPr>
          <p:cNvPr id="13350" name="Rectangle 74"/>
          <p:cNvSpPr>
            <a:spLocks noChangeAspect="1" noChangeArrowheads="1"/>
          </p:cNvSpPr>
          <p:nvPr/>
        </p:nvSpPr>
        <p:spPr bwMode="auto">
          <a:xfrm>
            <a:off x="4800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Z</a:t>
            </a:r>
          </a:p>
        </p:txBody>
      </p:sp>
      <p:sp>
        <p:nvSpPr>
          <p:cNvPr id="13351" name="Rectangle 75"/>
          <p:cNvSpPr>
            <a:spLocks noChangeAspect="1" noChangeArrowheads="1"/>
          </p:cNvSpPr>
          <p:nvPr/>
        </p:nvSpPr>
        <p:spPr bwMode="auto">
          <a:xfrm>
            <a:off x="4038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3352" name="Line 76"/>
          <p:cNvSpPr>
            <a:spLocks noChangeAspect="1" noChangeShapeType="1"/>
          </p:cNvSpPr>
          <p:nvPr/>
        </p:nvSpPr>
        <p:spPr bwMode="auto">
          <a:xfrm>
            <a:off x="2286000" y="2887664"/>
            <a:ext cx="0" cy="1150937"/>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3" name="Line 77"/>
          <p:cNvSpPr>
            <a:spLocks noChangeAspect="1" noChangeShapeType="1"/>
          </p:cNvSpPr>
          <p:nvPr/>
        </p:nvSpPr>
        <p:spPr bwMode="auto">
          <a:xfrm>
            <a:off x="3810000" y="2887664"/>
            <a:ext cx="0" cy="1184275"/>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4" name="Rectangle 78"/>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3355" name="Rectangle 80"/>
          <p:cNvSpPr>
            <a:spLocks noChangeArrowheads="1"/>
          </p:cNvSpPr>
          <p:nvPr/>
        </p:nvSpPr>
        <p:spPr bwMode="auto">
          <a:xfrm>
            <a:off x="6172200" y="2413001"/>
            <a:ext cx="1981200" cy="29130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3356" name="Text Box 81"/>
          <p:cNvSpPr txBox="1">
            <a:spLocks noChangeArrowheads="1"/>
          </p:cNvSpPr>
          <p:nvPr/>
        </p:nvSpPr>
        <p:spPr bwMode="auto">
          <a:xfrm>
            <a:off x="1905000" y="1871663"/>
            <a:ext cx="249138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Interaction elements</a:t>
            </a:r>
          </a:p>
        </p:txBody>
      </p:sp>
      <p:sp>
        <p:nvSpPr>
          <p:cNvPr id="13357" name="Text Box 82"/>
          <p:cNvSpPr txBox="1">
            <a:spLocks noChangeArrowheads="1"/>
          </p:cNvSpPr>
          <p:nvPr/>
        </p:nvSpPr>
        <p:spPr bwMode="auto">
          <a:xfrm>
            <a:off x="6053138" y="1871663"/>
            <a:ext cx="232191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Test configurations</a:t>
            </a:r>
          </a:p>
        </p:txBody>
      </p:sp>
      <p:grpSp>
        <p:nvGrpSpPr>
          <p:cNvPr id="7" name="Group 83"/>
          <p:cNvGrpSpPr>
            <a:grpSpLocks/>
          </p:cNvGrpSpPr>
          <p:nvPr/>
        </p:nvGrpSpPr>
        <p:grpSpPr bwMode="auto">
          <a:xfrm>
            <a:off x="6664326" y="4240214"/>
            <a:ext cx="1031875" cy="236537"/>
            <a:chOff x="4294" y="2831"/>
            <a:chExt cx="650" cy="168"/>
          </a:xfrm>
        </p:grpSpPr>
        <p:sp>
          <p:nvSpPr>
            <p:cNvPr id="13372" name="Rectangle 84"/>
            <p:cNvSpPr>
              <a:spLocks noChangeAspect="1" noChangeArrowheads="1"/>
            </p:cNvSpPr>
            <p:nvPr/>
          </p:nvSpPr>
          <p:spPr bwMode="auto">
            <a:xfrm>
              <a:off x="4294" y="2831"/>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sp>
          <p:nvSpPr>
            <p:cNvPr id="13373" name="Rectangle 85"/>
            <p:cNvSpPr>
              <a:spLocks noChangeAspect="1" noChangeArrowheads="1"/>
            </p:cNvSpPr>
            <p:nvPr/>
          </p:nvSpPr>
          <p:spPr bwMode="auto">
            <a:xfrm>
              <a:off x="4775" y="2831"/>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3374" name="Rectangle 86"/>
            <p:cNvSpPr>
              <a:spLocks noChangeAspect="1" noChangeArrowheads="1"/>
            </p:cNvSpPr>
            <p:nvPr/>
          </p:nvSpPr>
          <p:spPr bwMode="auto">
            <a:xfrm>
              <a:off x="4534" y="2831"/>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grpSp>
      <p:grpSp>
        <p:nvGrpSpPr>
          <p:cNvPr id="8" name="Group 87"/>
          <p:cNvGrpSpPr>
            <a:grpSpLocks/>
          </p:cNvGrpSpPr>
          <p:nvPr/>
        </p:nvGrpSpPr>
        <p:grpSpPr bwMode="auto">
          <a:xfrm>
            <a:off x="990600" y="3497264"/>
            <a:ext cx="647700" cy="236537"/>
            <a:chOff x="720" y="2304"/>
            <a:chExt cx="408" cy="168"/>
          </a:xfrm>
        </p:grpSpPr>
        <p:sp>
          <p:nvSpPr>
            <p:cNvPr id="13370" name="Rectangle 88"/>
            <p:cNvSpPr>
              <a:spLocks noChangeAspect="1" noChangeArrowheads="1"/>
            </p:cNvSpPr>
            <p:nvPr/>
          </p:nvSpPr>
          <p:spPr bwMode="auto">
            <a:xfrm>
              <a:off x="72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3371" name="Rectangle 89"/>
            <p:cNvSpPr>
              <a:spLocks noChangeAspect="1" noChangeArrowheads="1"/>
            </p:cNvSpPr>
            <p:nvPr/>
          </p:nvSpPr>
          <p:spPr bwMode="auto">
            <a:xfrm>
              <a:off x="96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grpSp>
      <p:grpSp>
        <p:nvGrpSpPr>
          <p:cNvPr id="9" name="Group 90"/>
          <p:cNvGrpSpPr>
            <a:grpSpLocks/>
          </p:cNvGrpSpPr>
          <p:nvPr/>
        </p:nvGrpSpPr>
        <p:grpSpPr bwMode="auto">
          <a:xfrm>
            <a:off x="2514600" y="3802064"/>
            <a:ext cx="1028700" cy="236537"/>
            <a:chOff x="1680" y="2520"/>
            <a:chExt cx="648" cy="168"/>
          </a:xfrm>
        </p:grpSpPr>
        <p:sp>
          <p:nvSpPr>
            <p:cNvPr id="13368" name="Rectangle 91"/>
            <p:cNvSpPr>
              <a:spLocks noChangeAspect="1" noChangeArrowheads="1"/>
            </p:cNvSpPr>
            <p:nvPr/>
          </p:nvSpPr>
          <p:spPr bwMode="auto">
            <a:xfrm>
              <a:off x="168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3369" name="Rectangle 92"/>
            <p:cNvSpPr>
              <a:spLocks noChangeAspect="1" noChangeArrowheads="1"/>
            </p:cNvSpPr>
            <p:nvPr/>
          </p:nvSpPr>
          <p:spPr bwMode="auto">
            <a:xfrm>
              <a:off x="216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grpSp>
      <p:grpSp>
        <p:nvGrpSpPr>
          <p:cNvPr id="10" name="Group 93"/>
          <p:cNvGrpSpPr>
            <a:grpSpLocks/>
          </p:cNvGrpSpPr>
          <p:nvPr/>
        </p:nvGrpSpPr>
        <p:grpSpPr bwMode="auto">
          <a:xfrm>
            <a:off x="4419600" y="3192464"/>
            <a:ext cx="647700" cy="236537"/>
            <a:chOff x="2880" y="2088"/>
            <a:chExt cx="408" cy="168"/>
          </a:xfrm>
        </p:grpSpPr>
        <p:sp>
          <p:nvSpPr>
            <p:cNvPr id="13366" name="Rectangle 94"/>
            <p:cNvSpPr>
              <a:spLocks noChangeAspect="1" noChangeArrowheads="1"/>
            </p:cNvSpPr>
            <p:nvPr/>
          </p:nvSpPr>
          <p:spPr bwMode="auto">
            <a:xfrm>
              <a:off x="288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3367" name="Rectangle 95"/>
            <p:cNvSpPr>
              <a:spLocks noChangeAspect="1" noChangeArrowheads="1"/>
            </p:cNvSpPr>
            <p:nvPr/>
          </p:nvSpPr>
          <p:spPr bwMode="auto">
            <a:xfrm>
              <a:off x="3120" y="2088"/>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grpSp>
      <p:sp>
        <p:nvSpPr>
          <p:cNvPr id="217184" name="Text Box 96"/>
          <p:cNvSpPr txBox="1">
            <a:spLocks noChangeArrowheads="1"/>
          </p:cNvSpPr>
          <p:nvPr/>
        </p:nvSpPr>
        <p:spPr bwMode="auto">
          <a:xfrm>
            <a:off x="1447800" y="4783138"/>
            <a:ext cx="413385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Degree 2 coverage:  9 / 12 = 75%</a:t>
            </a:r>
          </a:p>
        </p:txBody>
      </p:sp>
      <p:sp>
        <p:nvSpPr>
          <p:cNvPr id="13363" name="Rectangle 97"/>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3364" name="Rectangle 98"/>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(7/8</a:t>
            </a:r>
            <a:r>
              <a:rPr lang="en-US" altLang="en-US" sz="2800" dirty="0">
                <a:solidFill>
                  <a:srgbClr val="330033"/>
                </a:solidFill>
              </a:rPr>
              <a:t>)</a:t>
            </a:r>
            <a:endParaRPr lang="en-US" altLang="en-US" dirty="0" smtClean="0"/>
          </a:p>
        </p:txBody>
      </p:sp>
      <p:sp>
        <p:nvSpPr>
          <p:cNvPr id="13365" name="Content Placeholder 1"/>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1352295410"/>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wipe(left)">
                                      <p:cBhvr>
                                        <p:cTn id="7" dur="500"/>
                                        <p:tgtEl>
                                          <p:spTgt spid="7"/>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8"/>
                                        </p:tgtEl>
                                        <p:attrNameLst>
                                          <p:attrName>style.visibility</p:attrName>
                                        </p:attrNameLst>
                                      </p:cBhvr>
                                      <p:to>
                                        <p:strVal val="visible"/>
                                      </p:to>
                                    </p:set>
                                    <p:animEffect transition="in" filter="wipe(left)">
                                      <p:cBhvr>
                                        <p:cTn id="12" dur="500"/>
                                        <p:tgtEl>
                                          <p:spTgt spid="8"/>
                                        </p:tgtEl>
                                      </p:cBhvr>
                                    </p:animEffect>
                                  </p:childTnLst>
                                </p:cTn>
                              </p:par>
                            </p:childTnLst>
                          </p:cTn>
                        </p:par>
                        <p:par>
                          <p:cTn id="13" fill="hold" nodeType="afterGroup">
                            <p:stCondLst>
                              <p:cond delay="500"/>
                            </p:stCondLst>
                            <p:childTnLst>
                              <p:par>
                                <p:cTn id="14" presetID="22" presetClass="entr" presetSubtype="8" fill="hold" nodeType="afterEffect">
                                  <p:stCondLst>
                                    <p:cond delay="0"/>
                                  </p:stCondLst>
                                  <p:childTnLst>
                                    <p:set>
                                      <p:cBhvr>
                                        <p:cTn id="15" dur="1" fill="hold">
                                          <p:stCondLst>
                                            <p:cond delay="0"/>
                                          </p:stCondLst>
                                        </p:cTn>
                                        <p:tgtEl>
                                          <p:spTgt spid="9"/>
                                        </p:tgtEl>
                                        <p:attrNameLst>
                                          <p:attrName>style.visibility</p:attrName>
                                        </p:attrNameLst>
                                      </p:cBhvr>
                                      <p:to>
                                        <p:strVal val="visible"/>
                                      </p:to>
                                    </p:set>
                                    <p:animEffect transition="in" filter="wipe(left)">
                                      <p:cBhvr>
                                        <p:cTn id="16" dur="500"/>
                                        <p:tgtEl>
                                          <p:spTgt spid="9"/>
                                        </p:tgtEl>
                                      </p:cBhvr>
                                    </p:animEffect>
                                  </p:childTnLst>
                                </p:cTn>
                              </p:par>
                            </p:childTnLst>
                          </p:cTn>
                        </p:par>
                        <p:par>
                          <p:cTn id="17" fill="hold" nodeType="afterGroup">
                            <p:stCondLst>
                              <p:cond delay="1000"/>
                            </p:stCondLst>
                            <p:childTnLst>
                              <p:par>
                                <p:cTn id="18" presetID="22" presetClass="entr" presetSubtype="8" fill="hold" nodeType="afterEffect">
                                  <p:stCondLst>
                                    <p:cond delay="0"/>
                                  </p:stCondLst>
                                  <p:childTnLst>
                                    <p:set>
                                      <p:cBhvr>
                                        <p:cTn id="19" dur="1" fill="hold">
                                          <p:stCondLst>
                                            <p:cond delay="0"/>
                                          </p:stCondLst>
                                        </p:cTn>
                                        <p:tgtEl>
                                          <p:spTgt spid="10"/>
                                        </p:tgtEl>
                                        <p:attrNameLst>
                                          <p:attrName>style.visibility</p:attrName>
                                        </p:attrNameLst>
                                      </p:cBhvr>
                                      <p:to>
                                        <p:strVal val="visible"/>
                                      </p:to>
                                    </p:set>
                                    <p:animEffect transition="in" filter="wipe(left)">
                                      <p:cBhvr>
                                        <p:cTn id="20" dur="500"/>
                                        <p:tgtEl>
                                          <p:spTgt spid="10"/>
                                        </p:tgtEl>
                                      </p:cBhvr>
                                    </p:animEffect>
                                  </p:childTnLst>
                                </p:cTn>
                              </p:par>
                            </p:childTnLst>
                          </p:cTn>
                        </p:par>
                        <p:par>
                          <p:cTn id="21" fill="hold" nodeType="afterGroup">
                            <p:stCondLst>
                              <p:cond delay="1500"/>
                            </p:stCondLst>
                            <p:childTnLst>
                              <p:par>
                                <p:cTn id="22" presetID="22" presetClass="entr" presetSubtype="8" fill="hold" grpId="0" nodeType="afterEffect">
                                  <p:stCondLst>
                                    <p:cond delay="0"/>
                                  </p:stCondLst>
                                  <p:childTnLst>
                                    <p:set>
                                      <p:cBhvr>
                                        <p:cTn id="23" dur="1" fill="hold">
                                          <p:stCondLst>
                                            <p:cond delay="0"/>
                                          </p:stCondLst>
                                        </p:cTn>
                                        <p:tgtEl>
                                          <p:spTgt spid="217184"/>
                                        </p:tgtEl>
                                        <p:attrNameLst>
                                          <p:attrName>style.visibility</p:attrName>
                                        </p:attrNameLst>
                                      </p:cBhvr>
                                      <p:to>
                                        <p:strVal val="visible"/>
                                      </p:to>
                                    </p:set>
                                    <p:animEffect transition="in" filter="wipe(left)">
                                      <p:cBhvr>
                                        <p:cTn id="24" dur="500"/>
                                        <p:tgtEl>
                                          <p:spTgt spid="21718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7184" grpId="0" autoUpdateAnimBg="0"/>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38" name="Group 2"/>
          <p:cNvGrpSpPr>
            <a:grpSpLocks/>
          </p:cNvGrpSpPr>
          <p:nvPr/>
        </p:nvGrpSpPr>
        <p:grpSpPr bwMode="auto">
          <a:xfrm>
            <a:off x="6172200" y="2413001"/>
            <a:ext cx="1981200" cy="2913063"/>
            <a:chOff x="3888" y="1440"/>
            <a:chExt cx="1248" cy="2064"/>
          </a:xfrm>
        </p:grpSpPr>
        <p:grpSp>
          <p:nvGrpSpPr>
            <p:cNvPr id="14404" name="Group 3"/>
            <p:cNvGrpSpPr>
              <a:grpSpLocks/>
            </p:cNvGrpSpPr>
            <p:nvPr/>
          </p:nvGrpSpPr>
          <p:grpSpPr bwMode="auto">
            <a:xfrm>
              <a:off x="4198" y="1632"/>
              <a:ext cx="650" cy="1705"/>
              <a:chOff x="4198" y="1632"/>
              <a:chExt cx="650" cy="1705"/>
            </a:xfrm>
          </p:grpSpPr>
          <p:grpSp>
            <p:nvGrpSpPr>
              <p:cNvPr id="14415" name="Group 4"/>
              <p:cNvGrpSpPr>
                <a:grpSpLocks/>
              </p:cNvGrpSpPr>
              <p:nvPr/>
            </p:nvGrpSpPr>
            <p:grpSpPr bwMode="auto">
              <a:xfrm>
                <a:off x="4198" y="1632"/>
                <a:ext cx="650" cy="169"/>
                <a:chOff x="4198" y="1632"/>
                <a:chExt cx="650" cy="169"/>
              </a:xfrm>
            </p:grpSpPr>
            <p:sp>
              <p:nvSpPr>
                <p:cNvPr id="14437" name="Rectangle 5"/>
                <p:cNvSpPr>
                  <a:spLocks noChangeAspect="1" noChangeArrowheads="1"/>
                </p:cNvSpPr>
                <p:nvPr/>
              </p:nvSpPr>
              <p:spPr bwMode="auto">
                <a:xfrm>
                  <a:off x="4198"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4438" name="Rectangle 6"/>
                <p:cNvSpPr>
                  <a:spLocks noChangeAspect="1" noChangeArrowheads="1"/>
                </p:cNvSpPr>
                <p:nvPr/>
              </p:nvSpPr>
              <p:spPr bwMode="auto">
                <a:xfrm>
                  <a:off x="4439" y="163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4439" name="Rectangle 7"/>
                <p:cNvSpPr>
                  <a:spLocks noChangeAspect="1" noChangeArrowheads="1"/>
                </p:cNvSpPr>
                <p:nvPr/>
              </p:nvSpPr>
              <p:spPr bwMode="auto">
                <a:xfrm>
                  <a:off x="4680" y="163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grpSp>
          <p:sp>
            <p:nvSpPr>
              <p:cNvPr id="14416" name="Rectangle 8"/>
              <p:cNvSpPr>
                <a:spLocks noChangeAspect="1" noChangeArrowheads="1"/>
              </p:cNvSpPr>
              <p:nvPr/>
            </p:nvSpPr>
            <p:spPr bwMode="auto">
              <a:xfrm>
                <a:off x="4438"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4417" name="Rectangle 9"/>
              <p:cNvSpPr>
                <a:spLocks noChangeAspect="1" noChangeArrowheads="1"/>
              </p:cNvSpPr>
              <p:nvPr/>
            </p:nvSpPr>
            <p:spPr bwMode="auto">
              <a:xfrm>
                <a:off x="4679" y="2952"/>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4418" name="Rectangle 10"/>
              <p:cNvSpPr>
                <a:spLocks noChangeAspect="1" noChangeArrowheads="1"/>
              </p:cNvSpPr>
              <p:nvPr/>
            </p:nvSpPr>
            <p:spPr bwMode="auto">
              <a:xfrm>
                <a:off x="4198" y="2952"/>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4419" name="Rectangle 11"/>
              <p:cNvSpPr>
                <a:spLocks noChangeAspect="1" noChangeArrowheads="1"/>
              </p:cNvSpPr>
              <p:nvPr/>
            </p:nvSpPr>
            <p:spPr bwMode="auto">
              <a:xfrm>
                <a:off x="4198"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4420" name="Rectangle 12"/>
              <p:cNvSpPr>
                <a:spLocks noChangeAspect="1" noChangeArrowheads="1"/>
              </p:cNvSpPr>
              <p:nvPr/>
            </p:nvSpPr>
            <p:spPr bwMode="auto">
              <a:xfrm>
                <a:off x="4439" y="2282"/>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4421" name="Rectangle 13"/>
              <p:cNvSpPr>
                <a:spLocks noChangeAspect="1" noChangeArrowheads="1"/>
              </p:cNvSpPr>
              <p:nvPr/>
            </p:nvSpPr>
            <p:spPr bwMode="auto">
              <a:xfrm>
                <a:off x="4680" y="2282"/>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4422" name="Rectangle 14"/>
              <p:cNvSpPr>
                <a:spLocks noChangeAspect="1" noChangeArrowheads="1"/>
              </p:cNvSpPr>
              <p:nvPr/>
            </p:nvSpPr>
            <p:spPr bwMode="auto">
              <a:xfrm>
                <a:off x="4198"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4423" name="Rectangle 15"/>
              <p:cNvSpPr>
                <a:spLocks noChangeAspect="1" noChangeArrowheads="1"/>
              </p:cNvSpPr>
              <p:nvPr/>
            </p:nvSpPr>
            <p:spPr bwMode="auto">
              <a:xfrm>
                <a:off x="4439" y="2066"/>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4424" name="Rectangle 16"/>
              <p:cNvSpPr>
                <a:spLocks noChangeAspect="1" noChangeArrowheads="1"/>
              </p:cNvSpPr>
              <p:nvPr/>
            </p:nvSpPr>
            <p:spPr bwMode="auto">
              <a:xfrm>
                <a:off x="4680" y="2066"/>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4425" name="Rectangle 17"/>
              <p:cNvSpPr>
                <a:spLocks noChangeAspect="1" noChangeArrowheads="1"/>
              </p:cNvSpPr>
              <p:nvPr/>
            </p:nvSpPr>
            <p:spPr bwMode="auto">
              <a:xfrm>
                <a:off x="4198"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A</a:t>
                </a:r>
              </a:p>
            </p:txBody>
          </p:sp>
          <p:sp>
            <p:nvSpPr>
              <p:cNvPr id="14426" name="Rectangle 18"/>
              <p:cNvSpPr>
                <a:spLocks noChangeAspect="1" noChangeArrowheads="1"/>
              </p:cNvSpPr>
              <p:nvPr/>
            </p:nvSpPr>
            <p:spPr bwMode="auto">
              <a:xfrm>
                <a:off x="4439" y="1849"/>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4427" name="Rectangle 19"/>
              <p:cNvSpPr>
                <a:spLocks noChangeAspect="1" noChangeArrowheads="1"/>
              </p:cNvSpPr>
              <p:nvPr/>
            </p:nvSpPr>
            <p:spPr bwMode="auto">
              <a:xfrm>
                <a:off x="4680" y="1849"/>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4428" name="Rectangle 20"/>
              <p:cNvSpPr>
                <a:spLocks noChangeAspect="1" noChangeArrowheads="1"/>
              </p:cNvSpPr>
              <p:nvPr/>
            </p:nvSpPr>
            <p:spPr bwMode="auto">
              <a:xfrm>
                <a:off x="4198" y="2735"/>
                <a:ext cx="168"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4429" name="Rectangle 21"/>
              <p:cNvSpPr>
                <a:spLocks noChangeAspect="1" noChangeArrowheads="1"/>
              </p:cNvSpPr>
              <p:nvPr/>
            </p:nvSpPr>
            <p:spPr bwMode="auto">
              <a:xfrm>
                <a:off x="4679"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4430" name="Rectangle 22"/>
              <p:cNvSpPr>
                <a:spLocks noChangeAspect="1" noChangeArrowheads="1"/>
              </p:cNvSpPr>
              <p:nvPr/>
            </p:nvSpPr>
            <p:spPr bwMode="auto">
              <a:xfrm>
                <a:off x="4438" y="2735"/>
                <a:ext cx="169" cy="16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4431" name="Rectangle 23"/>
              <p:cNvSpPr>
                <a:spLocks noChangeAspect="1" noChangeArrowheads="1"/>
              </p:cNvSpPr>
              <p:nvPr/>
            </p:nvSpPr>
            <p:spPr bwMode="auto">
              <a:xfrm>
                <a:off x="4198" y="251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sp>
            <p:nvSpPr>
              <p:cNvPr id="14432" name="Rectangle 24"/>
              <p:cNvSpPr>
                <a:spLocks noChangeAspect="1" noChangeArrowheads="1"/>
              </p:cNvSpPr>
              <p:nvPr/>
            </p:nvSpPr>
            <p:spPr bwMode="auto">
              <a:xfrm>
                <a:off x="4679"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Y</a:t>
                </a:r>
              </a:p>
            </p:txBody>
          </p:sp>
          <p:sp>
            <p:nvSpPr>
              <p:cNvPr id="14433" name="Rectangle 25"/>
              <p:cNvSpPr>
                <a:spLocks noChangeAspect="1" noChangeArrowheads="1"/>
              </p:cNvSpPr>
              <p:nvPr/>
            </p:nvSpPr>
            <p:spPr bwMode="auto">
              <a:xfrm>
                <a:off x="4438" y="251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J</a:t>
                </a:r>
              </a:p>
            </p:txBody>
          </p:sp>
          <p:sp>
            <p:nvSpPr>
              <p:cNvPr id="14434" name="Rectangle 26"/>
              <p:cNvSpPr>
                <a:spLocks noChangeAspect="1" noChangeArrowheads="1"/>
              </p:cNvSpPr>
              <p:nvPr/>
            </p:nvSpPr>
            <p:spPr bwMode="auto">
              <a:xfrm>
                <a:off x="4438"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K</a:t>
                </a:r>
              </a:p>
            </p:txBody>
          </p:sp>
          <p:sp>
            <p:nvSpPr>
              <p:cNvPr id="14435" name="Rectangle 27"/>
              <p:cNvSpPr>
                <a:spLocks noChangeAspect="1" noChangeArrowheads="1"/>
              </p:cNvSpPr>
              <p:nvPr/>
            </p:nvSpPr>
            <p:spPr bwMode="auto">
              <a:xfrm>
                <a:off x="4679" y="3168"/>
                <a:ext cx="169"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Z</a:t>
                </a:r>
              </a:p>
            </p:txBody>
          </p:sp>
          <p:sp>
            <p:nvSpPr>
              <p:cNvPr id="14436" name="Rectangle 28"/>
              <p:cNvSpPr>
                <a:spLocks noChangeAspect="1" noChangeArrowheads="1"/>
              </p:cNvSpPr>
              <p:nvPr/>
            </p:nvSpPr>
            <p:spPr bwMode="auto">
              <a:xfrm>
                <a:off x="4198" y="3168"/>
                <a:ext cx="168" cy="169"/>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rgbClr val="FFCC00"/>
                    </a:solidFill>
                    <a:latin typeface="Helvetica" panose="020B0604020202020204" pitchFamily="34" charset="0"/>
                    <a:cs typeface="Arial" panose="020B0604020202020204" pitchFamily="34" charset="0"/>
                  </a:rPr>
                  <a:t>B</a:t>
                </a:r>
              </a:p>
            </p:txBody>
          </p:sp>
        </p:grpSp>
        <p:sp>
          <p:nvSpPr>
            <p:cNvPr id="14405" name="Rectangle 29"/>
            <p:cNvSpPr>
              <a:spLocks noChangeArrowheads="1"/>
            </p:cNvSpPr>
            <p:nvPr/>
          </p:nvSpPr>
          <p:spPr bwMode="auto">
            <a:xfrm>
              <a:off x="3888" y="1440"/>
              <a:ext cx="1248" cy="2064"/>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14406" name="Group 30"/>
            <p:cNvGrpSpPr>
              <a:grpSpLocks/>
            </p:cNvGrpSpPr>
            <p:nvPr/>
          </p:nvGrpSpPr>
          <p:grpSpPr bwMode="auto">
            <a:xfrm>
              <a:off x="4198" y="1632"/>
              <a:ext cx="650" cy="169"/>
              <a:chOff x="4198" y="1632"/>
              <a:chExt cx="650" cy="169"/>
            </a:xfrm>
          </p:grpSpPr>
          <p:sp>
            <p:nvSpPr>
              <p:cNvPr id="14412" name="Rectangle 31"/>
              <p:cNvSpPr>
                <a:spLocks noChangeAspect="1" noChangeArrowheads="1"/>
              </p:cNvSpPr>
              <p:nvPr/>
            </p:nvSpPr>
            <p:spPr bwMode="auto">
              <a:xfrm>
                <a:off x="4198"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4413" name="Rectangle 32"/>
              <p:cNvSpPr>
                <a:spLocks noChangeAspect="1" noChangeArrowheads="1"/>
              </p:cNvSpPr>
              <p:nvPr/>
            </p:nvSpPr>
            <p:spPr bwMode="auto">
              <a:xfrm>
                <a:off x="4439" y="1632"/>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sp>
            <p:nvSpPr>
              <p:cNvPr id="14414" name="Rectangle 33"/>
              <p:cNvSpPr>
                <a:spLocks noChangeAspect="1" noChangeArrowheads="1"/>
              </p:cNvSpPr>
              <p:nvPr/>
            </p:nvSpPr>
            <p:spPr bwMode="auto">
              <a:xfrm>
                <a:off x="4680" y="1632"/>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grpSp>
        <p:sp>
          <p:nvSpPr>
            <p:cNvPr id="14407" name="Rectangle 34"/>
            <p:cNvSpPr>
              <a:spLocks noChangeArrowheads="1"/>
            </p:cNvSpPr>
            <p:nvPr/>
          </p:nvSpPr>
          <p:spPr bwMode="auto">
            <a:xfrm>
              <a:off x="3888" y="1440"/>
              <a:ext cx="1248" cy="2064"/>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14408" name="Group 35"/>
            <p:cNvGrpSpPr>
              <a:grpSpLocks/>
            </p:cNvGrpSpPr>
            <p:nvPr/>
          </p:nvGrpSpPr>
          <p:grpSpPr bwMode="auto">
            <a:xfrm>
              <a:off x="4198" y="2282"/>
              <a:ext cx="650" cy="169"/>
              <a:chOff x="4294" y="2378"/>
              <a:chExt cx="650" cy="169"/>
            </a:xfrm>
          </p:grpSpPr>
          <p:sp>
            <p:nvSpPr>
              <p:cNvPr id="14409" name="Rectangle 36"/>
              <p:cNvSpPr>
                <a:spLocks noChangeAspect="1" noChangeArrowheads="1"/>
              </p:cNvSpPr>
              <p:nvPr/>
            </p:nvSpPr>
            <p:spPr bwMode="auto">
              <a:xfrm>
                <a:off x="4294"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A</a:t>
                </a:r>
              </a:p>
            </p:txBody>
          </p:sp>
          <p:sp>
            <p:nvSpPr>
              <p:cNvPr id="14410" name="Rectangle 37"/>
              <p:cNvSpPr>
                <a:spLocks noChangeAspect="1" noChangeArrowheads="1"/>
              </p:cNvSpPr>
              <p:nvPr/>
            </p:nvSpPr>
            <p:spPr bwMode="auto">
              <a:xfrm>
                <a:off x="4535" y="2378"/>
                <a:ext cx="169"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4411" name="Rectangle 38"/>
              <p:cNvSpPr>
                <a:spLocks noChangeAspect="1" noChangeArrowheads="1"/>
              </p:cNvSpPr>
              <p:nvPr/>
            </p:nvSpPr>
            <p:spPr bwMode="auto">
              <a:xfrm>
                <a:off x="4776" y="2378"/>
                <a:ext cx="168" cy="169"/>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grpSp>
      </p:grpSp>
      <p:grpSp>
        <p:nvGrpSpPr>
          <p:cNvPr id="14339" name="Group 39"/>
          <p:cNvGrpSpPr>
            <a:grpSpLocks/>
          </p:cNvGrpSpPr>
          <p:nvPr/>
        </p:nvGrpSpPr>
        <p:grpSpPr bwMode="auto">
          <a:xfrm>
            <a:off x="6664326" y="4240214"/>
            <a:ext cx="1031875" cy="236537"/>
            <a:chOff x="4294" y="2831"/>
            <a:chExt cx="650" cy="168"/>
          </a:xfrm>
        </p:grpSpPr>
        <p:sp>
          <p:nvSpPr>
            <p:cNvPr id="14401" name="Rectangle 40"/>
            <p:cNvSpPr>
              <a:spLocks noChangeAspect="1" noChangeArrowheads="1"/>
            </p:cNvSpPr>
            <p:nvPr/>
          </p:nvSpPr>
          <p:spPr bwMode="auto">
            <a:xfrm>
              <a:off x="4294" y="2831"/>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sp>
          <p:nvSpPr>
            <p:cNvPr id="14402" name="Rectangle 41"/>
            <p:cNvSpPr>
              <a:spLocks noChangeAspect="1" noChangeArrowheads="1"/>
            </p:cNvSpPr>
            <p:nvPr/>
          </p:nvSpPr>
          <p:spPr bwMode="auto">
            <a:xfrm>
              <a:off x="4775" y="2831"/>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Z</a:t>
              </a:r>
            </a:p>
          </p:txBody>
        </p:sp>
        <p:sp>
          <p:nvSpPr>
            <p:cNvPr id="14403" name="Rectangle 42"/>
            <p:cNvSpPr>
              <a:spLocks noChangeAspect="1" noChangeArrowheads="1"/>
            </p:cNvSpPr>
            <p:nvPr/>
          </p:nvSpPr>
          <p:spPr bwMode="auto">
            <a:xfrm>
              <a:off x="4534" y="2831"/>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J</a:t>
              </a:r>
            </a:p>
          </p:txBody>
        </p:sp>
      </p:grpSp>
      <p:sp>
        <p:nvSpPr>
          <p:cNvPr id="14340" name="Rectangle 43"/>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4341" name="Rectangle 44"/>
          <p:cNvSpPr>
            <a:spLocks noChangeAspect="1" noChangeArrowheads="1"/>
          </p:cNvSpPr>
          <p:nvPr/>
        </p:nvSpPr>
        <p:spPr bwMode="auto">
          <a:xfrm>
            <a:off x="99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4342" name="Rectangle 45"/>
          <p:cNvSpPr>
            <a:spLocks noChangeAspect="1" noChangeArrowheads="1"/>
          </p:cNvSpPr>
          <p:nvPr/>
        </p:nvSpPr>
        <p:spPr bwMode="auto">
          <a:xfrm>
            <a:off x="1371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4343" name="Rectangle 46"/>
          <p:cNvSpPr>
            <a:spLocks noChangeAspect="1" noChangeArrowheads="1"/>
          </p:cNvSpPr>
          <p:nvPr/>
        </p:nvSpPr>
        <p:spPr bwMode="auto">
          <a:xfrm>
            <a:off x="1752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44" name="Rectangle 47"/>
          <p:cNvSpPr>
            <a:spLocks noChangeAspect="1" noChangeArrowheads="1"/>
          </p:cNvSpPr>
          <p:nvPr/>
        </p:nvSpPr>
        <p:spPr bwMode="auto">
          <a:xfrm>
            <a:off x="990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4345" name="Rectangle 48"/>
          <p:cNvSpPr>
            <a:spLocks noChangeAspect="1" noChangeArrowheads="1"/>
          </p:cNvSpPr>
          <p:nvPr/>
        </p:nvSpPr>
        <p:spPr bwMode="auto">
          <a:xfrm>
            <a:off x="1371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4346" name="Rectangle 49"/>
          <p:cNvSpPr>
            <a:spLocks noChangeAspect="1" noChangeArrowheads="1"/>
          </p:cNvSpPr>
          <p:nvPr/>
        </p:nvSpPr>
        <p:spPr bwMode="auto">
          <a:xfrm>
            <a:off x="1752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47" name="Rectangle 50"/>
          <p:cNvSpPr>
            <a:spLocks noChangeAspect="1" noChangeArrowheads="1"/>
          </p:cNvSpPr>
          <p:nvPr/>
        </p:nvSpPr>
        <p:spPr bwMode="auto">
          <a:xfrm>
            <a:off x="990600" y="34972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4348" name="Rectangle 51"/>
          <p:cNvSpPr>
            <a:spLocks noChangeAspect="1" noChangeArrowheads="1"/>
          </p:cNvSpPr>
          <p:nvPr/>
        </p:nvSpPr>
        <p:spPr bwMode="auto">
          <a:xfrm>
            <a:off x="1371600" y="34972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4349" name="Rectangle 52"/>
          <p:cNvSpPr>
            <a:spLocks noChangeAspect="1" noChangeArrowheads="1"/>
          </p:cNvSpPr>
          <p:nvPr/>
        </p:nvSpPr>
        <p:spPr bwMode="auto">
          <a:xfrm>
            <a:off x="1752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50" name="Rectangle 53"/>
          <p:cNvSpPr>
            <a:spLocks noChangeAspect="1" noChangeArrowheads="1"/>
          </p:cNvSpPr>
          <p:nvPr/>
        </p:nvSpPr>
        <p:spPr bwMode="auto">
          <a:xfrm>
            <a:off x="990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4351" name="Rectangle 54"/>
          <p:cNvSpPr>
            <a:spLocks noChangeAspect="1" noChangeArrowheads="1"/>
          </p:cNvSpPr>
          <p:nvPr/>
        </p:nvSpPr>
        <p:spPr bwMode="auto">
          <a:xfrm>
            <a:off x="1371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4352" name="Rectangle 55"/>
          <p:cNvSpPr>
            <a:spLocks noChangeAspect="1" noChangeArrowheads="1"/>
          </p:cNvSpPr>
          <p:nvPr/>
        </p:nvSpPr>
        <p:spPr bwMode="auto">
          <a:xfrm>
            <a:off x="1752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53" name="Rectangle 56"/>
          <p:cNvSpPr>
            <a:spLocks noChangeAspect="1" noChangeArrowheads="1"/>
          </p:cNvSpPr>
          <p:nvPr/>
        </p:nvSpPr>
        <p:spPr bwMode="auto">
          <a:xfrm>
            <a:off x="2514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4354" name="Rectangle 57"/>
          <p:cNvSpPr>
            <a:spLocks noChangeAspect="1" noChangeArrowheads="1"/>
          </p:cNvSpPr>
          <p:nvPr/>
        </p:nvSpPr>
        <p:spPr bwMode="auto">
          <a:xfrm>
            <a:off x="3276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4355" name="Rectangle 58"/>
          <p:cNvSpPr>
            <a:spLocks noChangeAspect="1" noChangeArrowheads="1"/>
          </p:cNvSpPr>
          <p:nvPr/>
        </p:nvSpPr>
        <p:spPr bwMode="auto">
          <a:xfrm>
            <a:off x="2895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solidFill>
                <a:schemeClr val="bg2"/>
              </a:solidFill>
              <a:latin typeface="Helvetica" panose="020B0604020202020204" pitchFamily="34" charset="0"/>
              <a:cs typeface="Arial" panose="020B0604020202020204" pitchFamily="34" charset="0"/>
            </a:endParaRPr>
          </a:p>
        </p:txBody>
      </p:sp>
      <p:sp>
        <p:nvSpPr>
          <p:cNvPr id="14356" name="Rectangle 59"/>
          <p:cNvSpPr>
            <a:spLocks noChangeAspect="1" noChangeArrowheads="1"/>
          </p:cNvSpPr>
          <p:nvPr/>
        </p:nvSpPr>
        <p:spPr bwMode="auto">
          <a:xfrm>
            <a:off x="2514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A</a:t>
            </a:r>
          </a:p>
        </p:txBody>
      </p:sp>
      <p:sp>
        <p:nvSpPr>
          <p:cNvPr id="14357" name="Rectangle 60"/>
          <p:cNvSpPr>
            <a:spLocks noChangeAspect="1" noChangeArrowheads="1"/>
          </p:cNvSpPr>
          <p:nvPr/>
        </p:nvSpPr>
        <p:spPr bwMode="auto">
          <a:xfrm>
            <a:off x="3276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4358" name="Rectangle 61"/>
          <p:cNvSpPr>
            <a:spLocks noChangeAspect="1" noChangeArrowheads="1"/>
          </p:cNvSpPr>
          <p:nvPr/>
        </p:nvSpPr>
        <p:spPr bwMode="auto">
          <a:xfrm>
            <a:off x="2895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solidFill>
                <a:schemeClr val="bg2"/>
              </a:solidFill>
              <a:latin typeface="Helvetica" panose="020B0604020202020204" pitchFamily="34" charset="0"/>
              <a:cs typeface="Arial" panose="020B0604020202020204" pitchFamily="34" charset="0"/>
            </a:endParaRPr>
          </a:p>
        </p:txBody>
      </p:sp>
      <p:sp>
        <p:nvSpPr>
          <p:cNvPr id="14359" name="Rectangle 62"/>
          <p:cNvSpPr>
            <a:spLocks noChangeAspect="1" noChangeArrowheads="1"/>
          </p:cNvSpPr>
          <p:nvPr/>
        </p:nvSpPr>
        <p:spPr bwMode="auto">
          <a:xfrm>
            <a:off x="2514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4360" name="Rectangle 63"/>
          <p:cNvSpPr>
            <a:spLocks noChangeAspect="1" noChangeArrowheads="1"/>
          </p:cNvSpPr>
          <p:nvPr/>
        </p:nvSpPr>
        <p:spPr bwMode="auto">
          <a:xfrm>
            <a:off x="3276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4361" name="Rectangle 64"/>
          <p:cNvSpPr>
            <a:spLocks noChangeAspect="1" noChangeArrowheads="1"/>
          </p:cNvSpPr>
          <p:nvPr/>
        </p:nvSpPr>
        <p:spPr bwMode="auto">
          <a:xfrm>
            <a:off x="2895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solidFill>
                <a:schemeClr val="bg2"/>
              </a:solidFill>
              <a:latin typeface="Helvetica" panose="020B0604020202020204" pitchFamily="34" charset="0"/>
              <a:cs typeface="Arial" panose="020B0604020202020204" pitchFamily="34" charset="0"/>
            </a:endParaRPr>
          </a:p>
        </p:txBody>
      </p:sp>
      <p:sp>
        <p:nvSpPr>
          <p:cNvPr id="14362" name="Rectangle 65"/>
          <p:cNvSpPr>
            <a:spLocks noChangeAspect="1" noChangeArrowheads="1"/>
          </p:cNvSpPr>
          <p:nvPr/>
        </p:nvSpPr>
        <p:spPr bwMode="auto">
          <a:xfrm>
            <a:off x="2514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B</a:t>
            </a:r>
          </a:p>
        </p:txBody>
      </p:sp>
      <p:sp>
        <p:nvSpPr>
          <p:cNvPr id="14363" name="Rectangle 66"/>
          <p:cNvSpPr>
            <a:spLocks noChangeAspect="1" noChangeArrowheads="1"/>
          </p:cNvSpPr>
          <p:nvPr/>
        </p:nvSpPr>
        <p:spPr bwMode="auto">
          <a:xfrm>
            <a:off x="3276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4364" name="Rectangle 67"/>
          <p:cNvSpPr>
            <a:spLocks noChangeAspect="1" noChangeArrowheads="1"/>
          </p:cNvSpPr>
          <p:nvPr/>
        </p:nvSpPr>
        <p:spPr bwMode="auto">
          <a:xfrm>
            <a:off x="2895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65" name="Rectangle 68"/>
          <p:cNvSpPr>
            <a:spLocks noChangeAspect="1" noChangeArrowheads="1"/>
          </p:cNvSpPr>
          <p:nvPr/>
        </p:nvSpPr>
        <p:spPr bwMode="auto">
          <a:xfrm>
            <a:off x="4419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4366" name="Rectangle 69"/>
          <p:cNvSpPr>
            <a:spLocks noChangeAspect="1" noChangeArrowheads="1"/>
          </p:cNvSpPr>
          <p:nvPr/>
        </p:nvSpPr>
        <p:spPr bwMode="auto">
          <a:xfrm>
            <a:off x="4800600" y="28876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sp>
        <p:nvSpPr>
          <p:cNvPr id="14367" name="Rectangle 70"/>
          <p:cNvSpPr>
            <a:spLocks noChangeAspect="1" noChangeArrowheads="1"/>
          </p:cNvSpPr>
          <p:nvPr/>
        </p:nvSpPr>
        <p:spPr bwMode="auto">
          <a:xfrm>
            <a:off x="4038600" y="28876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68" name="Rectangle 71"/>
          <p:cNvSpPr>
            <a:spLocks noChangeAspect="1" noChangeArrowheads="1"/>
          </p:cNvSpPr>
          <p:nvPr/>
        </p:nvSpPr>
        <p:spPr bwMode="auto">
          <a:xfrm>
            <a:off x="4419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4369" name="Rectangle 72"/>
          <p:cNvSpPr>
            <a:spLocks noChangeAspect="1" noChangeArrowheads="1"/>
          </p:cNvSpPr>
          <p:nvPr/>
        </p:nvSpPr>
        <p:spPr bwMode="auto">
          <a:xfrm>
            <a:off x="4800600" y="38020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4370" name="Rectangle 73"/>
          <p:cNvSpPr>
            <a:spLocks noChangeAspect="1" noChangeArrowheads="1"/>
          </p:cNvSpPr>
          <p:nvPr/>
        </p:nvSpPr>
        <p:spPr bwMode="auto">
          <a:xfrm>
            <a:off x="4038600" y="38020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71" name="Rectangle 74"/>
          <p:cNvSpPr>
            <a:spLocks noChangeAspect="1" noChangeArrowheads="1"/>
          </p:cNvSpPr>
          <p:nvPr/>
        </p:nvSpPr>
        <p:spPr bwMode="auto">
          <a:xfrm>
            <a:off x="4419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K</a:t>
            </a:r>
          </a:p>
        </p:txBody>
      </p:sp>
      <p:sp>
        <p:nvSpPr>
          <p:cNvPr id="14372" name="Rectangle 75"/>
          <p:cNvSpPr>
            <a:spLocks noChangeAspect="1" noChangeArrowheads="1"/>
          </p:cNvSpPr>
          <p:nvPr/>
        </p:nvSpPr>
        <p:spPr bwMode="auto">
          <a:xfrm>
            <a:off x="4800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latin typeface="Helvetica" panose="020B0604020202020204" pitchFamily="34" charset="0"/>
                <a:cs typeface="Arial" panose="020B0604020202020204" pitchFamily="34" charset="0"/>
              </a:rPr>
              <a:t>Y</a:t>
            </a:r>
          </a:p>
        </p:txBody>
      </p:sp>
      <p:sp>
        <p:nvSpPr>
          <p:cNvPr id="14373" name="Rectangle 76"/>
          <p:cNvSpPr>
            <a:spLocks noChangeAspect="1" noChangeArrowheads="1"/>
          </p:cNvSpPr>
          <p:nvPr/>
        </p:nvSpPr>
        <p:spPr bwMode="auto">
          <a:xfrm>
            <a:off x="4038600" y="34972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74" name="Rectangle 77"/>
          <p:cNvSpPr>
            <a:spLocks noChangeAspect="1" noChangeArrowheads="1"/>
          </p:cNvSpPr>
          <p:nvPr/>
        </p:nvSpPr>
        <p:spPr bwMode="auto">
          <a:xfrm>
            <a:off x="4419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J</a:t>
            </a:r>
          </a:p>
        </p:txBody>
      </p:sp>
      <p:sp>
        <p:nvSpPr>
          <p:cNvPr id="14375" name="Rectangle 78"/>
          <p:cNvSpPr>
            <a:spLocks noChangeAspect="1" noChangeArrowheads="1"/>
          </p:cNvSpPr>
          <p:nvPr/>
        </p:nvSpPr>
        <p:spPr bwMode="auto">
          <a:xfrm>
            <a:off x="4800600" y="3192464"/>
            <a:ext cx="266700" cy="236537"/>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Z</a:t>
            </a:r>
          </a:p>
        </p:txBody>
      </p:sp>
      <p:sp>
        <p:nvSpPr>
          <p:cNvPr id="14376" name="Rectangle 79"/>
          <p:cNvSpPr>
            <a:spLocks noChangeAspect="1" noChangeArrowheads="1"/>
          </p:cNvSpPr>
          <p:nvPr/>
        </p:nvSpPr>
        <p:spPr bwMode="auto">
          <a:xfrm>
            <a:off x="4038600" y="3192464"/>
            <a:ext cx="266700" cy="236537"/>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endParaRPr kumimoji="1" lang="en-CA" altLang="en-US" sz="2000">
              <a:latin typeface="Helvetica" panose="020B0604020202020204" pitchFamily="34" charset="0"/>
              <a:cs typeface="Arial" panose="020B0604020202020204" pitchFamily="34" charset="0"/>
            </a:endParaRPr>
          </a:p>
        </p:txBody>
      </p:sp>
      <p:sp>
        <p:nvSpPr>
          <p:cNvPr id="14377" name="Line 80"/>
          <p:cNvSpPr>
            <a:spLocks noChangeAspect="1" noChangeShapeType="1"/>
          </p:cNvSpPr>
          <p:nvPr/>
        </p:nvSpPr>
        <p:spPr bwMode="auto">
          <a:xfrm>
            <a:off x="2286000" y="2887664"/>
            <a:ext cx="0" cy="1150937"/>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8" name="Line 81"/>
          <p:cNvSpPr>
            <a:spLocks noChangeAspect="1" noChangeShapeType="1"/>
          </p:cNvSpPr>
          <p:nvPr/>
        </p:nvSpPr>
        <p:spPr bwMode="auto">
          <a:xfrm>
            <a:off x="3810000" y="2887664"/>
            <a:ext cx="0" cy="1184275"/>
          </a:xfrm>
          <a:prstGeom prst="line">
            <a:avLst/>
          </a:prstGeom>
          <a:noFill/>
          <a:ln w="28575">
            <a:solidFill>
              <a:srgbClr val="66FF6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9" name="Rectangle 82"/>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4380" name="Rectangle 83"/>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4381" name="Rectangle 85"/>
          <p:cNvSpPr>
            <a:spLocks noChangeArrowheads="1"/>
          </p:cNvSpPr>
          <p:nvPr/>
        </p:nvSpPr>
        <p:spPr bwMode="auto">
          <a:xfrm>
            <a:off x="6172200" y="2413001"/>
            <a:ext cx="1981200" cy="29130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sp>
        <p:nvSpPr>
          <p:cNvPr id="14382" name="Text Box 86"/>
          <p:cNvSpPr txBox="1">
            <a:spLocks noChangeArrowheads="1"/>
          </p:cNvSpPr>
          <p:nvPr/>
        </p:nvSpPr>
        <p:spPr bwMode="auto">
          <a:xfrm>
            <a:off x="1905000" y="1871663"/>
            <a:ext cx="249138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Interaction elements</a:t>
            </a:r>
          </a:p>
        </p:txBody>
      </p:sp>
      <p:sp>
        <p:nvSpPr>
          <p:cNvPr id="14383" name="Text Box 87"/>
          <p:cNvSpPr txBox="1">
            <a:spLocks noChangeArrowheads="1"/>
          </p:cNvSpPr>
          <p:nvPr/>
        </p:nvSpPr>
        <p:spPr bwMode="auto">
          <a:xfrm>
            <a:off x="6053138" y="1871663"/>
            <a:ext cx="2321918"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Test configurations</a:t>
            </a:r>
          </a:p>
        </p:txBody>
      </p:sp>
      <p:sp>
        <p:nvSpPr>
          <p:cNvPr id="14384" name="Rectangle 88"/>
          <p:cNvSpPr>
            <a:spLocks noChangeArrowheads="1"/>
          </p:cNvSpPr>
          <p:nvPr/>
        </p:nvSpPr>
        <p:spPr bwMode="auto">
          <a:xfrm>
            <a:off x="762000" y="2413001"/>
            <a:ext cx="4648200" cy="2100263"/>
          </a:xfrm>
          <a:prstGeom prst="rect">
            <a:avLst/>
          </a:prstGeom>
          <a:noFill/>
          <a:ln w="38100">
            <a:solidFill>
              <a:schemeClr val="hlink"/>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eaLnBrk="1" hangingPunct="1">
              <a:spcBef>
                <a:spcPct val="0"/>
              </a:spcBef>
              <a:buClrTx/>
              <a:buSzTx/>
              <a:buFontTx/>
              <a:buNone/>
            </a:pPr>
            <a:endParaRPr lang="en-US" altLang="en-US" sz="1800">
              <a:cs typeface="Arial" panose="020B0604020202020204" pitchFamily="34" charset="0"/>
            </a:endParaRPr>
          </a:p>
        </p:txBody>
      </p:sp>
      <p:grpSp>
        <p:nvGrpSpPr>
          <p:cNvPr id="8" name="Group 89"/>
          <p:cNvGrpSpPr>
            <a:grpSpLocks/>
          </p:cNvGrpSpPr>
          <p:nvPr/>
        </p:nvGrpSpPr>
        <p:grpSpPr bwMode="auto">
          <a:xfrm>
            <a:off x="990600" y="3802064"/>
            <a:ext cx="647700" cy="236537"/>
            <a:chOff x="720" y="2520"/>
            <a:chExt cx="408" cy="168"/>
          </a:xfrm>
        </p:grpSpPr>
        <p:sp>
          <p:nvSpPr>
            <p:cNvPr id="14399" name="Rectangle 90"/>
            <p:cNvSpPr>
              <a:spLocks noChangeAspect="1" noChangeArrowheads="1"/>
            </p:cNvSpPr>
            <p:nvPr/>
          </p:nvSpPr>
          <p:spPr bwMode="auto">
            <a:xfrm>
              <a:off x="72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4400" name="Rectangle 91"/>
            <p:cNvSpPr>
              <a:spLocks noChangeAspect="1" noChangeArrowheads="1"/>
            </p:cNvSpPr>
            <p:nvPr/>
          </p:nvSpPr>
          <p:spPr bwMode="auto">
            <a:xfrm>
              <a:off x="960" y="2520"/>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grpSp>
      <p:grpSp>
        <p:nvGrpSpPr>
          <p:cNvPr id="9" name="Group 92"/>
          <p:cNvGrpSpPr>
            <a:grpSpLocks/>
          </p:cNvGrpSpPr>
          <p:nvPr/>
        </p:nvGrpSpPr>
        <p:grpSpPr bwMode="auto">
          <a:xfrm>
            <a:off x="2514600" y="3497264"/>
            <a:ext cx="1028700" cy="236537"/>
            <a:chOff x="1680" y="2304"/>
            <a:chExt cx="648" cy="168"/>
          </a:xfrm>
        </p:grpSpPr>
        <p:sp>
          <p:nvSpPr>
            <p:cNvPr id="14397" name="Rectangle 93"/>
            <p:cNvSpPr>
              <a:spLocks noChangeAspect="1" noChangeArrowheads="1"/>
            </p:cNvSpPr>
            <p:nvPr/>
          </p:nvSpPr>
          <p:spPr bwMode="auto">
            <a:xfrm>
              <a:off x="168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B</a:t>
              </a:r>
            </a:p>
          </p:txBody>
        </p:sp>
        <p:sp>
          <p:nvSpPr>
            <p:cNvPr id="14398" name="Rectangle 94"/>
            <p:cNvSpPr>
              <a:spLocks noChangeAspect="1" noChangeArrowheads="1"/>
            </p:cNvSpPr>
            <p:nvPr/>
          </p:nvSpPr>
          <p:spPr bwMode="auto">
            <a:xfrm>
              <a:off x="216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grpSp>
      <p:grpSp>
        <p:nvGrpSpPr>
          <p:cNvPr id="10" name="Group 95"/>
          <p:cNvGrpSpPr>
            <a:grpSpLocks/>
          </p:cNvGrpSpPr>
          <p:nvPr/>
        </p:nvGrpSpPr>
        <p:grpSpPr bwMode="auto">
          <a:xfrm>
            <a:off x="4419600" y="3497264"/>
            <a:ext cx="647700" cy="236537"/>
            <a:chOff x="2880" y="2304"/>
            <a:chExt cx="408" cy="168"/>
          </a:xfrm>
        </p:grpSpPr>
        <p:sp>
          <p:nvSpPr>
            <p:cNvPr id="14395" name="Rectangle 96"/>
            <p:cNvSpPr>
              <a:spLocks noChangeAspect="1" noChangeArrowheads="1"/>
            </p:cNvSpPr>
            <p:nvPr/>
          </p:nvSpPr>
          <p:spPr bwMode="auto">
            <a:xfrm>
              <a:off x="288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K</a:t>
              </a:r>
            </a:p>
          </p:txBody>
        </p:sp>
        <p:sp>
          <p:nvSpPr>
            <p:cNvPr id="14396" name="Rectangle 97"/>
            <p:cNvSpPr>
              <a:spLocks noChangeAspect="1" noChangeArrowheads="1"/>
            </p:cNvSpPr>
            <p:nvPr/>
          </p:nvSpPr>
          <p:spPr bwMode="auto">
            <a:xfrm>
              <a:off x="3120" y="2304"/>
              <a:ext cx="168" cy="168"/>
            </a:xfrm>
            <a:prstGeom prst="rect">
              <a:avLst/>
            </a:prstGeom>
            <a:solidFill>
              <a:schemeClr val="accent2"/>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2000">
                  <a:solidFill>
                    <a:schemeClr val="bg2"/>
                  </a:solidFill>
                  <a:latin typeface="Helvetica" panose="020B0604020202020204" pitchFamily="34" charset="0"/>
                  <a:cs typeface="Arial" panose="020B0604020202020204" pitchFamily="34" charset="0"/>
                </a:rPr>
                <a:t>Y</a:t>
              </a:r>
            </a:p>
          </p:txBody>
        </p:sp>
      </p:grpSp>
      <p:grpSp>
        <p:nvGrpSpPr>
          <p:cNvPr id="11" name="Group 98"/>
          <p:cNvGrpSpPr>
            <a:grpSpLocks/>
          </p:cNvGrpSpPr>
          <p:nvPr/>
        </p:nvGrpSpPr>
        <p:grpSpPr bwMode="auto">
          <a:xfrm>
            <a:off x="6664326" y="4546600"/>
            <a:ext cx="1031875" cy="236538"/>
            <a:chOff x="4294" y="3048"/>
            <a:chExt cx="650" cy="168"/>
          </a:xfrm>
        </p:grpSpPr>
        <p:sp>
          <p:nvSpPr>
            <p:cNvPr id="14392" name="Rectangle 99"/>
            <p:cNvSpPr>
              <a:spLocks noChangeAspect="1" noChangeArrowheads="1"/>
            </p:cNvSpPr>
            <p:nvPr/>
          </p:nvSpPr>
          <p:spPr bwMode="auto">
            <a:xfrm>
              <a:off x="4534" y="3048"/>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K</a:t>
              </a:r>
            </a:p>
          </p:txBody>
        </p:sp>
        <p:sp>
          <p:nvSpPr>
            <p:cNvPr id="14393" name="Rectangle 100"/>
            <p:cNvSpPr>
              <a:spLocks noChangeAspect="1" noChangeArrowheads="1"/>
            </p:cNvSpPr>
            <p:nvPr/>
          </p:nvSpPr>
          <p:spPr bwMode="auto">
            <a:xfrm>
              <a:off x="4775" y="3048"/>
              <a:ext cx="169"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Y</a:t>
              </a:r>
            </a:p>
          </p:txBody>
        </p:sp>
        <p:sp>
          <p:nvSpPr>
            <p:cNvPr id="14394" name="Rectangle 101"/>
            <p:cNvSpPr>
              <a:spLocks noChangeAspect="1" noChangeArrowheads="1"/>
            </p:cNvSpPr>
            <p:nvPr/>
          </p:nvSpPr>
          <p:spPr bwMode="auto">
            <a:xfrm>
              <a:off x="4294" y="3048"/>
              <a:ext cx="168" cy="168"/>
            </a:xfrm>
            <a:prstGeom prst="rect">
              <a:avLst/>
            </a:prstGeom>
            <a:solidFill>
              <a:schemeClr val="accent1"/>
            </a:solidFill>
            <a:ln w="9525">
              <a:solidFill>
                <a:schemeClr val="tx1"/>
              </a:solidFill>
              <a:miter lim="800000"/>
              <a:headEnd/>
              <a:tailEnd/>
            </a:ln>
          </p:spPr>
          <p:txBody>
            <a:bodyPr wrap="none" anchor="ct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lgn="ctr">
                <a:spcBef>
                  <a:spcPct val="0"/>
                </a:spcBef>
                <a:buClrTx/>
                <a:buSzTx/>
                <a:buFontTx/>
                <a:buNone/>
              </a:pPr>
              <a:r>
                <a:rPr kumimoji="1" lang="en-US" altLang="en-US" sz="1800">
                  <a:solidFill>
                    <a:schemeClr val="bg2"/>
                  </a:solidFill>
                  <a:latin typeface="Helvetica" panose="020B0604020202020204" pitchFamily="34" charset="0"/>
                  <a:cs typeface="Arial" panose="020B0604020202020204" pitchFamily="34" charset="0"/>
                </a:rPr>
                <a:t>B</a:t>
              </a:r>
            </a:p>
          </p:txBody>
        </p:sp>
      </p:grpSp>
      <p:sp>
        <p:nvSpPr>
          <p:cNvPr id="218214" name="Text Box 102"/>
          <p:cNvSpPr txBox="1">
            <a:spLocks noChangeArrowheads="1"/>
          </p:cNvSpPr>
          <p:nvPr/>
        </p:nvSpPr>
        <p:spPr bwMode="auto">
          <a:xfrm>
            <a:off x="1447800" y="4783138"/>
            <a:ext cx="4419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chemeClr val="folHlink"/>
              </a:buClr>
              <a:buSzPct val="90000"/>
              <a:buFont typeface="Wingdings" panose="05000000000000000000" pitchFamily="2" charset="2"/>
              <a:buChar char="n"/>
              <a:defRPr sz="2800">
                <a:solidFill>
                  <a:schemeClr val="tx1"/>
                </a:solidFill>
                <a:latin typeface="Arial" panose="020B0604020202020204" pitchFamily="34" charset="0"/>
              </a:defRPr>
            </a:lvl1pPr>
            <a:lvl2pPr marL="742950" indent="-285750" eaLnBrk="0" hangingPunct="0">
              <a:spcBef>
                <a:spcPct val="20000"/>
              </a:spcBef>
              <a:buClr>
                <a:schemeClr val="accent1"/>
              </a:buClr>
              <a:buSzPct val="75000"/>
              <a:buFont typeface="Wingdings" panose="05000000000000000000" pitchFamily="2" charset="2"/>
              <a:buChar char="n"/>
              <a:defRPr sz="2600">
                <a:solidFill>
                  <a:schemeClr val="tx1"/>
                </a:solidFill>
                <a:latin typeface="Arial" panose="020B0604020202020204" pitchFamily="34" charset="0"/>
              </a:defRPr>
            </a:lvl2pPr>
            <a:lvl3pPr marL="1143000" indent="-228600" eaLnBrk="0" hangingPunct="0">
              <a:spcBef>
                <a:spcPct val="20000"/>
              </a:spcBef>
              <a:buClr>
                <a:schemeClr val="folHlink"/>
              </a:buClr>
              <a:buSzPct val="55000"/>
              <a:buFont typeface="Wingdings" panose="05000000000000000000" pitchFamily="2" charset="2"/>
              <a:buChar char="n"/>
              <a:defRPr sz="2300">
                <a:solidFill>
                  <a:schemeClr val="tx1"/>
                </a:solidFill>
                <a:latin typeface="Arial" panose="020B0604020202020204" pitchFamily="34" charset="0"/>
              </a:defRPr>
            </a:lvl3pPr>
            <a:lvl4pPr marL="16002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4pPr>
            <a:lvl5pPr marL="2057400" indent="-228600" eaLnBrk="0" hangingPunct="0">
              <a:spcBef>
                <a:spcPct val="20000"/>
              </a:spcBef>
              <a:buClr>
                <a:schemeClr val="accent1"/>
              </a:buClr>
              <a:buFont typeface="Wingdings" panose="05000000000000000000" pitchFamily="2" charset="2"/>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Font typeface="Wingdings" panose="05000000000000000000" pitchFamily="2" charset="2"/>
              <a:buChar char="§"/>
              <a:defRPr sz="2000">
                <a:solidFill>
                  <a:schemeClr val="tx1"/>
                </a:solidFill>
                <a:latin typeface="Arial" panose="020B0604020202020204" pitchFamily="34" charset="0"/>
              </a:defRPr>
            </a:lvl9pPr>
          </a:lstStyle>
          <a:p>
            <a:pPr>
              <a:spcBef>
                <a:spcPct val="0"/>
              </a:spcBef>
              <a:buClrTx/>
              <a:buSzTx/>
              <a:buFontTx/>
              <a:buNone/>
            </a:pPr>
            <a:r>
              <a:rPr kumimoji="1" lang="en-US" altLang="en-US" sz="2000">
                <a:latin typeface="Helvetica" panose="020B0604020202020204" pitchFamily="34" charset="0"/>
                <a:cs typeface="Arial" panose="020B0604020202020204" pitchFamily="34" charset="0"/>
              </a:rPr>
              <a:t>Degree 2 coverage:  12 / 12 = 100%</a:t>
            </a:r>
          </a:p>
        </p:txBody>
      </p:sp>
      <p:sp>
        <p:nvSpPr>
          <p:cNvPr id="14390" name="Rectangle 103"/>
          <p:cNvSpPr>
            <a:spLocks noGrp="1" noChangeArrowheads="1"/>
          </p:cNvSpPr>
          <p:nvPr>
            <p:ph type="title"/>
          </p:nvPr>
        </p:nvSpPr>
        <p:spPr/>
        <p:txBody>
          <a:bodyPr/>
          <a:lstStyle/>
          <a:p>
            <a:pPr eaLnBrk="1" hangingPunct="1"/>
            <a:r>
              <a:rPr lang="en-US" altLang="en-US" dirty="0" smtClean="0"/>
              <a:t>Pair-wise Testing—Example</a:t>
            </a:r>
            <a:r>
              <a:rPr lang="en-US" altLang="en-US" sz="2800" dirty="0">
                <a:solidFill>
                  <a:srgbClr val="330033"/>
                </a:solidFill>
              </a:rPr>
              <a:t> </a:t>
            </a:r>
            <a:r>
              <a:rPr lang="en-US" altLang="en-US" sz="2800" dirty="0" smtClean="0">
                <a:solidFill>
                  <a:srgbClr val="330033"/>
                </a:solidFill>
              </a:rPr>
              <a:t>(8/8</a:t>
            </a:r>
            <a:r>
              <a:rPr lang="en-US" altLang="en-US" sz="2800" dirty="0">
                <a:solidFill>
                  <a:srgbClr val="330033"/>
                </a:solidFill>
              </a:rPr>
              <a:t>)</a:t>
            </a:r>
            <a:endParaRPr lang="en-US" altLang="en-US" dirty="0" smtClean="0"/>
          </a:p>
        </p:txBody>
      </p:sp>
      <p:sp>
        <p:nvSpPr>
          <p:cNvPr id="14391" name="Content Placeholder 1"/>
          <p:cNvSpPr>
            <a:spLocks noGrp="1"/>
          </p:cNvSpPr>
          <p:nvPr>
            <p:ph idx="1"/>
          </p:nvPr>
        </p:nvSpPr>
        <p:spPr/>
        <p:txBody>
          <a:bodyPr/>
          <a:lstStyle/>
          <a:p>
            <a:endParaRPr lang="en-US" altLang="en-US" smtClean="0"/>
          </a:p>
        </p:txBody>
      </p:sp>
    </p:spTree>
    <p:extLst>
      <p:ext uri="{BB962C8B-B14F-4D97-AF65-F5344CB8AC3E}">
        <p14:creationId xmlns:p14="http://schemas.microsoft.com/office/powerpoint/2010/main" val="69838719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wipe(left)">
                                      <p:cBhvr>
                                        <p:cTn id="7" dur="500"/>
                                        <p:tgtEl>
                                          <p:spTgt spid="11"/>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8"/>
                                        </p:tgtEl>
                                        <p:attrNameLst>
                                          <p:attrName>style.visibility</p:attrName>
                                        </p:attrNameLst>
                                      </p:cBhvr>
                                      <p:to>
                                        <p:strVal val="visible"/>
                                      </p:to>
                                    </p:set>
                                    <p:animEffect transition="in" filter="wipe(left)">
                                      <p:cBhvr>
                                        <p:cTn id="12" dur="500"/>
                                        <p:tgtEl>
                                          <p:spTgt spid="8"/>
                                        </p:tgtEl>
                                      </p:cBhvr>
                                    </p:animEffect>
                                  </p:childTnLst>
                                </p:cTn>
                              </p:par>
                            </p:childTnLst>
                          </p:cTn>
                        </p:par>
                        <p:par>
                          <p:cTn id="13" fill="hold" nodeType="afterGroup">
                            <p:stCondLst>
                              <p:cond delay="500"/>
                            </p:stCondLst>
                            <p:childTnLst>
                              <p:par>
                                <p:cTn id="14" presetID="22" presetClass="entr" presetSubtype="8" fill="hold" nodeType="afterEffect">
                                  <p:stCondLst>
                                    <p:cond delay="0"/>
                                  </p:stCondLst>
                                  <p:childTnLst>
                                    <p:set>
                                      <p:cBhvr>
                                        <p:cTn id="15" dur="1" fill="hold">
                                          <p:stCondLst>
                                            <p:cond delay="0"/>
                                          </p:stCondLst>
                                        </p:cTn>
                                        <p:tgtEl>
                                          <p:spTgt spid="9"/>
                                        </p:tgtEl>
                                        <p:attrNameLst>
                                          <p:attrName>style.visibility</p:attrName>
                                        </p:attrNameLst>
                                      </p:cBhvr>
                                      <p:to>
                                        <p:strVal val="visible"/>
                                      </p:to>
                                    </p:set>
                                    <p:animEffect transition="in" filter="wipe(left)">
                                      <p:cBhvr>
                                        <p:cTn id="16" dur="500"/>
                                        <p:tgtEl>
                                          <p:spTgt spid="9"/>
                                        </p:tgtEl>
                                      </p:cBhvr>
                                    </p:animEffect>
                                  </p:childTnLst>
                                </p:cTn>
                              </p:par>
                            </p:childTnLst>
                          </p:cTn>
                        </p:par>
                        <p:par>
                          <p:cTn id="17" fill="hold" nodeType="afterGroup">
                            <p:stCondLst>
                              <p:cond delay="1000"/>
                            </p:stCondLst>
                            <p:childTnLst>
                              <p:par>
                                <p:cTn id="18" presetID="22" presetClass="entr" presetSubtype="8" fill="hold" nodeType="afterEffect">
                                  <p:stCondLst>
                                    <p:cond delay="0"/>
                                  </p:stCondLst>
                                  <p:childTnLst>
                                    <p:set>
                                      <p:cBhvr>
                                        <p:cTn id="19" dur="1" fill="hold">
                                          <p:stCondLst>
                                            <p:cond delay="0"/>
                                          </p:stCondLst>
                                        </p:cTn>
                                        <p:tgtEl>
                                          <p:spTgt spid="10"/>
                                        </p:tgtEl>
                                        <p:attrNameLst>
                                          <p:attrName>style.visibility</p:attrName>
                                        </p:attrNameLst>
                                      </p:cBhvr>
                                      <p:to>
                                        <p:strVal val="visible"/>
                                      </p:to>
                                    </p:set>
                                    <p:animEffect transition="in" filter="wipe(left)">
                                      <p:cBhvr>
                                        <p:cTn id="20" dur="500"/>
                                        <p:tgtEl>
                                          <p:spTgt spid="10"/>
                                        </p:tgtEl>
                                      </p:cBhvr>
                                    </p:animEffect>
                                  </p:childTnLst>
                                </p:cTn>
                              </p:par>
                            </p:childTnLst>
                          </p:cTn>
                        </p:par>
                        <p:par>
                          <p:cTn id="21" fill="hold" nodeType="afterGroup">
                            <p:stCondLst>
                              <p:cond delay="1500"/>
                            </p:stCondLst>
                            <p:childTnLst>
                              <p:par>
                                <p:cTn id="22" presetID="22" presetClass="entr" presetSubtype="8" fill="hold" grpId="0" nodeType="afterEffect">
                                  <p:stCondLst>
                                    <p:cond delay="0"/>
                                  </p:stCondLst>
                                  <p:childTnLst>
                                    <p:set>
                                      <p:cBhvr>
                                        <p:cTn id="23" dur="1" fill="hold">
                                          <p:stCondLst>
                                            <p:cond delay="0"/>
                                          </p:stCondLst>
                                        </p:cTn>
                                        <p:tgtEl>
                                          <p:spTgt spid="218214"/>
                                        </p:tgtEl>
                                        <p:attrNameLst>
                                          <p:attrName>style.visibility</p:attrName>
                                        </p:attrNameLst>
                                      </p:cBhvr>
                                      <p:to>
                                        <p:strVal val="visible"/>
                                      </p:to>
                                    </p:set>
                                    <p:animEffect transition="in" filter="wipe(left)">
                                      <p:cBhvr>
                                        <p:cTn id="24" dur="500"/>
                                        <p:tgtEl>
                                          <p:spTgt spid="21821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8214" grpId="0" autoUpdateAnimBg="0"/>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p:txBody>
          <a:bodyPr/>
          <a:lstStyle/>
          <a:p>
            <a:r>
              <a:rPr lang="en-US" smtClean="0"/>
              <a:t>Tests Formation</a:t>
            </a:r>
          </a:p>
        </p:txBody>
      </p:sp>
      <p:graphicFrame>
        <p:nvGraphicFramePr>
          <p:cNvPr id="6" name="Table 5"/>
          <p:cNvGraphicFramePr>
            <a:graphicFrameLocks noGrp="1"/>
          </p:cNvGraphicFramePr>
          <p:nvPr/>
        </p:nvGraphicFramePr>
        <p:xfrm>
          <a:off x="2597151" y="1835150"/>
          <a:ext cx="2463801" cy="1512890"/>
        </p:xfrm>
        <a:graphic>
          <a:graphicData uri="http://schemas.openxmlformats.org/drawingml/2006/table">
            <a:tbl>
              <a:tblPr firstRow="1" firstCol="1" bandRow="1"/>
              <a:tblGrid>
                <a:gridCol w="821267">
                  <a:extLst>
                    <a:ext uri="{9D8B030D-6E8A-4147-A177-3AD203B41FA5}">
                      <a16:colId xmlns:a16="http://schemas.microsoft.com/office/drawing/2014/main" val="20000"/>
                    </a:ext>
                  </a:extLst>
                </a:gridCol>
                <a:gridCol w="821267">
                  <a:extLst>
                    <a:ext uri="{9D8B030D-6E8A-4147-A177-3AD203B41FA5}">
                      <a16:colId xmlns:a16="http://schemas.microsoft.com/office/drawing/2014/main" val="20001"/>
                    </a:ext>
                  </a:extLst>
                </a:gridCol>
                <a:gridCol w="821267">
                  <a:extLst>
                    <a:ext uri="{9D8B030D-6E8A-4147-A177-3AD203B41FA5}">
                      <a16:colId xmlns:a16="http://schemas.microsoft.com/office/drawing/2014/main" val="20002"/>
                    </a:ext>
                  </a:extLst>
                </a:gridCol>
              </a:tblGrid>
              <a:tr h="302578">
                <a:tc>
                  <a:txBody>
                    <a:bodyPr/>
                    <a:lstStyle/>
                    <a:p>
                      <a:pPr marL="0" marR="0" algn="ctr">
                        <a:lnSpc>
                          <a:spcPct val="115000"/>
                        </a:lnSpc>
                        <a:spcBef>
                          <a:spcPts val="0"/>
                        </a:spcBef>
                        <a:spcAft>
                          <a:spcPts val="0"/>
                        </a:spcAft>
                      </a:pPr>
                      <a:r>
                        <a:rPr lang="en-US" sz="1200" b="1" dirty="0">
                          <a:effectLst/>
                          <a:latin typeface="+mj-lt"/>
                          <a:ea typeface="Calibri"/>
                          <a:cs typeface="Times New Roman"/>
                        </a:rPr>
                        <a:t>A</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effectLst/>
                          <a:latin typeface="+mj-lt"/>
                          <a:ea typeface="Calibri"/>
                          <a:cs typeface="Times New Roman"/>
                        </a:rPr>
                        <a:t>B</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effectLst/>
                          <a:latin typeface="+mj-lt"/>
                          <a:ea typeface="Calibri"/>
                          <a:cs typeface="Times New Roman"/>
                        </a:rPr>
                        <a:t>C (A*B)</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extLst>
                  <a:ext uri="{0D108BD9-81ED-4DB2-BD59-A6C34878D82A}">
                    <a16:rowId xmlns:a16="http://schemas.microsoft.com/office/drawing/2014/main" val="10000"/>
                  </a:ext>
                </a:extLst>
              </a:tr>
              <a:tr h="302578">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1"/>
                  </a:ext>
                </a:extLst>
              </a:tr>
              <a:tr h="302578">
                <a:tc>
                  <a:txBody>
                    <a:bodyPr/>
                    <a:lstStyle/>
                    <a:p>
                      <a:pPr marL="0" marR="0" algn="ctr">
                        <a:lnSpc>
                          <a:spcPct val="115000"/>
                        </a:lnSpc>
                        <a:spcBef>
                          <a:spcPts val="0"/>
                        </a:spcBef>
                        <a:spcAft>
                          <a:spcPts val="0"/>
                        </a:spcAft>
                      </a:pPr>
                      <a:r>
                        <a:rPr lang="en-US" sz="1200" dirty="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2"/>
                  </a:ext>
                </a:extLst>
              </a:tr>
              <a:tr h="302578">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3"/>
                  </a:ext>
                </a:extLst>
              </a:tr>
              <a:tr h="302578">
                <a:tc>
                  <a:txBody>
                    <a:bodyPr/>
                    <a:lstStyle/>
                    <a:p>
                      <a:pPr marL="0" marR="0" algn="ctr">
                        <a:lnSpc>
                          <a:spcPct val="115000"/>
                        </a:lnSpc>
                        <a:spcBef>
                          <a:spcPts val="0"/>
                        </a:spcBef>
                        <a:spcAft>
                          <a:spcPts val="0"/>
                        </a:spcAft>
                      </a:pPr>
                      <a:r>
                        <a:rPr lang="en-US" sz="1200" dirty="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dirty="0">
                          <a:effectLst/>
                          <a:latin typeface="+mj-lt"/>
                          <a:ea typeface="Calibri"/>
                          <a:cs typeface="Times New Roman"/>
                        </a:rPr>
                        <a:t>1</a:t>
                      </a:r>
                    </a:p>
                  </a:txBody>
                  <a:tcPr marL="68556" marR="68556"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4"/>
                  </a:ext>
                </a:extLst>
              </a:tr>
            </a:tbl>
          </a:graphicData>
        </a:graphic>
      </p:graphicFrame>
      <p:graphicFrame>
        <p:nvGraphicFramePr>
          <p:cNvPr id="8" name="Table 7"/>
          <p:cNvGraphicFramePr>
            <a:graphicFrameLocks noGrp="1"/>
          </p:cNvGraphicFramePr>
          <p:nvPr/>
        </p:nvGraphicFramePr>
        <p:xfrm>
          <a:off x="3349626" y="3403600"/>
          <a:ext cx="5602289" cy="2817896"/>
        </p:xfrm>
        <a:graphic>
          <a:graphicData uri="http://schemas.openxmlformats.org/drawingml/2006/table">
            <a:tbl>
              <a:tblPr firstRow="1" firstCol="1" bandRow="1"/>
              <a:tblGrid>
                <a:gridCol w="800327">
                  <a:extLst>
                    <a:ext uri="{9D8B030D-6E8A-4147-A177-3AD203B41FA5}">
                      <a16:colId xmlns:a16="http://schemas.microsoft.com/office/drawing/2014/main" val="20000"/>
                    </a:ext>
                  </a:extLst>
                </a:gridCol>
                <a:gridCol w="800327">
                  <a:extLst>
                    <a:ext uri="{9D8B030D-6E8A-4147-A177-3AD203B41FA5}">
                      <a16:colId xmlns:a16="http://schemas.microsoft.com/office/drawing/2014/main" val="20001"/>
                    </a:ext>
                  </a:extLst>
                </a:gridCol>
                <a:gridCol w="800327">
                  <a:extLst>
                    <a:ext uri="{9D8B030D-6E8A-4147-A177-3AD203B41FA5}">
                      <a16:colId xmlns:a16="http://schemas.microsoft.com/office/drawing/2014/main" val="20002"/>
                    </a:ext>
                  </a:extLst>
                </a:gridCol>
                <a:gridCol w="800327">
                  <a:extLst>
                    <a:ext uri="{9D8B030D-6E8A-4147-A177-3AD203B41FA5}">
                      <a16:colId xmlns:a16="http://schemas.microsoft.com/office/drawing/2014/main" val="20003"/>
                    </a:ext>
                  </a:extLst>
                </a:gridCol>
                <a:gridCol w="800327">
                  <a:extLst>
                    <a:ext uri="{9D8B030D-6E8A-4147-A177-3AD203B41FA5}">
                      <a16:colId xmlns:a16="http://schemas.microsoft.com/office/drawing/2014/main" val="20004"/>
                    </a:ext>
                  </a:extLst>
                </a:gridCol>
                <a:gridCol w="800327">
                  <a:extLst>
                    <a:ext uri="{9D8B030D-6E8A-4147-A177-3AD203B41FA5}">
                      <a16:colId xmlns:a16="http://schemas.microsoft.com/office/drawing/2014/main" val="20005"/>
                    </a:ext>
                  </a:extLst>
                </a:gridCol>
                <a:gridCol w="800327">
                  <a:extLst>
                    <a:ext uri="{9D8B030D-6E8A-4147-A177-3AD203B41FA5}">
                      <a16:colId xmlns:a16="http://schemas.microsoft.com/office/drawing/2014/main" val="20006"/>
                    </a:ext>
                  </a:extLst>
                </a:gridCol>
              </a:tblGrid>
              <a:tr h="420539">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A</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B</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C</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D (A*B)</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E (A*C)</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a:solidFill>
                            <a:srgbClr val="000000"/>
                          </a:solidFill>
                          <a:effectLst/>
                          <a:latin typeface="+mj-lt"/>
                          <a:ea typeface="Times New Roman"/>
                          <a:cs typeface="Calibri"/>
                        </a:rPr>
                        <a:t>F (B*C)</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tc>
                  <a:txBody>
                    <a:bodyPr/>
                    <a:lstStyle/>
                    <a:p>
                      <a:pPr marL="0" marR="0" algn="ctr">
                        <a:lnSpc>
                          <a:spcPct val="115000"/>
                        </a:lnSpc>
                        <a:spcBef>
                          <a:spcPts val="0"/>
                        </a:spcBef>
                        <a:spcAft>
                          <a:spcPts val="0"/>
                        </a:spcAft>
                      </a:pPr>
                      <a:r>
                        <a:rPr lang="en-US" sz="1200" b="1" dirty="0" smtClean="0">
                          <a:solidFill>
                            <a:srgbClr val="000000"/>
                          </a:solidFill>
                          <a:effectLst/>
                          <a:latin typeface="+mj-lt"/>
                          <a:ea typeface="Times New Roman"/>
                          <a:cs typeface="Calibri"/>
                        </a:rPr>
                        <a:t>G</a:t>
                      </a:r>
                      <a:r>
                        <a:rPr lang="en-US" sz="1200" b="1" baseline="0" dirty="0" smtClean="0">
                          <a:solidFill>
                            <a:srgbClr val="000000"/>
                          </a:solidFill>
                          <a:effectLst/>
                          <a:latin typeface="+mj-lt"/>
                          <a:ea typeface="Times New Roman"/>
                          <a:cs typeface="Calibri"/>
                        </a:rPr>
                        <a:t> </a:t>
                      </a:r>
                      <a:r>
                        <a:rPr lang="en-US" sz="1200" b="1" dirty="0" smtClean="0">
                          <a:solidFill>
                            <a:srgbClr val="000000"/>
                          </a:solidFill>
                          <a:effectLst/>
                          <a:latin typeface="+mj-lt"/>
                          <a:ea typeface="Times New Roman"/>
                          <a:cs typeface="Calibri"/>
                        </a:rPr>
                        <a:t>(A*B*C</a:t>
                      </a:r>
                      <a:r>
                        <a:rPr lang="en-US" sz="1200" b="1" dirty="0">
                          <a:solidFill>
                            <a:srgbClr val="000000"/>
                          </a:solidFill>
                          <a:effectLst/>
                          <a:latin typeface="+mj-lt"/>
                          <a:ea typeface="Times New Roman"/>
                          <a:cs typeface="Calibri"/>
                        </a:rPr>
                        <a:t>)</a:t>
                      </a:r>
                      <a:endParaRPr lang="en-US" sz="1200" b="1"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solidFill>
                      <a:schemeClr val="accent1">
                        <a:lumMod val="75000"/>
                      </a:schemeClr>
                    </a:solidFill>
                  </a:tcPr>
                </a:tc>
                <a:extLst>
                  <a:ext uri="{0D108BD9-81ED-4DB2-BD59-A6C34878D82A}">
                    <a16:rowId xmlns:a16="http://schemas.microsoft.com/office/drawing/2014/main" val="10000"/>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1"/>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2"/>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3"/>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4"/>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5"/>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6"/>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7"/>
                  </a:ext>
                </a:extLst>
              </a:tr>
              <a:tr h="299659">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a:solidFill>
                            <a:srgbClr val="000000"/>
                          </a:solidFill>
                          <a:effectLst/>
                          <a:latin typeface="+mj-lt"/>
                          <a:ea typeface="Times New Roman"/>
                          <a:cs typeface="Calibri"/>
                        </a:rPr>
                        <a:t>1</a:t>
                      </a:r>
                      <a:endParaRPr lang="en-US" sz="120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r>
                        <a:rPr lang="en-US" sz="1200" dirty="0">
                          <a:solidFill>
                            <a:srgbClr val="000000"/>
                          </a:solidFill>
                          <a:effectLst/>
                          <a:latin typeface="+mj-lt"/>
                          <a:ea typeface="Times New Roman"/>
                          <a:cs typeface="Calibri"/>
                        </a:rPr>
                        <a:t>1</a:t>
                      </a:r>
                      <a:endParaRPr lang="en-US" sz="1200" dirty="0">
                        <a:effectLst/>
                        <a:latin typeface="+mj-lt"/>
                        <a:ea typeface="Calibri"/>
                        <a:cs typeface="Times New Roman"/>
                      </a:endParaRPr>
                    </a:p>
                  </a:txBody>
                  <a:tcPr marL="68567" marR="68567" marT="0" marB="0" anchor="ctr">
                    <a:lnL w="38100" cap="flat" cmpd="sng" algn="ctr">
                      <a:solidFill>
                        <a:srgbClr val="000000"/>
                      </a:solidFill>
                      <a:prstDash val="solid"/>
                      <a:round/>
                      <a:headEnd type="none" w="med" len="med"/>
                      <a:tailEnd type="none" w="med" len="med"/>
                    </a:lnL>
                    <a:lnR w="38100" cap="flat" cmpd="sng" algn="ctr">
                      <a:solidFill>
                        <a:srgbClr val="000000"/>
                      </a:solidFill>
                      <a:prstDash val="solid"/>
                      <a:round/>
                      <a:headEnd type="none" w="med" len="med"/>
                      <a:tailEnd type="none" w="med" len="med"/>
                    </a:lnR>
                    <a:lnT w="38100" cap="flat" cmpd="sng" algn="ctr">
                      <a:solidFill>
                        <a:srgbClr val="000000"/>
                      </a:solidFill>
                      <a:prstDash val="solid"/>
                      <a:round/>
                      <a:headEnd type="none" w="med" len="med"/>
                      <a:tailEnd type="none" w="med" len="med"/>
                    </a:lnT>
                    <a:lnB w="381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8"/>
                  </a:ext>
                </a:extLst>
              </a:tr>
            </a:tbl>
          </a:graphicData>
        </a:graphic>
      </p:graphicFrame>
      <p:sp>
        <p:nvSpPr>
          <p:cNvPr id="15471" name="TextBox 8"/>
          <p:cNvSpPr txBox="1">
            <a:spLocks noChangeArrowheads="1"/>
          </p:cNvSpPr>
          <p:nvPr/>
        </p:nvSpPr>
        <p:spPr bwMode="auto">
          <a:xfrm>
            <a:off x="681039" y="1843089"/>
            <a:ext cx="1722437" cy="1570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b="1">
                <a:solidFill>
                  <a:schemeClr val="tx1"/>
                </a:solidFill>
                <a:latin typeface="Helvetica" panose="020B0604020202020204" pitchFamily="34" charset="0"/>
              </a:defRPr>
            </a:lvl1pPr>
            <a:lvl2pPr marL="742950" indent="-285750" eaLnBrk="0" hangingPunct="0">
              <a:defRPr b="1">
                <a:solidFill>
                  <a:schemeClr val="tx1"/>
                </a:solidFill>
                <a:latin typeface="Helvetica" panose="020B0604020202020204" pitchFamily="34" charset="0"/>
              </a:defRPr>
            </a:lvl2pPr>
            <a:lvl3pPr marL="1143000" indent="-228600" eaLnBrk="0" hangingPunct="0">
              <a:defRPr b="1">
                <a:solidFill>
                  <a:schemeClr val="tx1"/>
                </a:solidFill>
                <a:latin typeface="Helvetica" panose="020B0604020202020204" pitchFamily="34" charset="0"/>
              </a:defRPr>
            </a:lvl3pPr>
            <a:lvl4pPr marL="1600200" indent="-228600" eaLnBrk="0" hangingPunct="0">
              <a:defRPr b="1">
                <a:solidFill>
                  <a:schemeClr val="tx1"/>
                </a:solidFill>
                <a:latin typeface="Helvetica" panose="020B0604020202020204" pitchFamily="34" charset="0"/>
              </a:defRPr>
            </a:lvl4pPr>
            <a:lvl5pPr marL="2057400" indent="-228600" eaLnBrk="0" hangingPunct="0">
              <a:defRPr b="1">
                <a:solidFill>
                  <a:schemeClr val="tx1"/>
                </a:solidFill>
                <a:latin typeface="Helvetica" panose="020B0604020202020204" pitchFamily="34" charset="0"/>
              </a:defRPr>
            </a:lvl5pPr>
            <a:lvl6pPr marL="2514600" indent="-228600" eaLnBrk="0" fontAlgn="base" hangingPunct="0">
              <a:spcBef>
                <a:spcPct val="0"/>
              </a:spcBef>
              <a:spcAft>
                <a:spcPct val="0"/>
              </a:spcAft>
              <a:defRPr b="1">
                <a:solidFill>
                  <a:schemeClr val="tx1"/>
                </a:solidFill>
                <a:latin typeface="Helvetica" panose="020B0604020202020204" pitchFamily="34" charset="0"/>
              </a:defRPr>
            </a:lvl6pPr>
            <a:lvl7pPr marL="2971800" indent="-228600" eaLnBrk="0" fontAlgn="base" hangingPunct="0">
              <a:spcBef>
                <a:spcPct val="0"/>
              </a:spcBef>
              <a:spcAft>
                <a:spcPct val="0"/>
              </a:spcAft>
              <a:defRPr b="1">
                <a:solidFill>
                  <a:schemeClr val="tx1"/>
                </a:solidFill>
                <a:latin typeface="Helvetica" panose="020B0604020202020204" pitchFamily="34" charset="0"/>
              </a:defRPr>
            </a:lvl7pPr>
            <a:lvl8pPr marL="3429000" indent="-228600" eaLnBrk="0" fontAlgn="base" hangingPunct="0">
              <a:spcBef>
                <a:spcPct val="0"/>
              </a:spcBef>
              <a:spcAft>
                <a:spcPct val="0"/>
              </a:spcAft>
              <a:defRPr b="1">
                <a:solidFill>
                  <a:schemeClr val="tx1"/>
                </a:solidFill>
                <a:latin typeface="Helvetica" panose="020B0604020202020204" pitchFamily="34" charset="0"/>
              </a:defRPr>
            </a:lvl8pPr>
            <a:lvl9pPr marL="3886200" indent="-228600"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r>
              <a:rPr lang="en-US" sz="1600" b="0"/>
              <a:t>Pair-wise Combinations</a:t>
            </a:r>
          </a:p>
          <a:p>
            <a:pPr eaLnBrk="1" hangingPunct="1"/>
            <a:endParaRPr lang="en-US" sz="1600" b="0"/>
          </a:p>
          <a:p>
            <a:pPr eaLnBrk="1" hangingPunct="1"/>
            <a:r>
              <a:rPr lang="en-US" sz="1600" b="0"/>
              <a:t>4 Tests:  </a:t>
            </a:r>
            <a:br>
              <a:rPr lang="en-US" sz="1600" b="0"/>
            </a:br>
            <a:r>
              <a:rPr lang="en-US" sz="1600" b="0"/>
              <a:t>Max 3 2-valued parameters </a:t>
            </a:r>
          </a:p>
        </p:txBody>
      </p:sp>
      <p:sp>
        <p:nvSpPr>
          <p:cNvPr id="15472" name="TextBox 9"/>
          <p:cNvSpPr txBox="1">
            <a:spLocks noChangeArrowheads="1"/>
          </p:cNvSpPr>
          <p:nvPr/>
        </p:nvSpPr>
        <p:spPr bwMode="auto">
          <a:xfrm>
            <a:off x="1236664" y="4068764"/>
            <a:ext cx="1722437" cy="1570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b="1">
                <a:solidFill>
                  <a:schemeClr val="tx1"/>
                </a:solidFill>
                <a:latin typeface="Helvetica" panose="020B0604020202020204" pitchFamily="34" charset="0"/>
              </a:defRPr>
            </a:lvl1pPr>
            <a:lvl2pPr marL="742950" indent="-285750" eaLnBrk="0" hangingPunct="0">
              <a:defRPr b="1">
                <a:solidFill>
                  <a:schemeClr val="tx1"/>
                </a:solidFill>
                <a:latin typeface="Helvetica" panose="020B0604020202020204" pitchFamily="34" charset="0"/>
              </a:defRPr>
            </a:lvl2pPr>
            <a:lvl3pPr marL="1143000" indent="-228600" eaLnBrk="0" hangingPunct="0">
              <a:defRPr b="1">
                <a:solidFill>
                  <a:schemeClr val="tx1"/>
                </a:solidFill>
                <a:latin typeface="Helvetica" panose="020B0604020202020204" pitchFamily="34" charset="0"/>
              </a:defRPr>
            </a:lvl3pPr>
            <a:lvl4pPr marL="1600200" indent="-228600" eaLnBrk="0" hangingPunct="0">
              <a:defRPr b="1">
                <a:solidFill>
                  <a:schemeClr val="tx1"/>
                </a:solidFill>
                <a:latin typeface="Helvetica" panose="020B0604020202020204" pitchFamily="34" charset="0"/>
              </a:defRPr>
            </a:lvl4pPr>
            <a:lvl5pPr marL="2057400" indent="-228600" eaLnBrk="0" hangingPunct="0">
              <a:defRPr b="1">
                <a:solidFill>
                  <a:schemeClr val="tx1"/>
                </a:solidFill>
                <a:latin typeface="Helvetica" panose="020B0604020202020204" pitchFamily="34" charset="0"/>
              </a:defRPr>
            </a:lvl5pPr>
            <a:lvl6pPr marL="2514600" indent="-228600" eaLnBrk="0" fontAlgn="base" hangingPunct="0">
              <a:spcBef>
                <a:spcPct val="0"/>
              </a:spcBef>
              <a:spcAft>
                <a:spcPct val="0"/>
              </a:spcAft>
              <a:defRPr b="1">
                <a:solidFill>
                  <a:schemeClr val="tx1"/>
                </a:solidFill>
                <a:latin typeface="Helvetica" panose="020B0604020202020204" pitchFamily="34" charset="0"/>
              </a:defRPr>
            </a:lvl6pPr>
            <a:lvl7pPr marL="2971800" indent="-228600" eaLnBrk="0" fontAlgn="base" hangingPunct="0">
              <a:spcBef>
                <a:spcPct val="0"/>
              </a:spcBef>
              <a:spcAft>
                <a:spcPct val="0"/>
              </a:spcAft>
              <a:defRPr b="1">
                <a:solidFill>
                  <a:schemeClr val="tx1"/>
                </a:solidFill>
                <a:latin typeface="Helvetica" panose="020B0604020202020204" pitchFamily="34" charset="0"/>
              </a:defRPr>
            </a:lvl7pPr>
            <a:lvl8pPr marL="3429000" indent="-228600" eaLnBrk="0" fontAlgn="base" hangingPunct="0">
              <a:spcBef>
                <a:spcPct val="0"/>
              </a:spcBef>
              <a:spcAft>
                <a:spcPct val="0"/>
              </a:spcAft>
              <a:defRPr b="1">
                <a:solidFill>
                  <a:schemeClr val="tx1"/>
                </a:solidFill>
                <a:latin typeface="Helvetica" panose="020B0604020202020204" pitchFamily="34" charset="0"/>
              </a:defRPr>
            </a:lvl8pPr>
            <a:lvl9pPr marL="3886200" indent="-228600" eaLnBrk="0" fontAlgn="base" hangingPunct="0">
              <a:spcBef>
                <a:spcPct val="0"/>
              </a:spcBef>
              <a:spcAft>
                <a:spcPct val="0"/>
              </a:spcAft>
              <a:defRPr b="1">
                <a:solidFill>
                  <a:schemeClr val="tx1"/>
                </a:solidFill>
                <a:latin typeface="Helvetica" panose="020B0604020202020204" pitchFamily="34" charset="0"/>
              </a:defRPr>
            </a:lvl9pPr>
          </a:lstStyle>
          <a:p>
            <a:pPr eaLnBrk="1" hangingPunct="1"/>
            <a:r>
              <a:rPr lang="en-US" sz="1600" b="0"/>
              <a:t>3-way Combinations</a:t>
            </a:r>
          </a:p>
          <a:p>
            <a:pPr eaLnBrk="1" hangingPunct="1"/>
            <a:endParaRPr lang="en-US" sz="1600" b="0"/>
          </a:p>
          <a:p>
            <a:pPr eaLnBrk="1" hangingPunct="1"/>
            <a:r>
              <a:rPr lang="en-US" sz="1600" b="0"/>
              <a:t>8 Tests:  </a:t>
            </a:r>
            <a:br>
              <a:rPr lang="en-US" sz="1600" b="0"/>
            </a:br>
            <a:r>
              <a:rPr lang="en-US" sz="1600" b="0"/>
              <a:t>Max 7 2-valued parameters </a:t>
            </a:r>
          </a:p>
        </p:txBody>
      </p:sp>
      <p:sp>
        <p:nvSpPr>
          <p:cNvPr id="11" name="TextBox 10"/>
          <p:cNvSpPr txBox="1"/>
          <p:nvPr/>
        </p:nvSpPr>
        <p:spPr>
          <a:xfrm>
            <a:off x="5284789" y="2232026"/>
            <a:ext cx="3444875" cy="646113"/>
          </a:xfrm>
          <a:prstGeom prst="rect">
            <a:avLst/>
          </a:prstGeom>
          <a:solidFill>
            <a:schemeClr val="accent5"/>
          </a:solidFill>
        </p:spPr>
        <p:txBody>
          <a:bodyPr>
            <a:spAutoFit/>
          </a:bodyPr>
          <a:lstStyle/>
          <a:p>
            <a:pPr>
              <a:defRPr/>
            </a:pPr>
            <a:r>
              <a:rPr lang="en-US" b="0" dirty="0">
                <a:latin typeface="Helvetica" charset="0"/>
              </a:rPr>
              <a:t>Each parameter has two values ...   map to </a:t>
            </a:r>
            <a:r>
              <a:rPr lang="en-US" b="0" dirty="0">
                <a:solidFill>
                  <a:srgbClr val="FF0000"/>
                </a:solidFill>
                <a:latin typeface="Helvetica" charset="0"/>
              </a:rPr>
              <a:t>-1</a:t>
            </a:r>
            <a:r>
              <a:rPr lang="en-US" b="0" dirty="0">
                <a:latin typeface="Helvetica" charset="0"/>
              </a:rPr>
              <a:t> and </a:t>
            </a:r>
            <a:r>
              <a:rPr lang="en-US" b="0" dirty="0">
                <a:solidFill>
                  <a:srgbClr val="FF0000"/>
                </a:solidFill>
                <a:latin typeface="Helvetica" charset="0"/>
              </a:rPr>
              <a:t>1</a:t>
            </a:r>
          </a:p>
        </p:txBody>
      </p:sp>
    </p:spTree>
    <p:extLst>
      <p:ext uri="{BB962C8B-B14F-4D97-AF65-F5344CB8AC3E}">
        <p14:creationId xmlns:p14="http://schemas.microsoft.com/office/powerpoint/2010/main" val="2079406753"/>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eaLnBrk="1" hangingPunct="1"/>
            <a:r>
              <a:rPr lang="en-US" altLang="en-US" smtClean="0"/>
              <a:t>Pair-wise Testing—Example</a:t>
            </a:r>
          </a:p>
        </p:txBody>
      </p:sp>
      <p:sp>
        <p:nvSpPr>
          <p:cNvPr id="16387" name="Rectangle 3"/>
          <p:cNvSpPr>
            <a:spLocks noGrp="1" noChangeArrowheads="1"/>
          </p:cNvSpPr>
          <p:nvPr>
            <p:ph idx="1"/>
          </p:nvPr>
        </p:nvSpPr>
        <p:spPr/>
        <p:txBody>
          <a:bodyPr/>
          <a:lstStyle/>
          <a:p>
            <a:pPr eaLnBrk="1" hangingPunct="1"/>
            <a:r>
              <a:rPr lang="en-US" altLang="en-US" smtClean="0"/>
              <a:t>For a system with 61 parameters out of which</a:t>
            </a:r>
          </a:p>
          <a:p>
            <a:pPr lvl="1" eaLnBrk="1" hangingPunct="1"/>
            <a:r>
              <a:rPr lang="en-US" altLang="en-US" sz="2000"/>
              <a:t>29 parameters with 2 values</a:t>
            </a:r>
          </a:p>
          <a:p>
            <a:pPr lvl="1" eaLnBrk="1" hangingPunct="1"/>
            <a:r>
              <a:rPr lang="en-US" altLang="en-US" sz="2000"/>
              <a:t>17 with three values</a:t>
            </a:r>
          </a:p>
          <a:p>
            <a:pPr lvl="1" eaLnBrk="1" hangingPunct="1"/>
            <a:r>
              <a:rPr lang="en-US" altLang="en-US" sz="2000"/>
              <a:t>15 with four values.</a:t>
            </a:r>
            <a:endParaRPr lang="en-US" altLang="en-US" smtClean="0"/>
          </a:p>
          <a:p>
            <a:pPr lvl="1" eaLnBrk="1" hangingPunct="1"/>
            <a:endParaRPr lang="en-US" altLang="en-US" smtClean="0"/>
          </a:p>
          <a:p>
            <a:pPr lvl="1" eaLnBrk="1" hangingPunct="1"/>
            <a:r>
              <a:rPr lang="en-US" altLang="en-US" smtClean="0"/>
              <a:t>Total combinations = 7.4 X 10</a:t>
            </a:r>
            <a:r>
              <a:rPr lang="en-US" altLang="en-US" baseline="40000" smtClean="0"/>
              <a:t>25 </a:t>
            </a:r>
            <a:r>
              <a:rPr lang="en-US" altLang="en-US" smtClean="0"/>
              <a:t>tests.</a:t>
            </a:r>
          </a:p>
          <a:p>
            <a:pPr lvl="1" eaLnBrk="1" hangingPunct="1"/>
            <a:r>
              <a:rPr lang="en-US" altLang="en-US" smtClean="0"/>
              <a:t>Pair-wise approach requires 41 tests.</a:t>
            </a:r>
          </a:p>
          <a:p>
            <a:pPr eaLnBrk="1" hangingPunct="1"/>
            <a:endParaRPr lang="en-US" altLang="en-US" smtClean="0"/>
          </a:p>
        </p:txBody>
      </p:sp>
    </p:spTree>
    <p:extLst>
      <p:ext uri="{BB962C8B-B14F-4D97-AF65-F5344CB8AC3E}">
        <p14:creationId xmlns:p14="http://schemas.microsoft.com/office/powerpoint/2010/main" val="1328674657"/>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0" name="Rectangle 2"/>
          <p:cNvSpPr>
            <a:spLocks noGrp="1" noChangeArrowheads="1"/>
          </p:cNvSpPr>
          <p:nvPr>
            <p:ph type="title"/>
          </p:nvPr>
        </p:nvSpPr>
        <p:spPr/>
        <p:txBody>
          <a:bodyPr/>
          <a:lstStyle/>
          <a:p>
            <a:r>
              <a:rPr lang="en-US" altLang="en-US" smtClean="0"/>
              <a:t>ISP Criteria –T-Wise</a:t>
            </a:r>
          </a:p>
        </p:txBody>
      </p:sp>
      <p:sp>
        <p:nvSpPr>
          <p:cNvPr id="39941" name="Rectangle 3"/>
          <p:cNvSpPr>
            <a:spLocks noGrp="1" noChangeArrowheads="1"/>
          </p:cNvSpPr>
          <p:nvPr>
            <p:ph idx="1"/>
          </p:nvPr>
        </p:nvSpPr>
        <p:spPr/>
        <p:txBody>
          <a:bodyPr/>
          <a:lstStyle/>
          <a:p>
            <a:r>
              <a:rPr lang="en-US" altLang="en-US" sz="2200" dirty="0" smtClean="0"/>
              <a:t>A natural extension is to require combinations of </a:t>
            </a:r>
            <a:r>
              <a:rPr lang="en-US" altLang="en-US" sz="2200" i="1" dirty="0" smtClean="0">
                <a:solidFill>
                  <a:schemeClr val="tx2"/>
                </a:solidFill>
              </a:rPr>
              <a:t>t</a:t>
            </a:r>
            <a:r>
              <a:rPr lang="en-US" altLang="en-US" sz="2200" dirty="0" smtClean="0"/>
              <a:t> values instead of </a:t>
            </a:r>
            <a:r>
              <a:rPr lang="en-US" altLang="en-US" sz="2200" i="1" dirty="0" smtClean="0">
                <a:solidFill>
                  <a:schemeClr val="tx2"/>
                </a:solidFill>
              </a:rPr>
              <a:t>2</a:t>
            </a:r>
          </a:p>
        </p:txBody>
      </p:sp>
      <p:sp>
        <p:nvSpPr>
          <p:cNvPr id="278532" name="Text Box 4"/>
          <p:cNvSpPr txBox="1">
            <a:spLocks noChangeArrowheads="1"/>
          </p:cNvSpPr>
          <p:nvPr/>
        </p:nvSpPr>
        <p:spPr bwMode="auto">
          <a:xfrm>
            <a:off x="944562" y="2507159"/>
            <a:ext cx="7818438" cy="769441"/>
          </a:xfrm>
          <a:prstGeom prst="rect">
            <a:avLst/>
          </a:prstGeom>
          <a:solidFill>
            <a:schemeClr val="accent5"/>
          </a:solidFill>
          <a:ln w="19050">
            <a:solidFill>
              <a:schemeClr val="tx2"/>
            </a:solidFill>
            <a:miter lim="800000"/>
            <a:headEnd type="none" w="sm" len="sm"/>
            <a:tailEnd type="none" w="sm" len="sm"/>
          </a:ln>
          <a:effectLst/>
        </p:spPr>
        <p:txBody>
          <a:bodyPr wrap="square">
            <a:spAutoFit/>
          </a:bodyPr>
          <a:lstStyle/>
          <a:p>
            <a:pPr>
              <a:spcBef>
                <a:spcPct val="50000"/>
              </a:spcBef>
              <a:defRPr/>
            </a:pPr>
            <a:r>
              <a:rPr lang="en-US" sz="2200" u="sng" dirty="0">
                <a:solidFill>
                  <a:schemeClr val="tx2"/>
                </a:solidFill>
              </a:rPr>
              <a:t>t-Wise (TW</a:t>
            </a:r>
            <a:r>
              <a:rPr lang="en-US" sz="2200" u="sng" dirty="0" smtClean="0">
                <a:solidFill>
                  <a:schemeClr val="tx2"/>
                </a:solidFill>
              </a:rPr>
              <a:t>)</a:t>
            </a:r>
            <a:r>
              <a:rPr lang="en-US" sz="2200" dirty="0" smtClean="0">
                <a:solidFill>
                  <a:schemeClr val="tx2"/>
                </a:solidFill>
              </a:rPr>
              <a:t>: </a:t>
            </a:r>
            <a:r>
              <a:rPr lang="en-US" sz="2200" dirty="0"/>
              <a:t>A value from each block for each group of t characteristics must be combined.</a:t>
            </a:r>
          </a:p>
        </p:txBody>
      </p:sp>
      <p:sp>
        <p:nvSpPr>
          <p:cNvPr id="278533" name="Rectangle 5"/>
          <p:cNvSpPr>
            <a:spLocks noChangeArrowheads="1"/>
          </p:cNvSpPr>
          <p:nvPr/>
        </p:nvSpPr>
        <p:spPr bwMode="auto">
          <a:xfrm>
            <a:off x="914400" y="3429000"/>
            <a:ext cx="8207817" cy="698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200" dirty="0">
                <a:solidFill>
                  <a:schemeClr val="tx1"/>
                </a:solidFill>
              </a:rPr>
              <a:t>Number of  tests is at least the product of  </a:t>
            </a:r>
            <a:r>
              <a:rPr lang="en-US" altLang="en-US" sz="2200" i="1" dirty="0">
                <a:solidFill>
                  <a:schemeClr val="tx2"/>
                </a:solidFill>
              </a:rPr>
              <a:t>t</a:t>
            </a:r>
            <a:r>
              <a:rPr lang="en-US" altLang="en-US" sz="2200" dirty="0">
                <a:solidFill>
                  <a:schemeClr val="tx1"/>
                </a:solidFill>
              </a:rPr>
              <a:t>  largest characteristics</a:t>
            </a:r>
          </a:p>
          <a:p>
            <a:pPr>
              <a:lnSpc>
                <a:spcPct val="90000"/>
              </a:lnSpc>
              <a:spcBef>
                <a:spcPct val="30000"/>
              </a:spcBef>
              <a:buSzPct val="85000"/>
              <a:buFontTx/>
              <a:buChar char="•"/>
            </a:pPr>
            <a:r>
              <a:rPr lang="en-US" altLang="en-US" sz="2200" dirty="0">
                <a:solidFill>
                  <a:schemeClr val="tx1"/>
                </a:solidFill>
              </a:rPr>
              <a:t>If all characteristics are the same size, the formula is</a:t>
            </a:r>
            <a:endParaRPr lang="en-US" altLang="en-US" sz="2200" dirty="0">
              <a:solidFill>
                <a:schemeClr val="tx1"/>
              </a:solidFill>
              <a:sym typeface="Symbol" pitchFamily="18" charset="2"/>
            </a:endParaRPr>
          </a:p>
        </p:txBody>
      </p:sp>
      <p:grpSp>
        <p:nvGrpSpPr>
          <p:cNvPr id="2" name="Group 24"/>
          <p:cNvGrpSpPr>
            <a:grpSpLocks/>
          </p:cNvGrpSpPr>
          <p:nvPr/>
        </p:nvGrpSpPr>
        <p:grpSpPr bwMode="auto">
          <a:xfrm>
            <a:off x="3592512" y="4433890"/>
            <a:ext cx="2180523" cy="742951"/>
            <a:chOff x="554" y="2274"/>
            <a:chExt cx="1484" cy="468"/>
          </a:xfrm>
        </p:grpSpPr>
        <p:sp>
          <p:nvSpPr>
            <p:cNvPr id="39947" name="Text Box 7"/>
            <p:cNvSpPr txBox="1">
              <a:spLocks noChangeArrowheads="1"/>
            </p:cNvSpPr>
            <p:nvPr/>
          </p:nvSpPr>
          <p:spPr bwMode="auto">
            <a:xfrm>
              <a:off x="554" y="2290"/>
              <a:ext cx="835"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sym typeface="Symbol" pitchFamily="18" charset="2"/>
                </a:rPr>
                <a:t>(Max</a:t>
              </a:r>
              <a:endParaRPr lang="en-US" altLang="en-US" sz="2200" baseline="-25000">
                <a:solidFill>
                  <a:schemeClr val="accent5">
                    <a:lumMod val="25000"/>
                  </a:schemeClr>
                </a:solidFill>
                <a:sym typeface="Symbol" pitchFamily="18" charset="2"/>
              </a:endParaRPr>
            </a:p>
          </p:txBody>
        </p:sp>
        <p:sp>
          <p:nvSpPr>
            <p:cNvPr id="39948" name="Text Box 8"/>
            <p:cNvSpPr txBox="1">
              <a:spLocks noChangeArrowheads="1"/>
            </p:cNvSpPr>
            <p:nvPr/>
          </p:nvSpPr>
          <p:spPr bwMode="auto">
            <a:xfrm>
              <a:off x="1123" y="2274"/>
              <a:ext cx="23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rPr>
                <a:t>Q</a:t>
              </a:r>
            </a:p>
          </p:txBody>
        </p:sp>
        <p:sp>
          <p:nvSpPr>
            <p:cNvPr id="39949" name="Text Box 9"/>
            <p:cNvSpPr txBox="1">
              <a:spLocks noChangeArrowheads="1"/>
            </p:cNvSpPr>
            <p:nvPr/>
          </p:nvSpPr>
          <p:spPr bwMode="auto">
            <a:xfrm>
              <a:off x="1117" y="2471"/>
              <a:ext cx="407"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wrap="square">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dirty="0">
                  <a:solidFill>
                    <a:schemeClr val="accent5">
                      <a:lumMod val="25000"/>
                    </a:schemeClr>
                  </a:solidFill>
                </a:rPr>
                <a:t>i=1</a:t>
              </a:r>
            </a:p>
          </p:txBody>
        </p:sp>
        <p:sp>
          <p:nvSpPr>
            <p:cNvPr id="39950" name="Text Box 10"/>
            <p:cNvSpPr txBox="1">
              <a:spLocks noChangeArrowheads="1"/>
            </p:cNvSpPr>
            <p:nvPr/>
          </p:nvSpPr>
          <p:spPr bwMode="auto">
            <a:xfrm>
              <a:off x="1329" y="2348"/>
              <a:ext cx="462"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rPr>
                <a:t>(B</a:t>
              </a:r>
              <a:r>
                <a:rPr lang="en-US" altLang="en-US" sz="2200" baseline="-25000">
                  <a:solidFill>
                    <a:schemeClr val="accent5">
                      <a:lumMod val="25000"/>
                    </a:schemeClr>
                  </a:solidFill>
                </a:rPr>
                <a:t>i</a:t>
              </a:r>
              <a:r>
                <a:rPr lang="en-US" altLang="en-US" sz="2200">
                  <a:solidFill>
                    <a:schemeClr val="accent5">
                      <a:lumMod val="25000"/>
                    </a:schemeClr>
                  </a:solidFill>
                </a:rPr>
                <a:t>)</a:t>
              </a:r>
            </a:p>
          </p:txBody>
        </p:sp>
        <p:sp>
          <p:nvSpPr>
            <p:cNvPr id="39951" name="Text Box 12"/>
            <p:cNvSpPr txBox="1">
              <a:spLocks noChangeArrowheads="1"/>
            </p:cNvSpPr>
            <p:nvPr/>
          </p:nvSpPr>
          <p:spPr bwMode="auto">
            <a:xfrm>
              <a:off x="1801" y="2289"/>
              <a:ext cx="237"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sym typeface="Symbol" pitchFamily="18" charset="2"/>
                </a:rPr>
                <a:t>)</a:t>
              </a:r>
              <a:endParaRPr lang="en-US" altLang="en-US" sz="2200" baseline="-25000">
                <a:solidFill>
                  <a:schemeClr val="accent5">
                    <a:lumMod val="25000"/>
                  </a:schemeClr>
                </a:solidFill>
                <a:sym typeface="Symbol" pitchFamily="18" charset="2"/>
              </a:endParaRPr>
            </a:p>
          </p:txBody>
        </p:sp>
        <p:sp>
          <p:nvSpPr>
            <p:cNvPr id="39952" name="Text Box 13"/>
            <p:cNvSpPr txBox="1">
              <a:spLocks noChangeArrowheads="1"/>
            </p:cNvSpPr>
            <p:nvPr/>
          </p:nvSpPr>
          <p:spPr bwMode="auto">
            <a:xfrm>
              <a:off x="1738" y="2299"/>
              <a:ext cx="23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rPr>
                <a:t>t</a:t>
              </a:r>
            </a:p>
          </p:txBody>
        </p:sp>
      </p:grpSp>
      <p:sp>
        <p:nvSpPr>
          <p:cNvPr id="278542" name="Rectangle 14"/>
          <p:cNvSpPr>
            <a:spLocks noChangeArrowheads="1"/>
          </p:cNvSpPr>
          <p:nvPr/>
        </p:nvSpPr>
        <p:spPr bwMode="auto">
          <a:xfrm>
            <a:off x="914400" y="5226050"/>
            <a:ext cx="8207817" cy="145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200" dirty="0">
                <a:solidFill>
                  <a:schemeClr val="tx1"/>
                </a:solidFill>
              </a:rPr>
              <a:t>If </a:t>
            </a:r>
            <a:r>
              <a:rPr lang="en-US" altLang="en-US" sz="2200" i="1" dirty="0">
                <a:solidFill>
                  <a:schemeClr val="tx2"/>
                </a:solidFill>
              </a:rPr>
              <a:t>t</a:t>
            </a:r>
            <a:r>
              <a:rPr lang="en-US" altLang="en-US" sz="2200" dirty="0">
                <a:solidFill>
                  <a:schemeClr val="tx1"/>
                </a:solidFill>
              </a:rPr>
              <a:t> is the number of characteristics </a:t>
            </a:r>
            <a:r>
              <a:rPr lang="en-US" altLang="en-US" sz="2200" i="1" dirty="0">
                <a:solidFill>
                  <a:schemeClr val="tx2"/>
                </a:solidFill>
              </a:rPr>
              <a:t>Q</a:t>
            </a:r>
            <a:r>
              <a:rPr lang="en-US" altLang="en-US" sz="2200" dirty="0">
                <a:solidFill>
                  <a:schemeClr val="tx1"/>
                </a:solidFill>
              </a:rPr>
              <a:t>, then all combinations</a:t>
            </a:r>
          </a:p>
          <a:p>
            <a:pPr>
              <a:lnSpc>
                <a:spcPct val="90000"/>
              </a:lnSpc>
              <a:spcBef>
                <a:spcPct val="30000"/>
              </a:spcBef>
              <a:buSzPct val="85000"/>
              <a:buFontTx/>
              <a:buChar char="•"/>
            </a:pPr>
            <a:r>
              <a:rPr lang="en-US" altLang="en-US" sz="2200" dirty="0">
                <a:solidFill>
                  <a:schemeClr val="tx1"/>
                </a:solidFill>
              </a:rPr>
              <a:t>That is … </a:t>
            </a:r>
            <a:r>
              <a:rPr lang="en-US" altLang="en-US" sz="2200" i="1" dirty="0">
                <a:solidFill>
                  <a:schemeClr val="tx2"/>
                </a:solidFill>
              </a:rPr>
              <a:t>Q-wise</a:t>
            </a:r>
            <a:r>
              <a:rPr lang="en-US" altLang="en-US" sz="2200" dirty="0">
                <a:solidFill>
                  <a:schemeClr val="tx2"/>
                </a:solidFill>
              </a:rPr>
              <a:t> = </a:t>
            </a:r>
            <a:r>
              <a:rPr lang="en-US" altLang="en-US" sz="2200" i="1" dirty="0" smtClean="0">
                <a:solidFill>
                  <a:schemeClr val="tx2"/>
                </a:solidFill>
              </a:rPr>
              <a:t>AC (</a:t>
            </a:r>
            <a:r>
              <a:rPr lang="en-US" altLang="en-US" sz="2200" i="1" dirty="0" smtClean="0">
                <a:solidFill>
                  <a:srgbClr val="FF5935"/>
                </a:solidFill>
              </a:rPr>
              <a:t>All combinations</a:t>
            </a:r>
            <a:r>
              <a:rPr lang="en-US" altLang="en-US" sz="2200" i="1" dirty="0" smtClean="0">
                <a:solidFill>
                  <a:schemeClr val="tx2"/>
                </a:solidFill>
              </a:rPr>
              <a:t>)</a:t>
            </a:r>
            <a:endParaRPr lang="en-US" altLang="en-US" sz="2200" i="1" dirty="0">
              <a:solidFill>
                <a:schemeClr val="tx2"/>
              </a:solidFill>
            </a:endParaRPr>
          </a:p>
          <a:p>
            <a:pPr>
              <a:lnSpc>
                <a:spcPct val="90000"/>
              </a:lnSpc>
              <a:spcBef>
                <a:spcPct val="30000"/>
              </a:spcBef>
              <a:buSzPct val="85000"/>
              <a:buFontTx/>
              <a:buChar char="•"/>
            </a:pPr>
            <a:r>
              <a:rPr lang="en-US" altLang="en-US" sz="2200" i="1" dirty="0">
                <a:solidFill>
                  <a:schemeClr val="tx1"/>
                </a:solidFill>
              </a:rPr>
              <a:t>t</a:t>
            </a:r>
            <a:r>
              <a:rPr lang="en-US" altLang="en-US" sz="2200" dirty="0">
                <a:solidFill>
                  <a:schemeClr val="tx1"/>
                </a:solidFill>
              </a:rPr>
              <a:t>-wise is </a:t>
            </a:r>
            <a:r>
              <a:rPr lang="en-US" altLang="en-US" sz="2200" i="1" dirty="0">
                <a:solidFill>
                  <a:srgbClr val="FF5935"/>
                </a:solidFill>
              </a:rPr>
              <a:t>expensive</a:t>
            </a:r>
            <a:r>
              <a:rPr lang="en-US" altLang="en-US" sz="2200" dirty="0">
                <a:solidFill>
                  <a:srgbClr val="FF5935"/>
                </a:solidFill>
              </a:rPr>
              <a:t> </a:t>
            </a:r>
            <a:r>
              <a:rPr lang="en-US" altLang="en-US" sz="2200" dirty="0">
                <a:solidFill>
                  <a:schemeClr val="tx1"/>
                </a:solidFill>
              </a:rPr>
              <a:t>and benefits are not clear</a:t>
            </a:r>
            <a:endParaRPr lang="en-US" altLang="en-US" sz="2200" dirty="0">
              <a:solidFill>
                <a:schemeClr val="tx1"/>
              </a:solidFill>
              <a:sym typeface="Symbol" pitchFamily="18" charset="2"/>
            </a:endParaRPr>
          </a:p>
        </p:txBody>
      </p:sp>
    </p:spTree>
    <p:extLst>
      <p:ext uri="{BB962C8B-B14F-4D97-AF65-F5344CB8AC3E}">
        <p14:creationId xmlns:p14="http://schemas.microsoft.com/office/powerpoint/2010/main" val="420900164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78532"/>
                                        </p:tgtEl>
                                        <p:attrNameLst>
                                          <p:attrName>style.visibility</p:attrName>
                                        </p:attrNameLst>
                                      </p:cBhvr>
                                      <p:to>
                                        <p:strVal val="visible"/>
                                      </p:to>
                                    </p:set>
                                    <p:animEffect transition="in" filter="dissolve">
                                      <p:cBhvr>
                                        <p:cTn id="7" dur="500"/>
                                        <p:tgtEl>
                                          <p:spTgt spid="27853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78533"/>
                                        </p:tgtEl>
                                        <p:attrNameLst>
                                          <p:attrName>style.visibility</p:attrName>
                                        </p:attrNameLst>
                                      </p:cBhvr>
                                      <p:to>
                                        <p:strVal val="visible"/>
                                      </p:to>
                                    </p:set>
                                    <p:animEffect transition="in" filter="wipe(left)">
                                      <p:cBhvr>
                                        <p:cTn id="12" dur="1000"/>
                                        <p:tgtEl>
                                          <p:spTgt spid="278533"/>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dissolve">
                                      <p:cBhvr>
                                        <p:cTn id="17" dur="5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278542">
                                            <p:txEl>
                                              <p:pRg st="0" end="0"/>
                                            </p:txEl>
                                          </p:spTgt>
                                        </p:tgtEl>
                                        <p:attrNameLst>
                                          <p:attrName>style.visibility</p:attrName>
                                        </p:attrNameLst>
                                      </p:cBhvr>
                                      <p:to>
                                        <p:strVal val="visible"/>
                                      </p:to>
                                    </p:set>
                                    <p:animEffect transition="in" filter="wipe(left)">
                                      <p:cBhvr>
                                        <p:cTn id="22" dur="1000"/>
                                        <p:tgtEl>
                                          <p:spTgt spid="278542">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278542">
                                            <p:txEl>
                                              <p:pRg st="1" end="1"/>
                                            </p:txEl>
                                          </p:spTgt>
                                        </p:tgtEl>
                                        <p:attrNameLst>
                                          <p:attrName>style.visibility</p:attrName>
                                        </p:attrNameLst>
                                      </p:cBhvr>
                                      <p:to>
                                        <p:strVal val="visible"/>
                                      </p:to>
                                    </p:set>
                                    <p:animEffect transition="in" filter="wipe(left)">
                                      <p:cBhvr>
                                        <p:cTn id="27" dur="1000"/>
                                        <p:tgtEl>
                                          <p:spTgt spid="278542">
                                            <p:txEl>
                                              <p:pRg st="1" end="1"/>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278542">
                                            <p:txEl>
                                              <p:pRg st="2" end="2"/>
                                            </p:txEl>
                                          </p:spTgt>
                                        </p:tgtEl>
                                        <p:attrNameLst>
                                          <p:attrName>style.visibility</p:attrName>
                                        </p:attrNameLst>
                                      </p:cBhvr>
                                      <p:to>
                                        <p:strVal val="visible"/>
                                      </p:to>
                                    </p:set>
                                    <p:animEffect transition="in" filter="wipe(left)">
                                      <p:cBhvr>
                                        <p:cTn id="32" dur="1000"/>
                                        <p:tgtEl>
                                          <p:spTgt spid="27854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8532" grpId="0" animBg="1" autoUpdateAnimBg="0"/>
      <p:bldP spid="278533" grpId="0"/>
      <p:bldP spid="278542" grpId="0" build="p"/>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4" name="Rectangle 2"/>
          <p:cNvSpPr>
            <a:spLocks noGrp="1" noChangeArrowheads="1"/>
          </p:cNvSpPr>
          <p:nvPr>
            <p:ph type="title"/>
          </p:nvPr>
        </p:nvSpPr>
        <p:spPr/>
        <p:txBody>
          <a:bodyPr/>
          <a:lstStyle/>
          <a:p>
            <a:r>
              <a:rPr lang="en-US" altLang="en-US" smtClean="0"/>
              <a:t>ISP Criteria – Base Choice</a:t>
            </a:r>
          </a:p>
        </p:txBody>
      </p:sp>
      <p:sp>
        <p:nvSpPr>
          <p:cNvPr id="40965" name="Rectangle 3"/>
          <p:cNvSpPr>
            <a:spLocks noGrp="1" noChangeArrowheads="1"/>
          </p:cNvSpPr>
          <p:nvPr>
            <p:ph idx="1"/>
          </p:nvPr>
        </p:nvSpPr>
        <p:spPr>
          <a:xfrm>
            <a:off x="914400" y="1600200"/>
            <a:ext cx="8305800" cy="4530725"/>
          </a:xfrm>
        </p:spPr>
        <p:txBody>
          <a:bodyPr/>
          <a:lstStyle/>
          <a:p>
            <a:r>
              <a:rPr lang="en-US" altLang="en-US" sz="2200" dirty="0" smtClean="0"/>
              <a:t>Testers sometimes recognize that certain values are </a:t>
            </a:r>
            <a:r>
              <a:rPr lang="en-US" altLang="en-US" sz="2200" i="1" dirty="0" smtClean="0">
                <a:solidFill>
                  <a:srgbClr val="FF5935"/>
                </a:solidFill>
              </a:rPr>
              <a:t>important</a:t>
            </a:r>
          </a:p>
          <a:p>
            <a:r>
              <a:rPr lang="en-US" altLang="en-US" sz="2200" dirty="0" smtClean="0"/>
              <a:t>This uses </a:t>
            </a:r>
            <a:r>
              <a:rPr lang="en-US" altLang="en-US" sz="2200" i="1" dirty="0">
                <a:solidFill>
                  <a:srgbClr val="FF5935"/>
                </a:solidFill>
              </a:rPr>
              <a:t>domain knowledge </a:t>
            </a:r>
            <a:r>
              <a:rPr lang="en-US" altLang="en-US" sz="2200" dirty="0" smtClean="0"/>
              <a:t>of the program</a:t>
            </a:r>
            <a:endParaRPr lang="en-US" altLang="en-US" sz="2200" i="1" dirty="0" smtClean="0">
              <a:solidFill>
                <a:schemeClr val="tx2"/>
              </a:solidFill>
            </a:endParaRPr>
          </a:p>
        </p:txBody>
      </p:sp>
      <p:sp>
        <p:nvSpPr>
          <p:cNvPr id="280580" name="Text Box 4"/>
          <p:cNvSpPr txBox="1">
            <a:spLocks noChangeArrowheads="1"/>
          </p:cNvSpPr>
          <p:nvPr/>
        </p:nvSpPr>
        <p:spPr bwMode="auto">
          <a:xfrm>
            <a:off x="914401" y="2514600"/>
            <a:ext cx="8153400" cy="1785104"/>
          </a:xfrm>
          <a:prstGeom prst="rect">
            <a:avLst/>
          </a:prstGeom>
          <a:solidFill>
            <a:schemeClr val="accent5"/>
          </a:solidFill>
          <a:ln w="19050">
            <a:solidFill>
              <a:schemeClr val="tx2"/>
            </a:solidFill>
            <a:miter lim="800000"/>
            <a:headEnd type="none" w="sm" len="sm"/>
            <a:tailEnd type="none" w="sm" len="sm"/>
          </a:ln>
          <a:effectLst/>
        </p:spPr>
        <p:txBody>
          <a:bodyPr wrap="square">
            <a:spAutoFit/>
          </a:bodyPr>
          <a:lstStyle/>
          <a:p>
            <a:pPr>
              <a:spcBef>
                <a:spcPct val="50000"/>
              </a:spcBef>
              <a:defRPr/>
            </a:pPr>
            <a:r>
              <a:rPr lang="en-US" sz="2200" u="sng" dirty="0">
                <a:solidFill>
                  <a:schemeClr val="tx2"/>
                </a:solidFill>
              </a:rPr>
              <a:t>Base Choice (BC</a:t>
            </a:r>
            <a:r>
              <a:rPr lang="en-US" sz="2200" u="sng" dirty="0" smtClean="0">
                <a:solidFill>
                  <a:schemeClr val="tx2"/>
                </a:solidFill>
              </a:rPr>
              <a:t>)</a:t>
            </a:r>
            <a:r>
              <a:rPr lang="en-US" sz="2200" dirty="0" smtClean="0">
                <a:solidFill>
                  <a:schemeClr val="tx2"/>
                </a:solidFill>
              </a:rPr>
              <a:t>: </a:t>
            </a:r>
            <a:r>
              <a:rPr lang="en-US" sz="2200" dirty="0"/>
              <a:t>A base choice block is chosen for each characteristic, and a base test is formed by using the base choice for each characteristic.  Subsequent tests are chosen by holding all but one base choice constant and using each non-base choice in each other characteristic.</a:t>
            </a:r>
          </a:p>
        </p:txBody>
      </p:sp>
      <p:sp>
        <p:nvSpPr>
          <p:cNvPr id="280581" name="Rectangle 5"/>
          <p:cNvSpPr>
            <a:spLocks noChangeArrowheads="1"/>
          </p:cNvSpPr>
          <p:nvPr/>
        </p:nvSpPr>
        <p:spPr bwMode="auto">
          <a:xfrm>
            <a:off x="914400" y="4419600"/>
            <a:ext cx="8153401" cy="423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sz="2200" dirty="0">
                <a:solidFill>
                  <a:schemeClr val="tx1"/>
                </a:solidFill>
              </a:rPr>
              <a:t>Number of  tests is one base test + one test for each other block</a:t>
            </a:r>
            <a:endParaRPr lang="en-US" altLang="en-US" sz="2200" dirty="0">
              <a:solidFill>
                <a:schemeClr val="tx1"/>
              </a:solidFill>
              <a:sym typeface="Symbol" pitchFamily="18" charset="2"/>
            </a:endParaRPr>
          </a:p>
        </p:txBody>
      </p:sp>
      <p:grpSp>
        <p:nvGrpSpPr>
          <p:cNvPr id="2" name="Group 14"/>
          <p:cNvGrpSpPr>
            <a:grpSpLocks/>
          </p:cNvGrpSpPr>
          <p:nvPr/>
        </p:nvGrpSpPr>
        <p:grpSpPr bwMode="auto">
          <a:xfrm>
            <a:off x="3470275" y="4667249"/>
            <a:ext cx="2505075" cy="742951"/>
            <a:chOff x="2152" y="2465"/>
            <a:chExt cx="1578" cy="468"/>
          </a:xfrm>
        </p:grpSpPr>
        <p:sp>
          <p:nvSpPr>
            <p:cNvPr id="40971" name="Text Box 6"/>
            <p:cNvSpPr txBox="1">
              <a:spLocks noChangeArrowheads="1"/>
            </p:cNvSpPr>
            <p:nvPr/>
          </p:nvSpPr>
          <p:spPr bwMode="auto">
            <a:xfrm>
              <a:off x="2152" y="2541"/>
              <a:ext cx="763"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r">
                <a:spcBef>
                  <a:spcPct val="50000"/>
                </a:spcBef>
              </a:pPr>
              <a:r>
                <a:rPr lang="en-US" altLang="en-US" sz="2200">
                  <a:solidFill>
                    <a:schemeClr val="accent5">
                      <a:lumMod val="25000"/>
                    </a:schemeClr>
                  </a:solidFill>
                  <a:sym typeface="Symbol" pitchFamily="18" charset="2"/>
                </a:rPr>
                <a:t>1 + </a:t>
              </a:r>
              <a:endParaRPr lang="en-US" altLang="en-US" sz="2200" baseline="-25000">
                <a:solidFill>
                  <a:schemeClr val="accent5">
                    <a:lumMod val="25000"/>
                  </a:schemeClr>
                </a:solidFill>
                <a:sym typeface="Symbol" pitchFamily="18" charset="2"/>
              </a:endParaRPr>
            </a:p>
          </p:txBody>
        </p:sp>
        <p:sp>
          <p:nvSpPr>
            <p:cNvPr id="40972" name="Text Box 7"/>
            <p:cNvSpPr txBox="1">
              <a:spLocks noChangeArrowheads="1"/>
            </p:cNvSpPr>
            <p:nvPr/>
          </p:nvSpPr>
          <p:spPr bwMode="auto">
            <a:xfrm>
              <a:off x="2804" y="2465"/>
              <a:ext cx="23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dirty="0">
                  <a:solidFill>
                    <a:schemeClr val="accent5">
                      <a:lumMod val="25000"/>
                    </a:schemeClr>
                  </a:solidFill>
                </a:rPr>
                <a:t>Q</a:t>
              </a:r>
            </a:p>
          </p:txBody>
        </p:sp>
        <p:sp>
          <p:nvSpPr>
            <p:cNvPr id="40973" name="Text Box 8"/>
            <p:cNvSpPr txBox="1">
              <a:spLocks noChangeArrowheads="1"/>
            </p:cNvSpPr>
            <p:nvPr/>
          </p:nvSpPr>
          <p:spPr bwMode="auto">
            <a:xfrm>
              <a:off x="2798" y="2662"/>
              <a:ext cx="36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a:solidFill>
                    <a:schemeClr val="accent5">
                      <a:lumMod val="25000"/>
                    </a:schemeClr>
                  </a:solidFill>
                </a:rPr>
                <a:t>i=1</a:t>
              </a:r>
            </a:p>
          </p:txBody>
        </p:sp>
        <p:sp>
          <p:nvSpPr>
            <p:cNvPr id="40974" name="Text Box 9"/>
            <p:cNvSpPr txBox="1">
              <a:spLocks noChangeArrowheads="1"/>
            </p:cNvSpPr>
            <p:nvPr/>
          </p:nvSpPr>
          <p:spPr bwMode="auto">
            <a:xfrm>
              <a:off x="3038" y="2530"/>
              <a:ext cx="692"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sz="2200" dirty="0">
                  <a:solidFill>
                    <a:schemeClr val="accent5">
                      <a:lumMod val="25000"/>
                    </a:schemeClr>
                  </a:solidFill>
                </a:rPr>
                <a:t>(B</a:t>
              </a:r>
              <a:r>
                <a:rPr lang="en-US" altLang="en-US" sz="2200" baseline="-25000" dirty="0">
                  <a:solidFill>
                    <a:schemeClr val="accent5">
                      <a:lumMod val="25000"/>
                    </a:schemeClr>
                  </a:solidFill>
                </a:rPr>
                <a:t>i</a:t>
              </a:r>
              <a:r>
                <a:rPr lang="en-US" altLang="en-US" sz="2200" dirty="0">
                  <a:solidFill>
                    <a:schemeClr val="accent5">
                      <a:lumMod val="25000"/>
                    </a:schemeClr>
                  </a:solidFill>
                </a:rPr>
                <a:t> -1 )</a:t>
              </a:r>
            </a:p>
          </p:txBody>
        </p:sp>
      </p:grpSp>
      <p:sp>
        <p:nvSpPr>
          <p:cNvPr id="280591" name="Text Box 15"/>
          <p:cNvSpPr txBox="1">
            <a:spLocks noChangeArrowheads="1"/>
          </p:cNvSpPr>
          <p:nvPr/>
        </p:nvSpPr>
        <p:spPr bwMode="auto">
          <a:xfrm>
            <a:off x="1219200" y="5486400"/>
            <a:ext cx="7410450" cy="1195327"/>
          </a:xfrm>
          <a:prstGeom prst="rect">
            <a:avLst/>
          </a:prstGeom>
          <a:solidFill>
            <a:schemeClr val="accent5"/>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200" dirty="0">
                <a:solidFill>
                  <a:schemeClr val="accent5">
                    <a:lumMod val="25000"/>
                  </a:schemeClr>
                </a:solidFill>
              </a:rPr>
              <a:t>For </a:t>
            </a:r>
            <a:r>
              <a:rPr lang="en-US" altLang="en-US" sz="2200" dirty="0" err="1">
                <a:solidFill>
                  <a:schemeClr val="accent5">
                    <a:lumMod val="25000"/>
                  </a:schemeClr>
                </a:solidFill>
              </a:rPr>
              <a:t>TriTyp</a:t>
            </a:r>
            <a:r>
              <a:rPr lang="en-US" altLang="en-US" sz="2200" dirty="0">
                <a:solidFill>
                  <a:schemeClr val="accent5">
                    <a:lumMod val="25000"/>
                  </a:schemeClr>
                </a:solidFill>
              </a:rPr>
              <a:t>: </a:t>
            </a:r>
            <a:r>
              <a:rPr lang="en-US" altLang="en-US" sz="2200" dirty="0" smtClean="0">
                <a:solidFill>
                  <a:schemeClr val="accent5">
                    <a:lumMod val="25000"/>
                  </a:schemeClr>
                </a:solidFill>
              </a:rPr>
              <a:t>   </a:t>
            </a:r>
            <a:r>
              <a:rPr lang="en-US" altLang="en-US" sz="2200" u="sng" dirty="0" smtClean="0">
                <a:solidFill>
                  <a:schemeClr val="accent5">
                    <a:lumMod val="25000"/>
                  </a:schemeClr>
                </a:solidFill>
              </a:rPr>
              <a:t>Base</a:t>
            </a:r>
            <a:r>
              <a:rPr lang="en-US" altLang="en-US" sz="2200" dirty="0" smtClean="0">
                <a:solidFill>
                  <a:schemeClr val="accent5">
                    <a:lumMod val="25000"/>
                  </a:schemeClr>
                </a:solidFill>
              </a:rPr>
              <a:t>    </a:t>
            </a:r>
            <a:r>
              <a:rPr lang="en-US" altLang="en-US" sz="2200" dirty="0">
                <a:solidFill>
                  <a:schemeClr val="accent5">
                    <a:lumMod val="25000"/>
                  </a:schemeClr>
                </a:solidFill>
              </a:rPr>
              <a:t>2, 2, 2     2, 2, 1    2, 1, 2     1, 2, 2</a:t>
            </a:r>
          </a:p>
          <a:p>
            <a:pPr>
              <a:lnSpc>
                <a:spcPct val="75000"/>
              </a:lnSpc>
              <a:spcBef>
                <a:spcPct val="50000"/>
              </a:spcBef>
            </a:pPr>
            <a:r>
              <a:rPr lang="en-US" altLang="en-US" sz="2200" dirty="0">
                <a:solidFill>
                  <a:schemeClr val="accent5">
                    <a:lumMod val="25000"/>
                  </a:schemeClr>
                </a:solidFill>
              </a:rPr>
              <a:t>                                                   2, 2, 0    2, 0, 2     0, 2, 2</a:t>
            </a:r>
          </a:p>
          <a:p>
            <a:pPr>
              <a:lnSpc>
                <a:spcPct val="75000"/>
              </a:lnSpc>
              <a:spcBef>
                <a:spcPct val="50000"/>
              </a:spcBef>
            </a:pPr>
            <a:r>
              <a:rPr lang="en-US" altLang="en-US" sz="2200" dirty="0">
                <a:solidFill>
                  <a:schemeClr val="accent5">
                    <a:lumMod val="25000"/>
                  </a:schemeClr>
                </a:solidFill>
              </a:rPr>
              <a:t>                                                   2, 2, -1   2, -1, 2   -1, 2, 2</a:t>
            </a:r>
          </a:p>
        </p:txBody>
      </p:sp>
    </p:spTree>
    <p:extLst>
      <p:ext uri="{BB962C8B-B14F-4D97-AF65-F5344CB8AC3E}">
        <p14:creationId xmlns:p14="http://schemas.microsoft.com/office/powerpoint/2010/main" val="112749956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80580"/>
                                        </p:tgtEl>
                                        <p:attrNameLst>
                                          <p:attrName>style.visibility</p:attrName>
                                        </p:attrNameLst>
                                      </p:cBhvr>
                                      <p:to>
                                        <p:strVal val="visible"/>
                                      </p:to>
                                    </p:set>
                                    <p:animEffect transition="in" filter="dissolve">
                                      <p:cBhvr>
                                        <p:cTn id="7" dur="500"/>
                                        <p:tgtEl>
                                          <p:spTgt spid="280580"/>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80581"/>
                                        </p:tgtEl>
                                        <p:attrNameLst>
                                          <p:attrName>style.visibility</p:attrName>
                                        </p:attrNameLst>
                                      </p:cBhvr>
                                      <p:to>
                                        <p:strVal val="visible"/>
                                      </p:to>
                                    </p:set>
                                    <p:animEffect transition="in" filter="wipe(left)">
                                      <p:cBhvr>
                                        <p:cTn id="12" dur="1000"/>
                                        <p:tgtEl>
                                          <p:spTgt spid="280581"/>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dissolve">
                                      <p:cBhvr>
                                        <p:cTn id="17" dur="5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280591"/>
                                        </p:tgtEl>
                                        <p:attrNameLst>
                                          <p:attrName>style.visibility</p:attrName>
                                        </p:attrNameLst>
                                      </p:cBhvr>
                                      <p:to>
                                        <p:strVal val="visible"/>
                                      </p:to>
                                    </p:set>
                                    <p:animEffect transition="in" filter="dissolve">
                                      <p:cBhvr>
                                        <p:cTn id="22" dur="500"/>
                                        <p:tgtEl>
                                          <p:spTgt spid="28059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80580" grpId="0" animBg="1" autoUpdateAnimBg="0"/>
      <p:bldP spid="280581" grpId="0"/>
      <p:bldP spid="280591" grpId="0" animBg="1"/>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8" name="Rectangle 2"/>
          <p:cNvSpPr>
            <a:spLocks noGrp="1" noChangeArrowheads="1"/>
          </p:cNvSpPr>
          <p:nvPr>
            <p:ph type="title"/>
          </p:nvPr>
        </p:nvSpPr>
        <p:spPr>
          <a:xfrm>
            <a:off x="914400" y="277813"/>
            <a:ext cx="7924800" cy="1143000"/>
          </a:xfrm>
        </p:spPr>
        <p:txBody>
          <a:bodyPr/>
          <a:lstStyle/>
          <a:p>
            <a:r>
              <a:rPr lang="en-US" altLang="en-US" dirty="0" smtClean="0"/>
              <a:t>ISP Criteria – Multiple Base Choice</a:t>
            </a:r>
          </a:p>
        </p:txBody>
      </p:sp>
      <p:sp>
        <p:nvSpPr>
          <p:cNvPr id="41989" name="Rectangle 3"/>
          <p:cNvSpPr>
            <a:spLocks noGrp="1" noChangeArrowheads="1"/>
          </p:cNvSpPr>
          <p:nvPr>
            <p:ph idx="1"/>
          </p:nvPr>
        </p:nvSpPr>
        <p:spPr>
          <a:xfrm>
            <a:off x="914400" y="1600200"/>
            <a:ext cx="7924800" cy="4530725"/>
          </a:xfrm>
        </p:spPr>
        <p:txBody>
          <a:bodyPr/>
          <a:lstStyle/>
          <a:p>
            <a:r>
              <a:rPr lang="en-US" altLang="en-US" sz="2200" dirty="0" smtClean="0"/>
              <a:t>Testers sometimes have </a:t>
            </a:r>
            <a:r>
              <a:rPr lang="en-US" altLang="en-US" sz="2200" i="1" dirty="0" smtClean="0">
                <a:solidFill>
                  <a:srgbClr val="FF5935"/>
                </a:solidFill>
              </a:rPr>
              <a:t>more than one </a:t>
            </a:r>
            <a:r>
              <a:rPr lang="en-US" altLang="en-US" sz="2200" dirty="0" smtClean="0"/>
              <a:t>logical base choice</a:t>
            </a:r>
            <a:endParaRPr lang="en-US" altLang="en-US" sz="2200" i="1" dirty="0" smtClean="0">
              <a:solidFill>
                <a:schemeClr val="tx2"/>
              </a:solidFill>
            </a:endParaRPr>
          </a:p>
        </p:txBody>
      </p:sp>
      <p:sp>
        <p:nvSpPr>
          <p:cNvPr id="281604" name="Text Box 4"/>
          <p:cNvSpPr txBox="1">
            <a:spLocks noChangeArrowheads="1"/>
          </p:cNvSpPr>
          <p:nvPr/>
        </p:nvSpPr>
        <p:spPr bwMode="auto">
          <a:xfrm>
            <a:off x="914400" y="2133600"/>
            <a:ext cx="8153400" cy="1631216"/>
          </a:xfrm>
          <a:prstGeom prst="rect">
            <a:avLst/>
          </a:prstGeom>
          <a:solidFill>
            <a:schemeClr val="accent5"/>
          </a:solidFill>
          <a:ln w="19050">
            <a:solidFill>
              <a:schemeClr val="tx2"/>
            </a:solidFill>
            <a:miter lim="800000"/>
            <a:headEnd type="none" w="sm" len="sm"/>
            <a:tailEnd type="none" w="sm" len="sm"/>
          </a:ln>
          <a:effectLst/>
        </p:spPr>
        <p:txBody>
          <a:bodyPr wrap="square">
            <a:spAutoFit/>
          </a:bodyPr>
          <a:lstStyle/>
          <a:p>
            <a:pPr>
              <a:defRPr/>
            </a:pPr>
            <a:r>
              <a:rPr lang="en-US" sz="2000" u="sng" dirty="0">
                <a:solidFill>
                  <a:schemeClr val="tx2"/>
                </a:solidFill>
              </a:rPr>
              <a:t>Multiple Base Choice (MBC</a:t>
            </a:r>
            <a:r>
              <a:rPr lang="en-US" sz="2000" u="sng" dirty="0" smtClean="0">
                <a:solidFill>
                  <a:schemeClr val="tx2"/>
                </a:solidFill>
              </a:rPr>
              <a:t>)</a:t>
            </a:r>
            <a:r>
              <a:rPr lang="en-US" sz="2000" dirty="0" smtClean="0">
                <a:solidFill>
                  <a:schemeClr val="tx2"/>
                </a:solidFill>
              </a:rPr>
              <a:t>: </a:t>
            </a:r>
            <a:r>
              <a:rPr lang="en-US" sz="2000" dirty="0"/>
              <a:t>One or more base choice blocks are chosen for each characteristic, and base tests are formed by using each base choice for each characteristic. Subsequent tests are chosen by holding all but one base choice constant for each base test and using each non-base choices in each other characteristic.</a:t>
            </a:r>
          </a:p>
        </p:txBody>
      </p:sp>
      <p:sp>
        <p:nvSpPr>
          <p:cNvPr id="281605" name="Rectangle 5"/>
          <p:cNvSpPr>
            <a:spLocks noChangeArrowheads="1"/>
          </p:cNvSpPr>
          <p:nvPr/>
        </p:nvSpPr>
        <p:spPr bwMode="auto">
          <a:xfrm>
            <a:off x="914401" y="3886200"/>
            <a:ext cx="8229600" cy="4238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285750" indent="-285750">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90000"/>
              </a:lnSpc>
              <a:spcBef>
                <a:spcPct val="30000"/>
              </a:spcBef>
              <a:buSzPct val="85000"/>
              <a:buFontTx/>
              <a:buChar char="•"/>
            </a:pPr>
            <a:r>
              <a:rPr lang="en-US" altLang="en-US" dirty="0">
                <a:solidFill>
                  <a:schemeClr val="tx1"/>
                </a:solidFill>
              </a:rPr>
              <a:t>If there are </a:t>
            </a:r>
            <a:r>
              <a:rPr lang="en-US" altLang="en-US" i="1" dirty="0">
                <a:solidFill>
                  <a:schemeClr val="tx2"/>
                </a:solidFill>
              </a:rPr>
              <a:t>M</a:t>
            </a:r>
            <a:r>
              <a:rPr lang="en-US" altLang="en-US" dirty="0">
                <a:solidFill>
                  <a:schemeClr val="tx1"/>
                </a:solidFill>
              </a:rPr>
              <a:t> base tests and </a:t>
            </a:r>
            <a:r>
              <a:rPr lang="en-US" altLang="en-US" i="1" dirty="0">
                <a:solidFill>
                  <a:schemeClr val="tx2"/>
                </a:solidFill>
              </a:rPr>
              <a:t>m</a:t>
            </a:r>
            <a:r>
              <a:rPr lang="en-US" altLang="en-US" i="1" baseline="-25000" dirty="0">
                <a:solidFill>
                  <a:schemeClr val="tx2"/>
                </a:solidFill>
              </a:rPr>
              <a:t>i</a:t>
            </a:r>
            <a:r>
              <a:rPr lang="en-US" altLang="en-US" dirty="0">
                <a:solidFill>
                  <a:schemeClr val="tx1"/>
                </a:solidFill>
              </a:rPr>
              <a:t> base choices for each characteristic:</a:t>
            </a:r>
            <a:endParaRPr lang="en-US" altLang="en-US" dirty="0">
              <a:solidFill>
                <a:schemeClr val="tx1"/>
              </a:solidFill>
              <a:sym typeface="Symbol" pitchFamily="18" charset="2"/>
            </a:endParaRPr>
          </a:p>
        </p:txBody>
      </p:sp>
      <p:grpSp>
        <p:nvGrpSpPr>
          <p:cNvPr id="2" name="Group 12"/>
          <p:cNvGrpSpPr>
            <a:grpSpLocks/>
          </p:cNvGrpSpPr>
          <p:nvPr/>
        </p:nvGrpSpPr>
        <p:grpSpPr bwMode="auto">
          <a:xfrm>
            <a:off x="2743200" y="4095750"/>
            <a:ext cx="3906837" cy="781050"/>
            <a:chOff x="1936" y="2379"/>
            <a:chExt cx="2461" cy="492"/>
          </a:xfrm>
        </p:grpSpPr>
        <p:sp>
          <p:nvSpPr>
            <p:cNvPr id="41995" name="Text Box 7"/>
            <p:cNvSpPr txBox="1">
              <a:spLocks noChangeArrowheads="1"/>
            </p:cNvSpPr>
            <p:nvPr/>
          </p:nvSpPr>
          <p:spPr bwMode="auto">
            <a:xfrm>
              <a:off x="1936" y="2455"/>
              <a:ext cx="979"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r">
                <a:spcBef>
                  <a:spcPct val="50000"/>
                </a:spcBef>
              </a:pPr>
              <a:r>
                <a:rPr lang="en-US" altLang="en-US">
                  <a:solidFill>
                    <a:schemeClr val="accent5">
                      <a:lumMod val="25000"/>
                    </a:schemeClr>
                  </a:solidFill>
                  <a:sym typeface="Symbol" pitchFamily="18" charset="2"/>
                </a:rPr>
                <a:t>M + </a:t>
              </a:r>
              <a:endParaRPr lang="en-US" altLang="en-US" baseline="-25000">
                <a:solidFill>
                  <a:schemeClr val="accent5">
                    <a:lumMod val="25000"/>
                  </a:schemeClr>
                </a:solidFill>
                <a:sym typeface="Symbol" pitchFamily="18" charset="2"/>
              </a:endParaRPr>
            </a:p>
          </p:txBody>
        </p:sp>
        <p:sp>
          <p:nvSpPr>
            <p:cNvPr id="41996" name="Text Box 8"/>
            <p:cNvSpPr txBox="1">
              <a:spLocks noChangeArrowheads="1"/>
            </p:cNvSpPr>
            <p:nvPr/>
          </p:nvSpPr>
          <p:spPr bwMode="auto">
            <a:xfrm>
              <a:off x="2806" y="2379"/>
              <a:ext cx="238"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Q</a:t>
              </a:r>
            </a:p>
          </p:txBody>
        </p:sp>
        <p:sp>
          <p:nvSpPr>
            <p:cNvPr id="41997" name="Text Box 9"/>
            <p:cNvSpPr txBox="1">
              <a:spLocks noChangeArrowheads="1"/>
            </p:cNvSpPr>
            <p:nvPr/>
          </p:nvSpPr>
          <p:spPr bwMode="auto">
            <a:xfrm>
              <a:off x="2768" y="2619"/>
              <a:ext cx="368"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i=1</a:t>
              </a:r>
            </a:p>
          </p:txBody>
        </p:sp>
        <p:sp>
          <p:nvSpPr>
            <p:cNvPr id="41998" name="Text Box 10"/>
            <p:cNvSpPr txBox="1">
              <a:spLocks noChangeArrowheads="1"/>
            </p:cNvSpPr>
            <p:nvPr/>
          </p:nvSpPr>
          <p:spPr bwMode="auto">
            <a:xfrm>
              <a:off x="2992" y="2475"/>
              <a:ext cx="1405" cy="2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accent5">
                      <a:lumMod val="25000"/>
                    </a:schemeClr>
                  </a:solidFill>
                </a:rPr>
                <a:t>(M * (B</a:t>
              </a:r>
              <a:r>
                <a:rPr lang="en-US" altLang="en-US" baseline="-25000" dirty="0">
                  <a:solidFill>
                    <a:schemeClr val="accent5">
                      <a:lumMod val="25000"/>
                    </a:schemeClr>
                  </a:solidFill>
                </a:rPr>
                <a:t>i</a:t>
              </a:r>
              <a:r>
                <a:rPr lang="en-US" altLang="en-US" dirty="0">
                  <a:solidFill>
                    <a:schemeClr val="accent5">
                      <a:lumMod val="25000"/>
                    </a:schemeClr>
                  </a:solidFill>
                </a:rPr>
                <a:t> - m</a:t>
              </a:r>
              <a:r>
                <a:rPr lang="en-US" altLang="en-US" baseline="-25000" dirty="0">
                  <a:solidFill>
                    <a:schemeClr val="accent5">
                      <a:lumMod val="25000"/>
                    </a:schemeClr>
                  </a:solidFill>
                </a:rPr>
                <a:t>i</a:t>
              </a:r>
              <a:r>
                <a:rPr lang="en-US" altLang="en-US" dirty="0">
                  <a:solidFill>
                    <a:schemeClr val="accent5">
                      <a:lumMod val="25000"/>
                    </a:schemeClr>
                  </a:solidFill>
                </a:rPr>
                <a:t> ))</a:t>
              </a:r>
            </a:p>
          </p:txBody>
        </p:sp>
      </p:grpSp>
      <p:sp>
        <p:nvSpPr>
          <p:cNvPr id="281611" name="Text Box 11"/>
          <p:cNvSpPr txBox="1">
            <a:spLocks noChangeArrowheads="1"/>
          </p:cNvSpPr>
          <p:nvPr/>
        </p:nvSpPr>
        <p:spPr bwMode="auto">
          <a:xfrm>
            <a:off x="1676400" y="4873438"/>
            <a:ext cx="6413500" cy="1864421"/>
          </a:xfrm>
          <a:prstGeom prst="rect">
            <a:avLst/>
          </a:prstGeom>
          <a:solidFill>
            <a:schemeClr val="accent5"/>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dirty="0">
                <a:solidFill>
                  <a:schemeClr val="accent5">
                    <a:lumMod val="25000"/>
                  </a:schemeClr>
                </a:solidFill>
              </a:rPr>
              <a:t>For </a:t>
            </a:r>
            <a:r>
              <a:rPr lang="en-US" altLang="en-US" dirty="0" err="1">
                <a:solidFill>
                  <a:schemeClr val="accent5">
                    <a:lumMod val="25000"/>
                  </a:schemeClr>
                </a:solidFill>
              </a:rPr>
              <a:t>TriTyp</a:t>
            </a:r>
            <a:r>
              <a:rPr lang="en-US" altLang="en-US" dirty="0">
                <a:solidFill>
                  <a:schemeClr val="accent5">
                    <a:lumMod val="25000"/>
                  </a:schemeClr>
                </a:solidFill>
              </a:rPr>
              <a:t>: </a:t>
            </a:r>
            <a:r>
              <a:rPr lang="en-US" altLang="en-US" u="sng" dirty="0">
                <a:solidFill>
                  <a:schemeClr val="accent5">
                    <a:lumMod val="25000"/>
                  </a:schemeClr>
                </a:solidFill>
              </a:rPr>
              <a:t>Base</a:t>
            </a:r>
          </a:p>
          <a:p>
            <a:pPr>
              <a:lnSpc>
                <a:spcPct val="75000"/>
              </a:lnSpc>
              <a:spcBef>
                <a:spcPct val="50000"/>
              </a:spcBef>
            </a:pPr>
            <a:r>
              <a:rPr lang="en-US" altLang="en-US" dirty="0">
                <a:solidFill>
                  <a:schemeClr val="accent5">
                    <a:lumMod val="25000"/>
                  </a:schemeClr>
                </a:solidFill>
              </a:rPr>
              <a:t>                      2, 2, 2     2, 2, 0    2,  0, 2      0, 2, 2</a:t>
            </a:r>
          </a:p>
          <a:p>
            <a:pPr>
              <a:lnSpc>
                <a:spcPct val="75000"/>
              </a:lnSpc>
              <a:spcBef>
                <a:spcPct val="50000"/>
              </a:spcBef>
            </a:pPr>
            <a:r>
              <a:rPr lang="en-US" altLang="en-US" dirty="0">
                <a:solidFill>
                  <a:schemeClr val="accent5">
                    <a:lumMod val="25000"/>
                  </a:schemeClr>
                </a:solidFill>
              </a:rPr>
              <a:t>                                     2, 2, -1   2, -1, 2    -1, 2, 2</a:t>
            </a:r>
          </a:p>
          <a:p>
            <a:pPr>
              <a:lnSpc>
                <a:spcPct val="75000"/>
              </a:lnSpc>
              <a:spcBef>
                <a:spcPct val="50000"/>
              </a:spcBef>
            </a:pPr>
            <a:r>
              <a:rPr lang="en-US" altLang="en-US" dirty="0">
                <a:solidFill>
                  <a:schemeClr val="accent5">
                    <a:lumMod val="25000"/>
                  </a:schemeClr>
                </a:solidFill>
              </a:rPr>
              <a:t>                      1, 1, 1     1, 1, 0    1,  0, 1      0, 1, 1</a:t>
            </a:r>
          </a:p>
          <a:p>
            <a:pPr>
              <a:lnSpc>
                <a:spcPct val="75000"/>
              </a:lnSpc>
              <a:spcBef>
                <a:spcPct val="50000"/>
              </a:spcBef>
            </a:pPr>
            <a:r>
              <a:rPr lang="en-US" altLang="en-US" dirty="0">
                <a:solidFill>
                  <a:schemeClr val="accent5">
                    <a:lumMod val="25000"/>
                  </a:schemeClr>
                </a:solidFill>
              </a:rPr>
              <a:t>                                     1, 1, -1   1, -1, 1     -1, 1, 1</a:t>
            </a:r>
          </a:p>
        </p:txBody>
      </p:sp>
    </p:spTree>
    <p:extLst>
      <p:ext uri="{BB962C8B-B14F-4D97-AF65-F5344CB8AC3E}">
        <p14:creationId xmlns:p14="http://schemas.microsoft.com/office/powerpoint/2010/main" val="58467690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81604"/>
                                        </p:tgtEl>
                                        <p:attrNameLst>
                                          <p:attrName>style.visibility</p:attrName>
                                        </p:attrNameLst>
                                      </p:cBhvr>
                                      <p:to>
                                        <p:strVal val="visible"/>
                                      </p:to>
                                    </p:set>
                                    <p:animEffect transition="in" filter="dissolve">
                                      <p:cBhvr>
                                        <p:cTn id="7" dur="1000"/>
                                        <p:tgtEl>
                                          <p:spTgt spid="281604"/>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281605"/>
                                        </p:tgtEl>
                                        <p:attrNameLst>
                                          <p:attrName>style.visibility</p:attrName>
                                        </p:attrNameLst>
                                      </p:cBhvr>
                                      <p:to>
                                        <p:strVal val="visible"/>
                                      </p:to>
                                    </p:set>
                                    <p:animEffect transition="in" filter="wipe(left)">
                                      <p:cBhvr>
                                        <p:cTn id="12" dur="1000"/>
                                        <p:tgtEl>
                                          <p:spTgt spid="281605"/>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dissolve">
                                      <p:cBhvr>
                                        <p:cTn id="17" dur="5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281611"/>
                                        </p:tgtEl>
                                        <p:attrNameLst>
                                          <p:attrName>style.visibility</p:attrName>
                                        </p:attrNameLst>
                                      </p:cBhvr>
                                      <p:to>
                                        <p:strVal val="visible"/>
                                      </p:to>
                                    </p:set>
                                    <p:animEffect transition="in" filter="dissolve">
                                      <p:cBhvr>
                                        <p:cTn id="22" dur="500"/>
                                        <p:tgtEl>
                                          <p:spTgt spid="2816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81604" grpId="0" animBg="1" autoUpdateAnimBg="0"/>
      <p:bldP spid="281605" grpId="0"/>
      <p:bldP spid="281611"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8" name="Rectangle 2"/>
          <p:cNvSpPr>
            <a:spLocks noGrp="1" noChangeArrowheads="1"/>
          </p:cNvSpPr>
          <p:nvPr>
            <p:ph type="title"/>
          </p:nvPr>
        </p:nvSpPr>
        <p:spPr/>
        <p:txBody>
          <a:bodyPr/>
          <a:lstStyle/>
          <a:p>
            <a:r>
              <a:rPr lang="en-US" altLang="en-US" smtClean="0"/>
              <a:t>Input Domains</a:t>
            </a:r>
          </a:p>
        </p:txBody>
      </p:sp>
      <p:sp>
        <p:nvSpPr>
          <p:cNvPr id="16389" name="Rectangle 3"/>
          <p:cNvSpPr>
            <a:spLocks noGrp="1" noChangeArrowheads="1"/>
          </p:cNvSpPr>
          <p:nvPr>
            <p:ph idx="1"/>
          </p:nvPr>
        </p:nvSpPr>
        <p:spPr/>
        <p:txBody>
          <a:bodyPr/>
          <a:lstStyle/>
          <a:p>
            <a:r>
              <a:rPr lang="en-US" altLang="en-US" sz="2000" dirty="0" smtClean="0"/>
              <a:t>The </a:t>
            </a:r>
            <a:r>
              <a:rPr lang="en-US" altLang="en-US" sz="2000" i="1" dirty="0" smtClean="0">
                <a:solidFill>
                  <a:srgbClr val="FF5935"/>
                </a:solidFill>
              </a:rPr>
              <a:t>input domain (space) </a:t>
            </a:r>
            <a:r>
              <a:rPr lang="en-US" altLang="en-US" sz="2000" dirty="0" smtClean="0"/>
              <a:t>to a program contains all the possible inputs to that program</a:t>
            </a:r>
          </a:p>
          <a:p>
            <a:r>
              <a:rPr lang="en-US" altLang="en-US" sz="2000" dirty="0" smtClean="0"/>
              <a:t>For even small programs, the input domain is so large that it might as well be </a:t>
            </a:r>
            <a:r>
              <a:rPr lang="en-US" altLang="en-US" sz="2000" i="1" dirty="0" smtClean="0">
                <a:solidFill>
                  <a:srgbClr val="FF5935"/>
                </a:solidFill>
              </a:rPr>
              <a:t>infinite</a:t>
            </a:r>
          </a:p>
          <a:p>
            <a:r>
              <a:rPr lang="en-US" altLang="en-US" sz="2000" dirty="0" smtClean="0"/>
              <a:t>Testing is fundamentally about </a:t>
            </a:r>
            <a:r>
              <a:rPr lang="en-US" altLang="en-US" sz="2000" i="1" dirty="0" smtClean="0">
                <a:solidFill>
                  <a:srgbClr val="FF5935"/>
                </a:solidFill>
              </a:rPr>
              <a:t>choosing finite sets </a:t>
            </a:r>
            <a:r>
              <a:rPr lang="en-US" altLang="en-US" sz="2000" dirty="0" smtClean="0"/>
              <a:t>of values from the input domain</a:t>
            </a:r>
          </a:p>
          <a:p>
            <a:r>
              <a:rPr lang="en-US" altLang="en-US" sz="2000" u="sng" dirty="0" smtClean="0">
                <a:solidFill>
                  <a:srgbClr val="FF5935"/>
                </a:solidFill>
              </a:rPr>
              <a:t>Input parameters</a:t>
            </a:r>
            <a:r>
              <a:rPr lang="en-US" altLang="en-US" sz="2000" dirty="0" smtClean="0">
                <a:solidFill>
                  <a:srgbClr val="FF5935"/>
                </a:solidFill>
              </a:rPr>
              <a:t> </a:t>
            </a:r>
            <a:r>
              <a:rPr lang="en-US" altLang="en-US" sz="2000" dirty="0" smtClean="0"/>
              <a:t>define the scope of the input domain</a:t>
            </a:r>
          </a:p>
          <a:p>
            <a:pPr lvl="1"/>
            <a:r>
              <a:rPr lang="en-US" altLang="en-US" sz="2000" dirty="0" smtClean="0"/>
              <a:t>Parameters to a method</a:t>
            </a:r>
          </a:p>
          <a:p>
            <a:pPr lvl="1"/>
            <a:r>
              <a:rPr lang="en-US" altLang="en-US" sz="2000" dirty="0" smtClean="0"/>
              <a:t>Data read from a file</a:t>
            </a:r>
          </a:p>
          <a:p>
            <a:pPr lvl="1"/>
            <a:r>
              <a:rPr lang="en-US" altLang="en-US" sz="2000" dirty="0" smtClean="0"/>
              <a:t>Global variables</a:t>
            </a:r>
          </a:p>
          <a:p>
            <a:pPr lvl="1"/>
            <a:r>
              <a:rPr lang="en-US" altLang="en-US" sz="2000" dirty="0" smtClean="0"/>
              <a:t>User level inputs</a:t>
            </a:r>
          </a:p>
          <a:p>
            <a:r>
              <a:rPr lang="en-US" altLang="en-US" sz="2000" dirty="0" smtClean="0"/>
              <a:t>Domain (</a:t>
            </a:r>
            <a:r>
              <a:rPr lang="en-US" altLang="en-US" sz="2000" i="1" dirty="0">
                <a:solidFill>
                  <a:srgbClr val="FF5935"/>
                </a:solidFill>
              </a:rPr>
              <a:t>Space</a:t>
            </a:r>
            <a:r>
              <a:rPr lang="en-US" altLang="en-US" sz="2000" dirty="0" smtClean="0"/>
              <a:t>) for each input parameter is </a:t>
            </a:r>
            <a:r>
              <a:rPr lang="en-US" altLang="en-US" sz="2000" i="1" dirty="0" smtClean="0">
                <a:solidFill>
                  <a:srgbClr val="FF5935"/>
                </a:solidFill>
              </a:rPr>
              <a:t>partitioned into regions </a:t>
            </a:r>
            <a:r>
              <a:rPr lang="en-US" altLang="en-US" sz="2000" dirty="0"/>
              <a:t>… hence </a:t>
            </a:r>
            <a:r>
              <a:rPr lang="en-US" altLang="en-US" sz="2000" i="1" dirty="0" smtClean="0">
                <a:solidFill>
                  <a:srgbClr val="FF5935"/>
                </a:solidFill>
              </a:rPr>
              <a:t>Input Space Partitioning (ISP)</a:t>
            </a:r>
          </a:p>
          <a:p>
            <a:r>
              <a:rPr lang="en-US" altLang="en-US" sz="2000" dirty="0" smtClean="0"/>
              <a:t>At least </a:t>
            </a:r>
            <a:r>
              <a:rPr lang="en-US" altLang="en-US" sz="2000" i="1" dirty="0" smtClean="0">
                <a:solidFill>
                  <a:srgbClr val="FF5935"/>
                </a:solidFill>
              </a:rPr>
              <a:t>one value</a:t>
            </a:r>
            <a:r>
              <a:rPr lang="en-US" altLang="en-US" sz="2000" dirty="0" smtClean="0"/>
              <a:t> is chosen from each partition</a:t>
            </a:r>
          </a:p>
        </p:txBody>
      </p:sp>
    </p:spTree>
    <p:extLst>
      <p:ext uri="{BB962C8B-B14F-4D97-AF65-F5344CB8AC3E}">
        <p14:creationId xmlns:p14="http://schemas.microsoft.com/office/powerpoint/2010/main" val="265624219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2" name="Rectangle 2"/>
          <p:cNvSpPr>
            <a:spLocks noGrp="1" noChangeArrowheads="1"/>
          </p:cNvSpPr>
          <p:nvPr>
            <p:ph type="title"/>
          </p:nvPr>
        </p:nvSpPr>
        <p:spPr>
          <a:xfrm>
            <a:off x="914400" y="277813"/>
            <a:ext cx="8001000" cy="1143000"/>
          </a:xfrm>
        </p:spPr>
        <p:txBody>
          <a:bodyPr/>
          <a:lstStyle/>
          <a:p>
            <a:r>
              <a:rPr lang="en-US" altLang="en-US" dirty="0" smtClean="0"/>
              <a:t>ISP Coverage Criteria </a:t>
            </a:r>
            <a:r>
              <a:rPr lang="en-US" altLang="en-US" dirty="0" err="1" smtClean="0"/>
              <a:t>Subsumption</a:t>
            </a:r>
            <a:r>
              <a:rPr lang="en-US" altLang="en-US" dirty="0" smtClean="0"/>
              <a:t> </a:t>
            </a:r>
          </a:p>
        </p:txBody>
      </p:sp>
      <p:sp>
        <p:nvSpPr>
          <p:cNvPr id="43014" name="Text Box 9"/>
          <p:cNvSpPr txBox="1">
            <a:spLocks noChangeArrowheads="1"/>
          </p:cNvSpPr>
          <p:nvPr/>
        </p:nvSpPr>
        <p:spPr bwMode="auto">
          <a:xfrm>
            <a:off x="3832225" y="5946775"/>
            <a:ext cx="1479550" cy="835025"/>
          </a:xfrm>
          <a:prstGeom prst="rect">
            <a:avLst/>
          </a:prstGeom>
          <a:solidFill>
            <a:schemeClr val="accent5"/>
          </a:solid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sz="1800">
                <a:solidFill>
                  <a:schemeClr val="tx1"/>
                </a:solidFill>
              </a:rPr>
              <a:t>Each Choice Coverage</a:t>
            </a:r>
          </a:p>
          <a:p>
            <a:pPr algn="ctr">
              <a:lnSpc>
                <a:spcPct val="70000"/>
              </a:lnSpc>
              <a:spcBef>
                <a:spcPct val="50000"/>
              </a:spcBef>
            </a:pPr>
            <a:r>
              <a:rPr lang="en-US" altLang="en-US" sz="1800">
                <a:solidFill>
                  <a:schemeClr val="tx1"/>
                </a:solidFill>
              </a:rPr>
              <a:t>EC</a:t>
            </a:r>
          </a:p>
        </p:txBody>
      </p:sp>
      <p:sp>
        <p:nvSpPr>
          <p:cNvPr id="43016" name="Text Box 12"/>
          <p:cNvSpPr txBox="1">
            <a:spLocks noChangeArrowheads="1"/>
          </p:cNvSpPr>
          <p:nvPr/>
        </p:nvSpPr>
        <p:spPr bwMode="auto">
          <a:xfrm>
            <a:off x="3597275" y="1579562"/>
            <a:ext cx="1951038" cy="835025"/>
          </a:xfrm>
          <a:prstGeom prst="rect">
            <a:avLst/>
          </a:prstGeom>
          <a:solidFill>
            <a:schemeClr val="accent5"/>
          </a:solid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sz="1800" dirty="0">
                <a:solidFill>
                  <a:schemeClr val="tx1"/>
                </a:solidFill>
              </a:rPr>
              <a:t>All Combinations Coverage</a:t>
            </a:r>
          </a:p>
          <a:p>
            <a:pPr algn="ctr">
              <a:lnSpc>
                <a:spcPct val="70000"/>
              </a:lnSpc>
              <a:spcBef>
                <a:spcPct val="50000"/>
              </a:spcBef>
            </a:pPr>
            <a:r>
              <a:rPr lang="en-US" altLang="en-US" sz="1800" dirty="0">
                <a:solidFill>
                  <a:schemeClr val="tx1"/>
                </a:solidFill>
              </a:rPr>
              <a:t>AC</a:t>
            </a:r>
          </a:p>
        </p:txBody>
      </p:sp>
      <p:sp>
        <p:nvSpPr>
          <p:cNvPr id="43017" name="Line 13"/>
          <p:cNvSpPr>
            <a:spLocks noChangeShapeType="1"/>
          </p:cNvSpPr>
          <p:nvPr/>
        </p:nvSpPr>
        <p:spPr bwMode="auto">
          <a:xfrm>
            <a:off x="3738563" y="2092325"/>
            <a:ext cx="1665287" cy="0"/>
          </a:xfrm>
          <a:prstGeom prst="line">
            <a:avLst/>
          </a:prstGeom>
          <a:noFill/>
          <a:ln w="28575">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sp>
        <p:nvSpPr>
          <p:cNvPr id="43018" name="Line 17"/>
          <p:cNvSpPr>
            <a:spLocks noChangeShapeType="1"/>
          </p:cNvSpPr>
          <p:nvPr/>
        </p:nvSpPr>
        <p:spPr bwMode="auto">
          <a:xfrm>
            <a:off x="5195888" y="2416175"/>
            <a:ext cx="414337" cy="573087"/>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3019" name="Line 18"/>
          <p:cNvSpPr>
            <a:spLocks noChangeShapeType="1"/>
          </p:cNvSpPr>
          <p:nvPr/>
        </p:nvSpPr>
        <p:spPr bwMode="auto">
          <a:xfrm flipH="1">
            <a:off x="5114925" y="5314950"/>
            <a:ext cx="612775" cy="615950"/>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grpSp>
        <p:nvGrpSpPr>
          <p:cNvPr id="43020" name="Group 19"/>
          <p:cNvGrpSpPr>
            <a:grpSpLocks/>
          </p:cNvGrpSpPr>
          <p:nvPr/>
        </p:nvGrpSpPr>
        <p:grpSpPr bwMode="auto">
          <a:xfrm>
            <a:off x="2338388" y="3011487"/>
            <a:ext cx="1528762" cy="835025"/>
            <a:chOff x="3153" y="1294"/>
            <a:chExt cx="1092" cy="526"/>
          </a:xfrm>
          <a:solidFill>
            <a:schemeClr val="accent5"/>
          </a:solidFill>
        </p:grpSpPr>
        <p:sp>
          <p:nvSpPr>
            <p:cNvPr id="43035" name="Text Box 20"/>
            <p:cNvSpPr txBox="1">
              <a:spLocks noChangeArrowheads="1"/>
            </p:cNvSpPr>
            <p:nvPr/>
          </p:nvSpPr>
          <p:spPr bwMode="auto">
            <a:xfrm>
              <a:off x="3153" y="1294"/>
              <a:ext cx="1092" cy="526"/>
            </a:xfrm>
            <a:prstGeom prst="rect">
              <a:avLst/>
            </a:prstGeom>
            <a:grp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sz="1800">
                  <a:solidFill>
                    <a:schemeClr val="tx1"/>
                  </a:solidFill>
                </a:rPr>
                <a:t>T-Wise Coverage</a:t>
              </a:r>
            </a:p>
            <a:p>
              <a:pPr algn="ctr">
                <a:lnSpc>
                  <a:spcPct val="70000"/>
                </a:lnSpc>
                <a:spcBef>
                  <a:spcPct val="50000"/>
                </a:spcBef>
              </a:pPr>
              <a:r>
                <a:rPr lang="en-US" altLang="en-US" sz="1800">
                  <a:solidFill>
                    <a:schemeClr val="tx1"/>
                  </a:solidFill>
                </a:rPr>
                <a:t>TW</a:t>
              </a:r>
            </a:p>
          </p:txBody>
        </p:sp>
        <p:sp>
          <p:nvSpPr>
            <p:cNvPr id="43036" name="Line 21"/>
            <p:cNvSpPr>
              <a:spLocks noChangeShapeType="1"/>
            </p:cNvSpPr>
            <p:nvPr/>
          </p:nvSpPr>
          <p:spPr bwMode="auto">
            <a:xfrm>
              <a:off x="3233" y="1617"/>
              <a:ext cx="931" cy="0"/>
            </a:xfrm>
            <a:prstGeom prst="line">
              <a:avLst/>
            </a:prstGeom>
            <a:grpFill/>
            <a:ln w="28575">
              <a:solidFill>
                <a:schemeClr val="tx1"/>
              </a:solidFill>
              <a:round/>
              <a:headEnd type="none" w="sm" len="sm"/>
              <a:tailEnd type="none" w="sm" len="sm"/>
            </a:ln>
            <a:extLst/>
          </p:spPr>
          <p:txBody>
            <a:bodyPr/>
            <a:lstStyle/>
            <a:p>
              <a:endParaRPr lang="en-US"/>
            </a:p>
          </p:txBody>
        </p:sp>
      </p:grpSp>
      <p:grpSp>
        <p:nvGrpSpPr>
          <p:cNvPr id="43021" name="Group 22"/>
          <p:cNvGrpSpPr>
            <a:grpSpLocks/>
          </p:cNvGrpSpPr>
          <p:nvPr/>
        </p:nvGrpSpPr>
        <p:grpSpPr bwMode="auto">
          <a:xfrm>
            <a:off x="5291138" y="3011487"/>
            <a:ext cx="1973262" cy="835025"/>
            <a:chOff x="3153" y="1294"/>
            <a:chExt cx="1092" cy="526"/>
          </a:xfrm>
          <a:solidFill>
            <a:schemeClr val="accent5"/>
          </a:solidFill>
        </p:grpSpPr>
        <p:sp>
          <p:nvSpPr>
            <p:cNvPr id="43033" name="Text Box 23"/>
            <p:cNvSpPr txBox="1">
              <a:spLocks noChangeArrowheads="1"/>
            </p:cNvSpPr>
            <p:nvPr/>
          </p:nvSpPr>
          <p:spPr bwMode="auto">
            <a:xfrm>
              <a:off x="3153" y="1294"/>
              <a:ext cx="1092" cy="526"/>
            </a:xfrm>
            <a:prstGeom prst="rect">
              <a:avLst/>
            </a:prstGeom>
            <a:grp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sz="1800" dirty="0">
                  <a:solidFill>
                    <a:schemeClr val="tx1"/>
                  </a:solidFill>
                </a:rPr>
                <a:t>Multiple Base Choice Coverage</a:t>
              </a:r>
            </a:p>
            <a:p>
              <a:pPr algn="ctr">
                <a:lnSpc>
                  <a:spcPct val="70000"/>
                </a:lnSpc>
                <a:spcBef>
                  <a:spcPct val="50000"/>
                </a:spcBef>
              </a:pPr>
              <a:r>
                <a:rPr lang="en-US" altLang="en-US" sz="1800" dirty="0">
                  <a:solidFill>
                    <a:schemeClr val="tx1"/>
                  </a:solidFill>
                </a:rPr>
                <a:t>MBC</a:t>
              </a:r>
            </a:p>
          </p:txBody>
        </p:sp>
        <p:sp>
          <p:nvSpPr>
            <p:cNvPr id="43034" name="Line 24"/>
            <p:cNvSpPr>
              <a:spLocks noChangeShapeType="1"/>
            </p:cNvSpPr>
            <p:nvPr/>
          </p:nvSpPr>
          <p:spPr bwMode="auto">
            <a:xfrm>
              <a:off x="3233" y="1617"/>
              <a:ext cx="931" cy="0"/>
            </a:xfrm>
            <a:prstGeom prst="line">
              <a:avLst/>
            </a:prstGeom>
            <a:grpFill/>
            <a:ln w="28575">
              <a:solidFill>
                <a:schemeClr val="tx1"/>
              </a:solidFill>
              <a:round/>
              <a:headEnd type="none" w="sm" len="sm"/>
              <a:tailEnd type="none" w="sm" len="sm"/>
            </a:ln>
            <a:extLst/>
          </p:spPr>
          <p:txBody>
            <a:bodyPr/>
            <a:lstStyle/>
            <a:p>
              <a:endParaRPr lang="en-US"/>
            </a:p>
          </p:txBody>
        </p:sp>
      </p:grpSp>
      <p:grpSp>
        <p:nvGrpSpPr>
          <p:cNvPr id="43022" name="Group 28"/>
          <p:cNvGrpSpPr>
            <a:grpSpLocks/>
          </p:cNvGrpSpPr>
          <p:nvPr/>
        </p:nvGrpSpPr>
        <p:grpSpPr bwMode="auto">
          <a:xfrm>
            <a:off x="2333625" y="4487862"/>
            <a:ext cx="1539875" cy="835025"/>
            <a:chOff x="3153" y="1294"/>
            <a:chExt cx="1092" cy="526"/>
          </a:xfrm>
          <a:solidFill>
            <a:schemeClr val="accent5"/>
          </a:solidFill>
        </p:grpSpPr>
        <p:sp>
          <p:nvSpPr>
            <p:cNvPr id="43031" name="Text Box 29"/>
            <p:cNvSpPr txBox="1">
              <a:spLocks noChangeArrowheads="1"/>
            </p:cNvSpPr>
            <p:nvPr/>
          </p:nvSpPr>
          <p:spPr bwMode="auto">
            <a:xfrm>
              <a:off x="3153" y="1294"/>
              <a:ext cx="1092" cy="526"/>
            </a:xfrm>
            <a:prstGeom prst="rect">
              <a:avLst/>
            </a:prstGeom>
            <a:grp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sz="1800">
                  <a:solidFill>
                    <a:schemeClr val="tx1"/>
                  </a:solidFill>
                </a:rPr>
                <a:t>Pair-Wise Coverage</a:t>
              </a:r>
            </a:p>
            <a:p>
              <a:pPr algn="ctr">
                <a:lnSpc>
                  <a:spcPct val="70000"/>
                </a:lnSpc>
                <a:spcBef>
                  <a:spcPct val="50000"/>
                </a:spcBef>
              </a:pPr>
              <a:r>
                <a:rPr lang="en-US" altLang="en-US" sz="1800">
                  <a:solidFill>
                    <a:schemeClr val="tx1"/>
                  </a:solidFill>
                </a:rPr>
                <a:t>PW</a:t>
              </a:r>
            </a:p>
          </p:txBody>
        </p:sp>
        <p:sp>
          <p:nvSpPr>
            <p:cNvPr id="43032" name="Line 30"/>
            <p:cNvSpPr>
              <a:spLocks noChangeShapeType="1"/>
            </p:cNvSpPr>
            <p:nvPr/>
          </p:nvSpPr>
          <p:spPr bwMode="auto">
            <a:xfrm>
              <a:off x="3233" y="1617"/>
              <a:ext cx="931" cy="0"/>
            </a:xfrm>
            <a:prstGeom prst="line">
              <a:avLst/>
            </a:prstGeom>
            <a:grpFill/>
            <a:ln w="28575">
              <a:solidFill>
                <a:schemeClr val="tx1"/>
              </a:solidFill>
              <a:round/>
              <a:headEnd type="none" w="sm" len="sm"/>
              <a:tailEnd type="none" w="sm" len="sm"/>
            </a:ln>
            <a:extLst/>
          </p:spPr>
          <p:txBody>
            <a:bodyPr/>
            <a:lstStyle/>
            <a:p>
              <a:endParaRPr lang="en-US"/>
            </a:p>
          </p:txBody>
        </p:sp>
      </p:grpSp>
      <p:grpSp>
        <p:nvGrpSpPr>
          <p:cNvPr id="43023" name="Group 31"/>
          <p:cNvGrpSpPr>
            <a:grpSpLocks/>
          </p:cNvGrpSpPr>
          <p:nvPr/>
        </p:nvGrpSpPr>
        <p:grpSpPr bwMode="auto">
          <a:xfrm>
            <a:off x="5422900" y="4476750"/>
            <a:ext cx="1709738" cy="855662"/>
            <a:chOff x="3153" y="1294"/>
            <a:chExt cx="1092" cy="539"/>
          </a:xfrm>
          <a:solidFill>
            <a:schemeClr val="accent5"/>
          </a:solidFill>
        </p:grpSpPr>
        <p:sp>
          <p:nvSpPr>
            <p:cNvPr id="43029" name="Text Box 32"/>
            <p:cNvSpPr txBox="1">
              <a:spLocks noChangeArrowheads="1"/>
            </p:cNvSpPr>
            <p:nvPr/>
          </p:nvSpPr>
          <p:spPr bwMode="auto">
            <a:xfrm>
              <a:off x="3153" y="1294"/>
              <a:ext cx="1092" cy="539"/>
            </a:xfrm>
            <a:prstGeom prst="rect">
              <a:avLst/>
            </a:prstGeom>
            <a:grpFill/>
            <a:ln w="28575">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lnSpc>
                  <a:spcPct val="70000"/>
                </a:lnSpc>
                <a:spcBef>
                  <a:spcPct val="50000"/>
                </a:spcBef>
              </a:pPr>
              <a:r>
                <a:rPr lang="en-US" altLang="en-US">
                  <a:solidFill>
                    <a:schemeClr val="tx1"/>
                  </a:solidFill>
                </a:rPr>
                <a:t>Base Choice</a:t>
              </a:r>
              <a:r>
                <a:rPr lang="en-US" altLang="en-US"/>
                <a:t> </a:t>
              </a:r>
              <a:r>
                <a:rPr lang="en-US" altLang="en-US" sz="1800">
                  <a:solidFill>
                    <a:schemeClr val="tx1"/>
                  </a:solidFill>
                </a:rPr>
                <a:t>Coverage</a:t>
              </a:r>
            </a:p>
            <a:p>
              <a:pPr algn="ctr">
                <a:lnSpc>
                  <a:spcPct val="70000"/>
                </a:lnSpc>
                <a:spcBef>
                  <a:spcPct val="50000"/>
                </a:spcBef>
              </a:pPr>
              <a:r>
                <a:rPr lang="en-US" altLang="en-US" sz="1800">
                  <a:solidFill>
                    <a:schemeClr val="tx1"/>
                  </a:solidFill>
                </a:rPr>
                <a:t>BC</a:t>
              </a:r>
            </a:p>
          </p:txBody>
        </p:sp>
        <p:sp>
          <p:nvSpPr>
            <p:cNvPr id="43030" name="Line 33"/>
            <p:cNvSpPr>
              <a:spLocks noChangeShapeType="1"/>
            </p:cNvSpPr>
            <p:nvPr/>
          </p:nvSpPr>
          <p:spPr bwMode="auto">
            <a:xfrm>
              <a:off x="3233" y="1617"/>
              <a:ext cx="931" cy="0"/>
            </a:xfrm>
            <a:prstGeom prst="line">
              <a:avLst/>
            </a:prstGeom>
            <a:grpFill/>
            <a:ln w="28575">
              <a:solidFill>
                <a:schemeClr val="tx1"/>
              </a:solidFill>
              <a:round/>
              <a:headEnd type="none" w="sm" len="sm"/>
              <a:tailEnd type="none" w="sm" len="sm"/>
            </a:ln>
            <a:extLst/>
          </p:spPr>
          <p:txBody>
            <a:bodyPr/>
            <a:lstStyle/>
            <a:p>
              <a:endParaRPr lang="en-US"/>
            </a:p>
          </p:txBody>
        </p:sp>
      </p:grpSp>
      <p:sp>
        <p:nvSpPr>
          <p:cNvPr id="43024" name="Line 34"/>
          <p:cNvSpPr>
            <a:spLocks noChangeShapeType="1"/>
          </p:cNvSpPr>
          <p:nvPr/>
        </p:nvSpPr>
        <p:spPr bwMode="auto">
          <a:xfrm flipH="1">
            <a:off x="3494088" y="2420937"/>
            <a:ext cx="476250" cy="581025"/>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3025" name="Line 35"/>
          <p:cNvSpPr>
            <a:spLocks noChangeShapeType="1"/>
          </p:cNvSpPr>
          <p:nvPr/>
        </p:nvSpPr>
        <p:spPr bwMode="auto">
          <a:xfrm>
            <a:off x="3543300" y="5318125"/>
            <a:ext cx="485775" cy="592137"/>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3026" name="Line 41"/>
          <p:cNvSpPr>
            <a:spLocks noChangeShapeType="1"/>
          </p:cNvSpPr>
          <p:nvPr/>
        </p:nvSpPr>
        <p:spPr bwMode="auto">
          <a:xfrm>
            <a:off x="6276975" y="3843337"/>
            <a:ext cx="0" cy="628650"/>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3027" name="Line 42"/>
          <p:cNvSpPr>
            <a:spLocks noChangeShapeType="1"/>
          </p:cNvSpPr>
          <p:nvPr/>
        </p:nvSpPr>
        <p:spPr bwMode="auto">
          <a:xfrm>
            <a:off x="3103563" y="3870325"/>
            <a:ext cx="0" cy="628650"/>
          </a:xfrm>
          <a:prstGeom prst="line">
            <a:avLst/>
          </a:prstGeom>
          <a:noFill/>
          <a:ln w="38100">
            <a:solidFill>
              <a:schemeClr val="tx1"/>
            </a:solidFill>
            <a:round/>
            <a:headEnd type="none" w="sm" len="sm"/>
            <a:tailEnd type="triangle" w="med" len="med"/>
          </a:ln>
          <a:extLst>
            <a:ext uri="{909E8E84-426E-40DD-AFC4-6F175D3DCCD1}">
              <a14:hiddenFill xmlns:a14="http://schemas.microsoft.com/office/drawing/2010/main">
                <a:noFill/>
              </a14:hiddenFill>
            </a:ext>
          </a:extLst>
        </p:spPr>
        <p:txBody>
          <a:bodyPr/>
          <a:lstStyle/>
          <a:p>
            <a:endParaRPr lang="en-US"/>
          </a:p>
        </p:txBody>
      </p:sp>
    </p:spTree>
    <p:extLst>
      <p:ext uri="{BB962C8B-B14F-4D97-AF65-F5344CB8AC3E}">
        <p14:creationId xmlns:p14="http://schemas.microsoft.com/office/powerpoint/2010/main" val="381763184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6" name="Rectangle 2"/>
          <p:cNvSpPr>
            <a:spLocks noGrp="1" noChangeArrowheads="1"/>
          </p:cNvSpPr>
          <p:nvPr>
            <p:ph type="title"/>
          </p:nvPr>
        </p:nvSpPr>
        <p:spPr/>
        <p:txBody>
          <a:bodyPr/>
          <a:lstStyle/>
          <a:p>
            <a:r>
              <a:rPr lang="en-US" altLang="en-US" smtClean="0"/>
              <a:t>Constraints Among Characteristics</a:t>
            </a:r>
          </a:p>
        </p:txBody>
      </p:sp>
      <p:sp>
        <p:nvSpPr>
          <p:cNvPr id="44037" name="Rectangle 3"/>
          <p:cNvSpPr>
            <a:spLocks noGrp="1" noChangeArrowheads="1"/>
          </p:cNvSpPr>
          <p:nvPr>
            <p:ph idx="1"/>
          </p:nvPr>
        </p:nvSpPr>
        <p:spPr>
          <a:xfrm>
            <a:off x="914400" y="1600200"/>
            <a:ext cx="8077200" cy="4530725"/>
          </a:xfrm>
        </p:spPr>
        <p:txBody>
          <a:bodyPr/>
          <a:lstStyle/>
          <a:p>
            <a:r>
              <a:rPr lang="en-US" altLang="en-US" sz="2400" dirty="0" smtClean="0"/>
              <a:t>Some combinations of blocks are </a:t>
            </a:r>
            <a:r>
              <a:rPr lang="en-US" altLang="en-US" sz="2400" i="1" dirty="0" smtClean="0">
                <a:solidFill>
                  <a:srgbClr val="FF5935"/>
                </a:solidFill>
              </a:rPr>
              <a:t>infeasible</a:t>
            </a:r>
          </a:p>
          <a:p>
            <a:pPr lvl="1"/>
            <a:r>
              <a:rPr lang="en-US" altLang="en-US" sz="2000" dirty="0" smtClean="0"/>
              <a:t>“less than zero”  and “scalene” … not possible at the </a:t>
            </a:r>
            <a:r>
              <a:rPr lang="en-US" altLang="en-US" sz="2000" i="1" dirty="0" smtClean="0">
                <a:solidFill>
                  <a:srgbClr val="FF5935"/>
                </a:solidFill>
              </a:rPr>
              <a:t>same time</a:t>
            </a:r>
          </a:p>
          <a:p>
            <a:r>
              <a:rPr lang="en-US" altLang="en-US" sz="2400" dirty="0" smtClean="0"/>
              <a:t>These are represented as </a:t>
            </a:r>
            <a:r>
              <a:rPr lang="en-US" altLang="en-US" sz="2400" i="1" dirty="0" smtClean="0">
                <a:solidFill>
                  <a:srgbClr val="FF5935"/>
                </a:solidFill>
              </a:rPr>
              <a:t>constraints</a:t>
            </a:r>
            <a:r>
              <a:rPr lang="en-US" altLang="en-US" sz="2400" dirty="0" smtClean="0">
                <a:solidFill>
                  <a:srgbClr val="FF5935"/>
                </a:solidFill>
              </a:rPr>
              <a:t> </a:t>
            </a:r>
            <a:r>
              <a:rPr lang="en-US" altLang="en-US" sz="2400" dirty="0" smtClean="0"/>
              <a:t>among blocks</a:t>
            </a:r>
          </a:p>
          <a:p>
            <a:r>
              <a:rPr lang="en-US" altLang="en-US" sz="2400" dirty="0" smtClean="0"/>
              <a:t>Two general types of constraints</a:t>
            </a:r>
          </a:p>
          <a:p>
            <a:pPr lvl="1"/>
            <a:r>
              <a:rPr lang="en-US" altLang="en-US" sz="2000" dirty="0" smtClean="0"/>
              <a:t>A block from one characteristic </a:t>
            </a:r>
            <a:r>
              <a:rPr lang="en-US" altLang="en-US" sz="2000" i="1" dirty="0" smtClean="0">
                <a:solidFill>
                  <a:srgbClr val="FF5935"/>
                </a:solidFill>
              </a:rPr>
              <a:t>cannot be</a:t>
            </a:r>
            <a:r>
              <a:rPr lang="en-US" altLang="en-US" sz="2000" dirty="0" smtClean="0"/>
              <a:t> combined with a specific block from another</a:t>
            </a:r>
          </a:p>
          <a:p>
            <a:pPr lvl="1"/>
            <a:r>
              <a:rPr lang="en-US" altLang="en-US" sz="2000" dirty="0" smtClean="0"/>
              <a:t>A block from one characteristic can </a:t>
            </a:r>
            <a:r>
              <a:rPr lang="en-US" altLang="en-US" sz="2000" i="1" dirty="0" smtClean="0">
                <a:solidFill>
                  <a:srgbClr val="FF5935"/>
                </a:solidFill>
              </a:rPr>
              <a:t>ONLY BE</a:t>
            </a:r>
            <a:r>
              <a:rPr lang="en-US" altLang="en-US" sz="2000" dirty="0" smtClean="0"/>
              <a:t> combined with a specific block form another characteristic</a:t>
            </a:r>
          </a:p>
          <a:p>
            <a:r>
              <a:rPr lang="en-US" altLang="en-US" sz="2400" dirty="0" smtClean="0"/>
              <a:t>Handling constraints depends on the criterion used</a:t>
            </a:r>
          </a:p>
          <a:p>
            <a:pPr lvl="1"/>
            <a:r>
              <a:rPr lang="en-US" altLang="en-US" sz="2000" dirty="0" smtClean="0">
                <a:solidFill>
                  <a:srgbClr val="FF5935"/>
                </a:solidFill>
              </a:rPr>
              <a:t>AC</a:t>
            </a:r>
            <a:r>
              <a:rPr lang="en-US" altLang="en-US" sz="2000" dirty="0" smtClean="0"/>
              <a:t>, </a:t>
            </a:r>
            <a:r>
              <a:rPr lang="en-US" altLang="en-US" sz="2000" dirty="0">
                <a:solidFill>
                  <a:srgbClr val="FF5935"/>
                </a:solidFill>
              </a:rPr>
              <a:t>PW</a:t>
            </a:r>
            <a:r>
              <a:rPr lang="en-US" altLang="en-US" sz="2000" dirty="0" smtClean="0"/>
              <a:t>, </a:t>
            </a:r>
            <a:r>
              <a:rPr lang="en-US" altLang="en-US" sz="2000" dirty="0">
                <a:solidFill>
                  <a:srgbClr val="FF5935"/>
                </a:solidFill>
              </a:rPr>
              <a:t>TW</a:t>
            </a:r>
            <a:r>
              <a:rPr lang="en-US" altLang="en-US" sz="2000" dirty="0" smtClean="0"/>
              <a:t>: Drop the infeasible pairs</a:t>
            </a:r>
          </a:p>
          <a:p>
            <a:pPr lvl="1"/>
            <a:r>
              <a:rPr lang="en-US" altLang="en-US" sz="2000" dirty="0">
                <a:solidFill>
                  <a:srgbClr val="FF5935"/>
                </a:solidFill>
              </a:rPr>
              <a:t>BC</a:t>
            </a:r>
            <a:r>
              <a:rPr lang="en-US" altLang="en-US" sz="2000" dirty="0" smtClean="0"/>
              <a:t>, </a:t>
            </a:r>
            <a:r>
              <a:rPr lang="en-US" altLang="en-US" sz="2000" dirty="0">
                <a:solidFill>
                  <a:srgbClr val="FF5935"/>
                </a:solidFill>
              </a:rPr>
              <a:t>MBC</a:t>
            </a:r>
            <a:r>
              <a:rPr lang="en-US" altLang="en-US" sz="2000" dirty="0" smtClean="0"/>
              <a:t>: Change a value to another non-base choice to find a feasible combination</a:t>
            </a:r>
          </a:p>
        </p:txBody>
      </p:sp>
    </p:spTree>
    <p:extLst>
      <p:ext uri="{BB962C8B-B14F-4D97-AF65-F5344CB8AC3E}">
        <p14:creationId xmlns:p14="http://schemas.microsoft.com/office/powerpoint/2010/main" val="399947689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60" name="Rectangle 2"/>
          <p:cNvSpPr>
            <a:spLocks noGrp="1" noChangeArrowheads="1"/>
          </p:cNvSpPr>
          <p:nvPr>
            <p:ph type="title"/>
          </p:nvPr>
        </p:nvSpPr>
        <p:spPr/>
        <p:txBody>
          <a:bodyPr/>
          <a:lstStyle/>
          <a:p>
            <a:r>
              <a:rPr lang="en-US" altLang="en-US" smtClean="0"/>
              <a:t>Example Handling Constraints</a:t>
            </a:r>
          </a:p>
        </p:txBody>
      </p:sp>
      <p:sp>
        <p:nvSpPr>
          <p:cNvPr id="45061" name="Rectangle 3"/>
          <p:cNvSpPr>
            <a:spLocks noGrp="1" noChangeArrowheads="1"/>
          </p:cNvSpPr>
          <p:nvPr>
            <p:ph idx="1"/>
          </p:nvPr>
        </p:nvSpPr>
        <p:spPr>
          <a:xfrm>
            <a:off x="914400" y="1600200"/>
            <a:ext cx="7848600" cy="4530725"/>
          </a:xfrm>
        </p:spPr>
        <p:txBody>
          <a:bodyPr/>
          <a:lstStyle/>
          <a:p>
            <a:r>
              <a:rPr lang="en-US" altLang="en-US" sz="2400" dirty="0" smtClean="0"/>
              <a:t>Sorting an array</a:t>
            </a:r>
          </a:p>
          <a:p>
            <a:pPr lvl="1"/>
            <a:r>
              <a:rPr lang="en-US" altLang="en-US" sz="2400" u="sng" dirty="0" smtClean="0">
                <a:solidFill>
                  <a:srgbClr val="FF5935"/>
                </a:solidFill>
              </a:rPr>
              <a:t>Input</a:t>
            </a:r>
            <a:r>
              <a:rPr lang="en-US" altLang="en-US" sz="2400" dirty="0" smtClean="0"/>
              <a:t>: variable length array of arbitrary type</a:t>
            </a:r>
          </a:p>
          <a:p>
            <a:pPr lvl="1"/>
            <a:r>
              <a:rPr lang="en-US" altLang="en-US" sz="2400" u="sng" dirty="0" smtClean="0">
                <a:solidFill>
                  <a:srgbClr val="FF5935"/>
                </a:solidFill>
              </a:rPr>
              <a:t>Outputs</a:t>
            </a:r>
            <a:r>
              <a:rPr lang="en-US" altLang="en-US" sz="2400" dirty="0" smtClean="0"/>
              <a:t>: sorted array, largest value, smallest value</a:t>
            </a:r>
          </a:p>
        </p:txBody>
      </p:sp>
      <p:sp>
        <p:nvSpPr>
          <p:cNvPr id="251908" name="Text Box 4"/>
          <p:cNvSpPr txBox="1">
            <a:spLocks noChangeArrowheads="1"/>
          </p:cNvSpPr>
          <p:nvPr/>
        </p:nvSpPr>
        <p:spPr bwMode="auto">
          <a:xfrm>
            <a:off x="280988" y="3468687"/>
            <a:ext cx="3317875" cy="3017557"/>
          </a:xfrm>
          <a:prstGeom prst="rect">
            <a:avLst/>
          </a:prstGeom>
          <a:solidFill>
            <a:schemeClr val="accent5">
              <a:lumMod val="90000"/>
            </a:schemeClr>
          </a:solidFill>
          <a:ln w="9525">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lnSpc>
                <a:spcPct val="70000"/>
              </a:lnSpc>
              <a:spcBef>
                <a:spcPct val="50000"/>
              </a:spcBef>
            </a:pPr>
            <a:r>
              <a:rPr kumimoji="1" lang="en-US" altLang="zh-CN" sz="2400" b="0" u="sng" dirty="0">
                <a:solidFill>
                  <a:srgbClr val="FFFF00"/>
                </a:solidFill>
                <a:ea typeface="楷体_GB2312" pitchFamily="49" charset="-122"/>
              </a:rPr>
              <a:t>Characteristics</a:t>
            </a:r>
            <a:r>
              <a:rPr kumimoji="1" lang="en-US" altLang="zh-CN" sz="2400" b="0" dirty="0">
                <a:solidFill>
                  <a:srgbClr val="FFFF00"/>
                </a:solidFill>
                <a:ea typeface="楷体_GB2312" pitchFamily="49" charset="-122"/>
              </a:rPr>
              <a:t>:</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Length of array</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Type of elements</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Max value</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Min value</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Position of max value</a:t>
            </a:r>
          </a:p>
          <a:p>
            <a:pPr eaLnBrk="1" hangingPunct="1">
              <a:lnSpc>
                <a:spcPct val="70000"/>
              </a:lnSpc>
              <a:spcBef>
                <a:spcPct val="50000"/>
              </a:spcBef>
              <a:buFontTx/>
              <a:buChar char="•"/>
            </a:pPr>
            <a:r>
              <a:rPr kumimoji="1" lang="en-US" altLang="zh-CN" sz="2400" b="0" dirty="0">
                <a:solidFill>
                  <a:schemeClr val="tx1"/>
                </a:solidFill>
                <a:ea typeface="楷体_GB2312" pitchFamily="49" charset="-122"/>
              </a:rPr>
              <a:t> Position of min value</a:t>
            </a:r>
          </a:p>
        </p:txBody>
      </p:sp>
      <p:sp>
        <p:nvSpPr>
          <p:cNvPr id="251909" name="Text Box 5"/>
          <p:cNvSpPr txBox="1">
            <a:spLocks noChangeArrowheads="1"/>
          </p:cNvSpPr>
          <p:nvPr/>
        </p:nvSpPr>
        <p:spPr bwMode="auto">
          <a:xfrm>
            <a:off x="1604963" y="3389312"/>
            <a:ext cx="5421312" cy="3241675"/>
          </a:xfrm>
          <a:prstGeom prst="rect">
            <a:avLst/>
          </a:prstGeom>
          <a:solidFill>
            <a:schemeClr val="accent5">
              <a:lumMod val="90000"/>
            </a:schemeClr>
          </a:solidFill>
          <a:ln w="9525">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lnSpc>
                <a:spcPct val="80000"/>
              </a:lnSpc>
              <a:spcBef>
                <a:spcPct val="50000"/>
              </a:spcBef>
            </a:pPr>
            <a:r>
              <a:rPr kumimoji="1" lang="en-US" altLang="zh-CN" sz="2400" b="0" u="sng" dirty="0">
                <a:solidFill>
                  <a:srgbClr val="FFFF00"/>
                </a:solidFill>
                <a:ea typeface="楷体_GB2312" pitchFamily="49" charset="-122"/>
              </a:rPr>
              <a:t>Partitions</a:t>
            </a:r>
            <a:r>
              <a:rPr kumimoji="1" lang="en-US" altLang="zh-CN" sz="2400" b="0" dirty="0">
                <a:solidFill>
                  <a:srgbClr val="FFFF00"/>
                </a:solidFill>
                <a:ea typeface="楷体_GB2312" pitchFamily="49" charset="-122"/>
              </a:rPr>
              <a:t>:</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Len     { 0, 1, 2..100, 101..MAXINT }</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Type    { </a:t>
            </a:r>
            <a:r>
              <a:rPr kumimoji="1" lang="en-US" altLang="zh-CN" sz="2400" b="0" dirty="0" err="1">
                <a:solidFill>
                  <a:schemeClr val="tx1"/>
                </a:solidFill>
                <a:ea typeface="楷体_GB2312" pitchFamily="49" charset="-122"/>
              </a:rPr>
              <a:t>int</a:t>
            </a:r>
            <a:r>
              <a:rPr kumimoji="1" lang="en-US" altLang="zh-CN" sz="2400" b="0" dirty="0">
                <a:solidFill>
                  <a:schemeClr val="tx1"/>
                </a:solidFill>
                <a:ea typeface="楷体_GB2312" pitchFamily="49" charset="-122"/>
              </a:rPr>
              <a:t>, char, string, other }</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Max     { </a:t>
            </a:r>
            <a:r>
              <a:rPr kumimoji="1" lang="en-US" altLang="zh-CN" sz="2400" b="0" dirty="0">
                <a:solidFill>
                  <a:schemeClr val="tx1"/>
                </a:solidFill>
                <a:ea typeface="楷体_GB2312" pitchFamily="49" charset="-122"/>
                <a:sym typeface="Symbol" pitchFamily="18" charset="2"/>
              </a:rPr>
              <a:t>0, 1, &gt;1, ‘a’, ‘Z’, ‘b’, …, ‘Y’ </a:t>
            </a:r>
            <a:r>
              <a:rPr kumimoji="1" lang="en-US" altLang="zh-CN" sz="2400" b="0" dirty="0">
                <a:solidFill>
                  <a:schemeClr val="tx1"/>
                </a:solidFill>
                <a:ea typeface="楷体_GB2312" pitchFamily="49" charset="-122"/>
              </a:rPr>
              <a:t>}</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Min      { … }</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Max </a:t>
            </a:r>
            <a:r>
              <a:rPr kumimoji="1" lang="en-US" altLang="zh-CN" sz="2400" b="0" dirty="0" err="1">
                <a:solidFill>
                  <a:schemeClr val="tx1"/>
                </a:solidFill>
                <a:ea typeface="楷体_GB2312" pitchFamily="49" charset="-122"/>
              </a:rPr>
              <a:t>Pos</a:t>
            </a:r>
            <a:r>
              <a:rPr kumimoji="1" lang="en-US" altLang="zh-CN" sz="2400" b="0" dirty="0">
                <a:solidFill>
                  <a:schemeClr val="tx1"/>
                </a:solidFill>
                <a:ea typeface="楷体_GB2312" pitchFamily="49" charset="-122"/>
              </a:rPr>
              <a:t>  { 1, 2 .. Len-1, Len }</a:t>
            </a:r>
          </a:p>
          <a:p>
            <a:pPr eaLnBrk="1" hangingPunct="1">
              <a:lnSpc>
                <a:spcPct val="80000"/>
              </a:lnSpc>
              <a:spcBef>
                <a:spcPct val="50000"/>
              </a:spcBef>
              <a:buFontTx/>
              <a:buChar char="•"/>
            </a:pPr>
            <a:r>
              <a:rPr kumimoji="1" lang="en-US" altLang="zh-CN" sz="2400" b="0" dirty="0">
                <a:solidFill>
                  <a:schemeClr val="tx1"/>
                </a:solidFill>
                <a:ea typeface="楷体_GB2312" pitchFamily="49" charset="-122"/>
              </a:rPr>
              <a:t> Min </a:t>
            </a:r>
            <a:r>
              <a:rPr kumimoji="1" lang="en-US" altLang="zh-CN" sz="2400" b="0" dirty="0" err="1">
                <a:solidFill>
                  <a:schemeClr val="tx1"/>
                </a:solidFill>
                <a:ea typeface="楷体_GB2312" pitchFamily="49" charset="-122"/>
              </a:rPr>
              <a:t>Pos</a:t>
            </a:r>
            <a:r>
              <a:rPr kumimoji="1" lang="en-US" altLang="zh-CN" sz="2400" b="0" dirty="0">
                <a:solidFill>
                  <a:schemeClr val="tx1"/>
                </a:solidFill>
                <a:ea typeface="楷体_GB2312" pitchFamily="49" charset="-122"/>
              </a:rPr>
              <a:t>   { 1, 2 .. Len-1, Len }</a:t>
            </a:r>
          </a:p>
        </p:txBody>
      </p:sp>
      <p:grpSp>
        <p:nvGrpSpPr>
          <p:cNvPr id="2" name="Group 9"/>
          <p:cNvGrpSpPr>
            <a:grpSpLocks/>
          </p:cNvGrpSpPr>
          <p:nvPr/>
        </p:nvGrpSpPr>
        <p:grpSpPr bwMode="auto">
          <a:xfrm>
            <a:off x="2855913" y="2286000"/>
            <a:ext cx="6187452" cy="2009775"/>
            <a:chOff x="1799" y="757"/>
            <a:chExt cx="3812" cy="1266"/>
          </a:xfrm>
        </p:grpSpPr>
        <p:sp>
          <p:nvSpPr>
            <p:cNvPr id="45078" name="Oval 6"/>
            <p:cNvSpPr>
              <a:spLocks noChangeArrowheads="1"/>
            </p:cNvSpPr>
            <p:nvPr/>
          </p:nvSpPr>
          <p:spPr bwMode="auto">
            <a:xfrm>
              <a:off x="1799" y="1721"/>
              <a:ext cx="266" cy="302"/>
            </a:xfrm>
            <a:prstGeom prst="ellipse">
              <a:avLst/>
            </a:prstGeom>
            <a:noFill/>
            <a:ln w="28575">
              <a:solidFill>
                <a:schemeClr val="hlink"/>
              </a:solidFill>
              <a:round/>
              <a:headEnd type="none" w="sm" len="sm"/>
              <a:tailEnd type="none" w="sm" len="sm"/>
            </a:ln>
            <a:extLst>
              <a:ext uri="{909E8E84-426E-40DD-AFC4-6F175D3DCCD1}">
                <a14:hiddenFill xmlns:a14="http://schemas.microsoft.com/office/drawing/2010/main">
                  <a:solidFill>
                    <a:srgbClr val="FFFFFF"/>
                  </a:solidFill>
                </a14:hiddenFill>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endParaRPr lang="en-US" altLang="en-US"/>
            </a:p>
          </p:txBody>
        </p:sp>
        <p:sp>
          <p:nvSpPr>
            <p:cNvPr id="45079" name="Line 7"/>
            <p:cNvSpPr>
              <a:spLocks noChangeShapeType="1"/>
            </p:cNvSpPr>
            <p:nvPr/>
          </p:nvSpPr>
          <p:spPr bwMode="auto">
            <a:xfrm flipV="1">
              <a:off x="2038" y="1058"/>
              <a:ext cx="2282" cy="728"/>
            </a:xfrm>
            <a:prstGeom prst="line">
              <a:avLst/>
            </a:prstGeom>
            <a:noFill/>
            <a:ln w="28575">
              <a:solidFill>
                <a:schemeClr val="hlink"/>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sp>
          <p:nvSpPr>
            <p:cNvPr id="45080" name="Text Box 8"/>
            <p:cNvSpPr txBox="1">
              <a:spLocks noChangeArrowheads="1"/>
            </p:cNvSpPr>
            <p:nvPr/>
          </p:nvSpPr>
          <p:spPr bwMode="auto">
            <a:xfrm>
              <a:off x="4265" y="757"/>
              <a:ext cx="1346" cy="652"/>
            </a:xfrm>
            <a:prstGeom prst="rect">
              <a:avLst/>
            </a:prstGeom>
            <a:solidFill>
              <a:schemeClr val="accent5"/>
            </a:solidFill>
            <a:ln w="28575">
              <a:solidFill>
                <a:schemeClr val="hlink"/>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hlink"/>
                  </a:solidFill>
                </a:rPr>
                <a:t>Blocks from other characteristics are irrelevant</a:t>
              </a:r>
            </a:p>
          </p:txBody>
        </p:sp>
      </p:grpSp>
      <p:grpSp>
        <p:nvGrpSpPr>
          <p:cNvPr id="3" name="Group 16"/>
          <p:cNvGrpSpPr>
            <a:grpSpLocks/>
          </p:cNvGrpSpPr>
          <p:nvPr/>
        </p:nvGrpSpPr>
        <p:grpSpPr bwMode="auto">
          <a:xfrm>
            <a:off x="2909888" y="3478212"/>
            <a:ext cx="6134100" cy="1792288"/>
            <a:chOff x="1833" y="1508"/>
            <a:chExt cx="3864" cy="1129"/>
          </a:xfrm>
        </p:grpSpPr>
        <p:sp>
          <p:nvSpPr>
            <p:cNvPr id="45073" name="Oval 11"/>
            <p:cNvSpPr>
              <a:spLocks noChangeArrowheads="1"/>
            </p:cNvSpPr>
            <p:nvPr/>
          </p:nvSpPr>
          <p:spPr bwMode="auto">
            <a:xfrm>
              <a:off x="1909" y="2335"/>
              <a:ext cx="785" cy="302"/>
            </a:xfrm>
            <a:prstGeom prst="ellipse">
              <a:avLst/>
            </a:prstGeom>
            <a:noFill/>
            <a:ln w="28575">
              <a:solidFill>
                <a:schemeClr val="hlink"/>
              </a:solidFill>
              <a:round/>
              <a:headEnd type="none" w="sm" len="sm"/>
              <a:tailEnd type="none" w="sm" len="sm"/>
            </a:ln>
            <a:extLst>
              <a:ext uri="{909E8E84-426E-40DD-AFC4-6F175D3DCCD1}">
                <a14:hiddenFill xmlns:a14="http://schemas.microsoft.com/office/drawing/2010/main">
                  <a:solidFill>
                    <a:srgbClr val="FFFFFF"/>
                  </a:solidFill>
                </a14:hiddenFill>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endParaRPr lang="en-US" altLang="en-US"/>
            </a:p>
          </p:txBody>
        </p:sp>
        <p:sp>
          <p:nvSpPr>
            <p:cNvPr id="45074" name="Line 12"/>
            <p:cNvSpPr>
              <a:spLocks noChangeShapeType="1"/>
            </p:cNvSpPr>
            <p:nvPr/>
          </p:nvSpPr>
          <p:spPr bwMode="auto">
            <a:xfrm flipV="1">
              <a:off x="2602" y="1809"/>
              <a:ext cx="1742" cy="576"/>
            </a:xfrm>
            <a:prstGeom prst="line">
              <a:avLst/>
            </a:prstGeom>
            <a:noFill/>
            <a:ln w="28575">
              <a:solidFill>
                <a:schemeClr val="hlink"/>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sp>
          <p:nvSpPr>
            <p:cNvPr id="45075" name="Text Box 13"/>
            <p:cNvSpPr txBox="1">
              <a:spLocks noChangeArrowheads="1"/>
            </p:cNvSpPr>
            <p:nvPr/>
          </p:nvSpPr>
          <p:spPr bwMode="auto">
            <a:xfrm>
              <a:off x="4351" y="1508"/>
              <a:ext cx="1346" cy="460"/>
            </a:xfrm>
            <a:prstGeom prst="rect">
              <a:avLst/>
            </a:prstGeom>
            <a:solidFill>
              <a:schemeClr val="accent5"/>
            </a:solidFill>
            <a:ln w="28575">
              <a:solidFill>
                <a:schemeClr val="hlink"/>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hlink"/>
                  </a:solidFill>
                </a:rPr>
                <a:t>Blocks must be combined</a:t>
              </a:r>
            </a:p>
          </p:txBody>
        </p:sp>
        <p:sp>
          <p:nvSpPr>
            <p:cNvPr id="45076" name="Oval 14"/>
            <p:cNvSpPr>
              <a:spLocks noChangeArrowheads="1"/>
            </p:cNvSpPr>
            <p:nvPr/>
          </p:nvSpPr>
          <p:spPr bwMode="auto">
            <a:xfrm>
              <a:off x="1833" y="2028"/>
              <a:ext cx="382" cy="302"/>
            </a:xfrm>
            <a:prstGeom prst="ellipse">
              <a:avLst/>
            </a:prstGeom>
            <a:noFill/>
            <a:ln w="28575">
              <a:solidFill>
                <a:schemeClr val="hlink"/>
              </a:solidFill>
              <a:round/>
              <a:headEnd type="none" w="sm" len="sm"/>
              <a:tailEnd type="none" w="sm" len="sm"/>
            </a:ln>
            <a:extLst>
              <a:ext uri="{909E8E84-426E-40DD-AFC4-6F175D3DCCD1}">
                <a14:hiddenFill xmlns:a14="http://schemas.microsoft.com/office/drawing/2010/main">
                  <a:solidFill>
                    <a:srgbClr val="FFFFFF"/>
                  </a:solidFill>
                </a14:hiddenFill>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endParaRPr lang="en-US" altLang="en-US">
                <a:solidFill>
                  <a:schemeClr val="tx1"/>
                </a:solidFill>
              </a:endParaRPr>
            </a:p>
          </p:txBody>
        </p:sp>
        <p:sp>
          <p:nvSpPr>
            <p:cNvPr id="45077" name="Line 15"/>
            <p:cNvSpPr>
              <a:spLocks noChangeShapeType="1"/>
            </p:cNvSpPr>
            <p:nvPr/>
          </p:nvSpPr>
          <p:spPr bwMode="auto">
            <a:xfrm flipV="1">
              <a:off x="2180" y="1703"/>
              <a:ext cx="2160" cy="382"/>
            </a:xfrm>
            <a:prstGeom prst="line">
              <a:avLst/>
            </a:prstGeom>
            <a:noFill/>
            <a:ln w="28575">
              <a:solidFill>
                <a:schemeClr val="hlink"/>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grpSp>
      <p:grpSp>
        <p:nvGrpSpPr>
          <p:cNvPr id="4" name="Group 23"/>
          <p:cNvGrpSpPr>
            <a:grpSpLocks/>
          </p:cNvGrpSpPr>
          <p:nvPr/>
        </p:nvGrpSpPr>
        <p:grpSpPr bwMode="auto">
          <a:xfrm>
            <a:off x="3540125" y="4330700"/>
            <a:ext cx="5470525" cy="1779587"/>
            <a:chOff x="2230" y="2045"/>
            <a:chExt cx="3446" cy="1121"/>
          </a:xfrm>
        </p:grpSpPr>
        <p:sp>
          <p:nvSpPr>
            <p:cNvPr id="45068" name="Oval 18"/>
            <p:cNvSpPr>
              <a:spLocks noChangeArrowheads="1"/>
            </p:cNvSpPr>
            <p:nvPr/>
          </p:nvSpPr>
          <p:spPr bwMode="auto">
            <a:xfrm>
              <a:off x="2722" y="2309"/>
              <a:ext cx="1591" cy="302"/>
            </a:xfrm>
            <a:prstGeom prst="ellipse">
              <a:avLst/>
            </a:prstGeom>
            <a:noFill/>
            <a:ln w="28575">
              <a:solidFill>
                <a:schemeClr val="hlink"/>
              </a:solidFill>
              <a:round/>
              <a:headEnd type="none" w="sm" len="sm"/>
              <a:tailEnd type="none" w="sm" len="sm"/>
            </a:ln>
            <a:extLst>
              <a:ext uri="{909E8E84-426E-40DD-AFC4-6F175D3DCCD1}">
                <a14:hiddenFill xmlns:a14="http://schemas.microsoft.com/office/drawing/2010/main">
                  <a:solidFill>
                    <a:srgbClr val="FFFFFF"/>
                  </a:solidFill>
                </a14:hiddenFill>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endParaRPr lang="en-US" altLang="en-US"/>
            </a:p>
          </p:txBody>
        </p:sp>
        <p:sp>
          <p:nvSpPr>
            <p:cNvPr id="45069" name="Line 19"/>
            <p:cNvSpPr>
              <a:spLocks noChangeShapeType="1"/>
            </p:cNvSpPr>
            <p:nvPr/>
          </p:nvSpPr>
          <p:spPr bwMode="auto">
            <a:xfrm>
              <a:off x="3473" y="2618"/>
              <a:ext cx="857" cy="367"/>
            </a:xfrm>
            <a:prstGeom prst="line">
              <a:avLst/>
            </a:prstGeom>
            <a:noFill/>
            <a:ln w="28575">
              <a:solidFill>
                <a:schemeClr val="hlink"/>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sp>
          <p:nvSpPr>
            <p:cNvPr id="45070" name="Text Box 20"/>
            <p:cNvSpPr txBox="1">
              <a:spLocks noChangeArrowheads="1"/>
            </p:cNvSpPr>
            <p:nvPr/>
          </p:nvSpPr>
          <p:spPr bwMode="auto">
            <a:xfrm>
              <a:off x="4330" y="2706"/>
              <a:ext cx="1346" cy="460"/>
            </a:xfrm>
            <a:prstGeom prst="rect">
              <a:avLst/>
            </a:prstGeom>
            <a:solidFill>
              <a:schemeClr val="accent5"/>
            </a:solidFill>
            <a:ln w="28575">
              <a:solidFill>
                <a:schemeClr val="hlink"/>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spcBef>
                  <a:spcPct val="50000"/>
                </a:spcBef>
              </a:pPr>
              <a:r>
                <a:rPr lang="en-US" altLang="en-US" dirty="0">
                  <a:solidFill>
                    <a:schemeClr val="hlink"/>
                  </a:solidFill>
                </a:rPr>
                <a:t>Blocks must be combined</a:t>
              </a:r>
            </a:p>
          </p:txBody>
        </p:sp>
        <p:sp>
          <p:nvSpPr>
            <p:cNvPr id="45071" name="Oval 21"/>
            <p:cNvSpPr>
              <a:spLocks noChangeArrowheads="1"/>
            </p:cNvSpPr>
            <p:nvPr/>
          </p:nvSpPr>
          <p:spPr bwMode="auto">
            <a:xfrm>
              <a:off x="2230" y="2045"/>
              <a:ext cx="440" cy="302"/>
            </a:xfrm>
            <a:prstGeom prst="ellipse">
              <a:avLst/>
            </a:prstGeom>
            <a:noFill/>
            <a:ln w="28575">
              <a:solidFill>
                <a:schemeClr val="hlink"/>
              </a:solidFill>
              <a:round/>
              <a:headEnd type="none" w="sm" len="sm"/>
              <a:tailEnd type="none" w="sm" len="sm"/>
            </a:ln>
            <a:extLst>
              <a:ext uri="{909E8E84-426E-40DD-AFC4-6F175D3DCCD1}">
                <a14:hiddenFill xmlns:a14="http://schemas.microsoft.com/office/drawing/2010/main">
                  <a:solidFill>
                    <a:srgbClr val="FFFFFF"/>
                  </a:solidFill>
                </a14:hiddenFill>
              </a:ext>
            </a:extLst>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a:endParaRPr lang="en-US" altLang="en-US">
                <a:solidFill>
                  <a:schemeClr val="tx1"/>
                </a:solidFill>
              </a:endParaRPr>
            </a:p>
          </p:txBody>
        </p:sp>
        <p:sp>
          <p:nvSpPr>
            <p:cNvPr id="45072" name="Line 22"/>
            <p:cNvSpPr>
              <a:spLocks noChangeShapeType="1"/>
            </p:cNvSpPr>
            <p:nvPr/>
          </p:nvSpPr>
          <p:spPr bwMode="auto">
            <a:xfrm>
              <a:off x="2663" y="2238"/>
              <a:ext cx="1670" cy="570"/>
            </a:xfrm>
            <a:prstGeom prst="line">
              <a:avLst/>
            </a:prstGeom>
            <a:noFill/>
            <a:ln w="28575">
              <a:solidFill>
                <a:schemeClr val="hlink"/>
              </a:solidFill>
              <a:round/>
              <a:headEnd type="none" w="sm" len="sm"/>
              <a:tailEnd type="none" w="sm" len="sm"/>
            </a:ln>
            <a:extLst>
              <a:ext uri="{909E8E84-426E-40DD-AFC4-6F175D3DCCD1}">
                <a14:hiddenFill xmlns:a14="http://schemas.microsoft.com/office/drawing/2010/main">
                  <a:noFill/>
                </a14:hiddenFill>
              </a:ext>
            </a:extLst>
          </p:spPr>
          <p:txBody>
            <a:bodyPr/>
            <a:lstStyle/>
            <a:p>
              <a:endParaRPr lang="en-US"/>
            </a:p>
          </p:txBody>
        </p:sp>
      </p:grpSp>
    </p:spTree>
    <p:extLst>
      <p:ext uri="{BB962C8B-B14F-4D97-AF65-F5344CB8AC3E}">
        <p14:creationId xmlns:p14="http://schemas.microsoft.com/office/powerpoint/2010/main" val="112054587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51908"/>
                                        </p:tgtEl>
                                        <p:attrNameLst>
                                          <p:attrName>style.visibility</p:attrName>
                                        </p:attrNameLst>
                                      </p:cBhvr>
                                      <p:to>
                                        <p:strVal val="visible"/>
                                      </p:to>
                                    </p:set>
                                    <p:animEffect transition="in" filter="dissolve">
                                      <p:cBhvr>
                                        <p:cTn id="7" dur="1000"/>
                                        <p:tgtEl>
                                          <p:spTgt spid="251908"/>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51909"/>
                                        </p:tgtEl>
                                        <p:attrNameLst>
                                          <p:attrName>style.visibility</p:attrName>
                                        </p:attrNameLst>
                                      </p:cBhvr>
                                      <p:to>
                                        <p:strVal val="visible"/>
                                      </p:to>
                                    </p:set>
                                    <p:animEffect transition="in" filter="dissolve">
                                      <p:cBhvr>
                                        <p:cTn id="12" dur="1000"/>
                                        <p:tgtEl>
                                          <p:spTgt spid="251909"/>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nodeType="clickEffect">
                                  <p:stCondLst>
                                    <p:cond delay="0"/>
                                  </p:stCondLst>
                                  <p:childTnLst>
                                    <p:set>
                                      <p:cBhvr>
                                        <p:cTn id="16" dur="1" fill="hold">
                                          <p:stCondLst>
                                            <p:cond delay="0"/>
                                          </p:stCondLst>
                                        </p:cTn>
                                        <p:tgtEl>
                                          <p:spTgt spid="2"/>
                                        </p:tgtEl>
                                        <p:attrNameLst>
                                          <p:attrName>style.visibility</p:attrName>
                                        </p:attrNameLst>
                                      </p:cBhvr>
                                      <p:to>
                                        <p:strVal val="visible"/>
                                      </p:to>
                                    </p:set>
                                    <p:animEffect transition="in" filter="wipe(left)">
                                      <p:cBhvr>
                                        <p:cTn id="17" dur="2000"/>
                                        <p:tgtEl>
                                          <p:spTgt spid="2"/>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nodeType="clickEffect">
                                  <p:stCondLst>
                                    <p:cond delay="0"/>
                                  </p:stCondLst>
                                  <p:childTnLst>
                                    <p:set>
                                      <p:cBhvr>
                                        <p:cTn id="21" dur="1" fill="hold">
                                          <p:stCondLst>
                                            <p:cond delay="0"/>
                                          </p:stCondLst>
                                        </p:cTn>
                                        <p:tgtEl>
                                          <p:spTgt spid="3"/>
                                        </p:tgtEl>
                                        <p:attrNameLst>
                                          <p:attrName>style.visibility</p:attrName>
                                        </p:attrNameLst>
                                      </p:cBhvr>
                                      <p:to>
                                        <p:strVal val="visible"/>
                                      </p:to>
                                    </p:set>
                                    <p:animEffect transition="in" filter="wipe(left)">
                                      <p:cBhvr>
                                        <p:cTn id="22" dur="2000"/>
                                        <p:tgtEl>
                                          <p:spTgt spid="3"/>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nodeType="clickEffect">
                                  <p:stCondLst>
                                    <p:cond delay="0"/>
                                  </p:stCondLst>
                                  <p:childTnLst>
                                    <p:set>
                                      <p:cBhvr>
                                        <p:cTn id="26" dur="1" fill="hold">
                                          <p:stCondLst>
                                            <p:cond delay="0"/>
                                          </p:stCondLst>
                                        </p:cTn>
                                        <p:tgtEl>
                                          <p:spTgt spid="4"/>
                                        </p:tgtEl>
                                        <p:attrNameLst>
                                          <p:attrName>style.visibility</p:attrName>
                                        </p:attrNameLst>
                                      </p:cBhvr>
                                      <p:to>
                                        <p:strVal val="visible"/>
                                      </p:to>
                                    </p:set>
                                    <p:animEffect transition="in" filter="wipe(left)">
                                      <p:cBhvr>
                                        <p:cTn id="2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1908" grpId="0" animBg="1" autoUpdateAnimBg="0"/>
      <p:bldP spid="251909" grpId="0" animBg="1" autoUpdateAnimBg="0"/>
    </p:bld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4" name="Rectangle 2"/>
          <p:cNvSpPr>
            <a:spLocks noGrp="1" noChangeArrowheads="1"/>
          </p:cNvSpPr>
          <p:nvPr>
            <p:ph type="title"/>
          </p:nvPr>
        </p:nvSpPr>
        <p:spPr/>
        <p:txBody>
          <a:bodyPr/>
          <a:lstStyle/>
          <a:p>
            <a:r>
              <a:rPr lang="en-US" altLang="en-US" smtClean="0"/>
              <a:t>Input Space Partitioning Summary</a:t>
            </a:r>
          </a:p>
        </p:txBody>
      </p:sp>
      <p:sp>
        <p:nvSpPr>
          <p:cNvPr id="239619" name="Rectangle 3"/>
          <p:cNvSpPr>
            <a:spLocks noGrp="1" noChangeArrowheads="1"/>
          </p:cNvSpPr>
          <p:nvPr>
            <p:ph idx="1"/>
          </p:nvPr>
        </p:nvSpPr>
        <p:spPr/>
        <p:txBody>
          <a:bodyPr/>
          <a:lstStyle/>
          <a:p>
            <a:r>
              <a:rPr lang="en-US" altLang="en-US" dirty="0" smtClean="0"/>
              <a:t>Fairly easy to apply, even with </a:t>
            </a:r>
            <a:r>
              <a:rPr lang="en-US" altLang="en-US" i="1" dirty="0" smtClean="0">
                <a:solidFill>
                  <a:srgbClr val="FF5935"/>
                </a:solidFill>
              </a:rPr>
              <a:t>no automation</a:t>
            </a:r>
          </a:p>
          <a:p>
            <a:pPr lvl="1"/>
            <a:endParaRPr lang="en-US" altLang="en-US" dirty="0" smtClean="0"/>
          </a:p>
          <a:p>
            <a:r>
              <a:rPr lang="en-US" altLang="en-US" dirty="0" smtClean="0"/>
              <a:t>Convenient ways to </a:t>
            </a:r>
            <a:r>
              <a:rPr lang="en-US" altLang="en-US" i="1" dirty="0" smtClean="0">
                <a:solidFill>
                  <a:srgbClr val="FF5935"/>
                </a:solidFill>
              </a:rPr>
              <a:t>add more or less</a:t>
            </a:r>
            <a:r>
              <a:rPr lang="en-US" altLang="en-US" dirty="0" smtClean="0"/>
              <a:t> testing</a:t>
            </a:r>
          </a:p>
          <a:p>
            <a:pPr lvl="1"/>
            <a:endParaRPr lang="en-US" altLang="en-US" dirty="0" smtClean="0"/>
          </a:p>
          <a:p>
            <a:r>
              <a:rPr lang="en-US" altLang="en-US" dirty="0" smtClean="0"/>
              <a:t>Applicable to </a:t>
            </a:r>
            <a:r>
              <a:rPr lang="en-US" altLang="en-US" i="1" dirty="0" smtClean="0">
                <a:solidFill>
                  <a:srgbClr val="FF5935"/>
                </a:solidFill>
              </a:rPr>
              <a:t>all levels </a:t>
            </a:r>
            <a:r>
              <a:rPr lang="en-US" altLang="en-US" dirty="0" smtClean="0"/>
              <a:t>of testing – unit, class, integration, system, etc.</a:t>
            </a:r>
          </a:p>
          <a:p>
            <a:pPr lvl="1"/>
            <a:endParaRPr lang="en-US" altLang="en-US" dirty="0" smtClean="0"/>
          </a:p>
          <a:p>
            <a:r>
              <a:rPr lang="en-US" altLang="en-US" dirty="0" smtClean="0"/>
              <a:t>Based only on the </a:t>
            </a:r>
            <a:r>
              <a:rPr lang="en-US" altLang="en-US" i="1" dirty="0" smtClean="0">
                <a:solidFill>
                  <a:srgbClr val="FF5935"/>
                </a:solidFill>
              </a:rPr>
              <a:t>input space </a:t>
            </a:r>
            <a:r>
              <a:rPr lang="en-US" altLang="en-US" dirty="0" smtClean="0"/>
              <a:t>of the program, not the implementation</a:t>
            </a:r>
          </a:p>
        </p:txBody>
      </p:sp>
    </p:spTree>
    <p:extLst>
      <p:ext uri="{BB962C8B-B14F-4D97-AF65-F5344CB8AC3E}">
        <p14:creationId xmlns:p14="http://schemas.microsoft.com/office/powerpoint/2010/main" val="187063472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39619">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39619">
                                            <p:txEl>
                                              <p:pRg st="2" end="2"/>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39619">
                                            <p:txEl>
                                              <p:pRg st="4" end="4"/>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39619">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9619"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2" name="Rectangle 2"/>
          <p:cNvSpPr>
            <a:spLocks noGrp="1" noChangeArrowheads="1"/>
          </p:cNvSpPr>
          <p:nvPr>
            <p:ph type="title"/>
          </p:nvPr>
        </p:nvSpPr>
        <p:spPr/>
        <p:txBody>
          <a:bodyPr/>
          <a:lstStyle/>
          <a:p>
            <a:r>
              <a:rPr lang="en-US" altLang="en-US" smtClean="0"/>
              <a:t>Benefits of ISP</a:t>
            </a:r>
          </a:p>
        </p:txBody>
      </p:sp>
      <p:sp>
        <p:nvSpPr>
          <p:cNvPr id="17413" name="Rectangle 3"/>
          <p:cNvSpPr>
            <a:spLocks noGrp="1" noChangeArrowheads="1"/>
          </p:cNvSpPr>
          <p:nvPr>
            <p:ph type="body" idx="1"/>
          </p:nvPr>
        </p:nvSpPr>
        <p:spPr>
          <a:xfrm>
            <a:off x="914400" y="1600200"/>
            <a:ext cx="8229600" cy="4530725"/>
          </a:xfrm>
        </p:spPr>
        <p:txBody>
          <a:bodyPr/>
          <a:lstStyle/>
          <a:p>
            <a:r>
              <a:rPr lang="en-US" altLang="en-US" sz="2400" dirty="0" smtClean="0"/>
              <a:t>Can be </a:t>
            </a:r>
            <a:r>
              <a:rPr lang="en-US" altLang="en-US" sz="2400" dirty="0" smtClean="0">
                <a:solidFill>
                  <a:schemeClr val="tx2"/>
                </a:solidFill>
              </a:rPr>
              <a:t>equally applied </a:t>
            </a:r>
            <a:r>
              <a:rPr lang="en-US" altLang="en-US" sz="2400" dirty="0" smtClean="0"/>
              <a:t>at several levels of testing</a:t>
            </a:r>
          </a:p>
          <a:p>
            <a:pPr lvl="1"/>
            <a:r>
              <a:rPr lang="en-US" altLang="en-US" sz="2400" dirty="0" smtClean="0"/>
              <a:t>Unit</a:t>
            </a:r>
          </a:p>
          <a:p>
            <a:pPr lvl="1"/>
            <a:r>
              <a:rPr lang="en-US" altLang="en-US" sz="2400" dirty="0" smtClean="0"/>
              <a:t>Integration</a:t>
            </a:r>
          </a:p>
          <a:p>
            <a:pPr lvl="1"/>
            <a:r>
              <a:rPr lang="en-US" altLang="en-US" sz="2400" dirty="0" smtClean="0"/>
              <a:t>System</a:t>
            </a:r>
          </a:p>
          <a:p>
            <a:pPr lvl="1"/>
            <a:endParaRPr lang="en-US" altLang="en-US" sz="2400" dirty="0" smtClean="0"/>
          </a:p>
          <a:p>
            <a:r>
              <a:rPr lang="en-US" altLang="en-US" sz="2400" dirty="0" smtClean="0"/>
              <a:t>Relatively easy to apply with </a:t>
            </a:r>
            <a:r>
              <a:rPr lang="en-US" altLang="en-US" sz="2400" i="1" dirty="0" smtClean="0">
                <a:solidFill>
                  <a:srgbClr val="FF5935"/>
                </a:solidFill>
              </a:rPr>
              <a:t>no automation</a:t>
            </a:r>
          </a:p>
          <a:p>
            <a:pPr lvl="1"/>
            <a:endParaRPr lang="en-US" altLang="en-US" sz="2400" dirty="0" smtClean="0"/>
          </a:p>
          <a:p>
            <a:r>
              <a:rPr lang="en-US" altLang="en-US" sz="2400" dirty="0" smtClean="0"/>
              <a:t>Easy to </a:t>
            </a:r>
            <a:r>
              <a:rPr lang="en-US" altLang="en-US" sz="2400" dirty="0" smtClean="0">
                <a:solidFill>
                  <a:schemeClr val="tx2"/>
                </a:solidFill>
              </a:rPr>
              <a:t>adjust</a:t>
            </a:r>
            <a:r>
              <a:rPr lang="en-US" altLang="en-US" sz="2400" dirty="0" smtClean="0"/>
              <a:t> the procedure to get more or fewer tests</a:t>
            </a:r>
          </a:p>
          <a:p>
            <a:pPr lvl="1"/>
            <a:endParaRPr lang="en-US" altLang="en-US" sz="2400" dirty="0" smtClean="0"/>
          </a:p>
          <a:p>
            <a:r>
              <a:rPr lang="en-US" altLang="en-US" sz="2400" dirty="0" smtClean="0"/>
              <a:t> No </a:t>
            </a:r>
            <a:r>
              <a:rPr lang="en-US" altLang="en-US" sz="2400" i="1" dirty="0" smtClean="0">
                <a:solidFill>
                  <a:srgbClr val="FF5935"/>
                </a:solidFill>
              </a:rPr>
              <a:t>implementation knowledge </a:t>
            </a:r>
            <a:r>
              <a:rPr lang="en-US" altLang="en-US" sz="2400" dirty="0" smtClean="0"/>
              <a:t>is needed</a:t>
            </a:r>
          </a:p>
          <a:p>
            <a:pPr lvl="1"/>
            <a:r>
              <a:rPr lang="en-US" altLang="en-US" sz="2400" dirty="0" smtClean="0"/>
              <a:t>just the input space</a:t>
            </a:r>
          </a:p>
        </p:txBody>
      </p:sp>
    </p:spTree>
    <p:extLst>
      <p:ext uri="{BB962C8B-B14F-4D97-AF65-F5344CB8AC3E}">
        <p14:creationId xmlns:p14="http://schemas.microsoft.com/office/powerpoint/2010/main" val="358068776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6" name="Rectangle 2"/>
          <p:cNvSpPr>
            <a:spLocks noGrp="1" noChangeArrowheads="1"/>
          </p:cNvSpPr>
          <p:nvPr>
            <p:ph type="title"/>
          </p:nvPr>
        </p:nvSpPr>
        <p:spPr/>
        <p:txBody>
          <a:bodyPr/>
          <a:lstStyle/>
          <a:p>
            <a:r>
              <a:rPr lang="en-US" altLang="en-US" dirty="0" smtClean="0"/>
              <a:t>Partitioning Domains</a:t>
            </a:r>
          </a:p>
        </p:txBody>
      </p:sp>
      <p:sp>
        <p:nvSpPr>
          <p:cNvPr id="18437" name="Rectangle 3"/>
          <p:cNvSpPr>
            <a:spLocks noGrp="1" noChangeArrowheads="1"/>
          </p:cNvSpPr>
          <p:nvPr>
            <p:ph idx="1"/>
          </p:nvPr>
        </p:nvSpPr>
        <p:spPr>
          <a:xfrm>
            <a:off x="914400" y="1600200"/>
            <a:ext cx="8305800" cy="4530725"/>
          </a:xfrm>
        </p:spPr>
        <p:txBody>
          <a:bodyPr/>
          <a:lstStyle/>
          <a:p>
            <a:pPr marL="457200" indent="-457200"/>
            <a:r>
              <a:rPr kumimoji="1" lang="en-US" altLang="zh-CN" sz="2400" u="sng" dirty="0" smtClean="0">
                <a:solidFill>
                  <a:srgbClr val="FF5935"/>
                </a:solidFill>
                <a:ea typeface="SimSun" pitchFamily="2" charset="-122"/>
              </a:rPr>
              <a:t>Domain</a:t>
            </a:r>
            <a:r>
              <a:rPr kumimoji="1" lang="en-US" altLang="zh-CN" sz="2400" dirty="0" smtClean="0">
                <a:ea typeface="SimSun" pitchFamily="2" charset="-122"/>
              </a:rPr>
              <a:t> </a:t>
            </a:r>
            <a:r>
              <a:rPr kumimoji="1" lang="en-US" altLang="zh-CN" sz="2400" i="1" dirty="0" smtClean="0">
                <a:solidFill>
                  <a:schemeClr val="tx2"/>
                </a:solidFill>
                <a:ea typeface="SimSun" pitchFamily="2" charset="-122"/>
              </a:rPr>
              <a:t>D</a:t>
            </a:r>
          </a:p>
          <a:p>
            <a:pPr marL="457200" indent="-457200"/>
            <a:r>
              <a:rPr kumimoji="1" lang="en-US" altLang="zh-CN" sz="2400" u="sng" dirty="0" smtClean="0">
                <a:solidFill>
                  <a:srgbClr val="FF5935"/>
                </a:solidFill>
                <a:ea typeface="SimSun" pitchFamily="2" charset="-122"/>
              </a:rPr>
              <a:t>Partition scheme</a:t>
            </a:r>
            <a:r>
              <a:rPr kumimoji="1" lang="en-US" altLang="zh-CN" sz="2400" dirty="0" smtClean="0">
                <a:ea typeface="SimSun" pitchFamily="2" charset="-122"/>
              </a:rPr>
              <a:t> </a:t>
            </a:r>
            <a:r>
              <a:rPr kumimoji="1" lang="en-US" altLang="zh-CN" sz="2400" i="1" dirty="0" smtClean="0">
                <a:solidFill>
                  <a:schemeClr val="tx2"/>
                </a:solidFill>
                <a:ea typeface="SimSun" pitchFamily="2" charset="-122"/>
              </a:rPr>
              <a:t>q</a:t>
            </a:r>
            <a:r>
              <a:rPr kumimoji="1" lang="en-US" altLang="zh-CN" sz="2400" dirty="0" smtClean="0">
                <a:ea typeface="SimSun" pitchFamily="2" charset="-122"/>
              </a:rPr>
              <a:t> of </a:t>
            </a:r>
            <a:r>
              <a:rPr kumimoji="1" lang="en-US" altLang="zh-CN" sz="2400" i="1" dirty="0" smtClean="0">
                <a:solidFill>
                  <a:schemeClr val="tx2"/>
                </a:solidFill>
                <a:ea typeface="SimSun" pitchFamily="2" charset="-122"/>
              </a:rPr>
              <a:t>D</a:t>
            </a:r>
          </a:p>
          <a:p>
            <a:pPr marL="457200" indent="-457200"/>
            <a:r>
              <a:rPr kumimoji="1" lang="en-US" altLang="zh-CN" sz="2400" dirty="0" smtClean="0">
                <a:ea typeface="SimSun" pitchFamily="2" charset="-122"/>
              </a:rPr>
              <a:t>The partition </a:t>
            </a:r>
            <a:r>
              <a:rPr kumimoji="1" lang="en-US" altLang="zh-CN" sz="2400" i="1" dirty="0" smtClean="0">
                <a:solidFill>
                  <a:schemeClr val="tx2"/>
                </a:solidFill>
                <a:ea typeface="SimSun" pitchFamily="2" charset="-122"/>
              </a:rPr>
              <a:t>q</a:t>
            </a:r>
            <a:r>
              <a:rPr kumimoji="1" lang="en-US" altLang="zh-CN" sz="2400" dirty="0" smtClean="0">
                <a:ea typeface="SimSun" pitchFamily="2" charset="-122"/>
              </a:rPr>
              <a:t> defines a </a:t>
            </a:r>
            <a:r>
              <a:rPr kumimoji="1" lang="en-US" altLang="zh-CN" sz="2400" i="1" dirty="0" smtClean="0">
                <a:solidFill>
                  <a:srgbClr val="FF5935"/>
                </a:solidFill>
                <a:ea typeface="SimSun" pitchFamily="2" charset="-122"/>
              </a:rPr>
              <a:t>set of blocks</a:t>
            </a:r>
            <a:r>
              <a:rPr kumimoji="1" lang="en-US" altLang="zh-CN" sz="2400" dirty="0" smtClean="0">
                <a:ea typeface="SimSun" pitchFamily="2" charset="-122"/>
              </a:rPr>
              <a:t>, </a:t>
            </a:r>
            <a:r>
              <a:rPr kumimoji="1" lang="en-US" altLang="zh-CN" sz="2200" i="1" dirty="0" err="1" smtClean="0">
                <a:solidFill>
                  <a:schemeClr val="tx2"/>
                </a:solidFill>
                <a:ea typeface="SimSun" pitchFamily="2" charset="-122"/>
              </a:rPr>
              <a:t>B</a:t>
            </a:r>
            <a:r>
              <a:rPr kumimoji="1" lang="en-US" altLang="zh-CN" sz="2200" i="1" baseline="-25000" dirty="0" err="1" smtClean="0">
                <a:solidFill>
                  <a:schemeClr val="tx2"/>
                </a:solidFill>
                <a:ea typeface="SimSun" pitchFamily="2" charset="-122"/>
              </a:rPr>
              <a:t>q</a:t>
            </a:r>
            <a:r>
              <a:rPr kumimoji="1" lang="en-US" altLang="zh-CN" sz="2200" i="1" dirty="0" smtClean="0">
                <a:solidFill>
                  <a:schemeClr val="tx2"/>
                </a:solidFill>
                <a:ea typeface="SimSun" pitchFamily="2" charset="-122"/>
              </a:rPr>
              <a:t> = b</a:t>
            </a:r>
            <a:r>
              <a:rPr kumimoji="1" lang="en-US" altLang="zh-CN" sz="2200" i="1" baseline="-25000" dirty="0" smtClean="0">
                <a:solidFill>
                  <a:schemeClr val="tx2"/>
                </a:solidFill>
                <a:ea typeface="SimSun" pitchFamily="2" charset="-122"/>
              </a:rPr>
              <a:t>1 </a:t>
            </a:r>
            <a:r>
              <a:rPr kumimoji="1" lang="en-US" altLang="zh-CN" sz="2200" i="1" dirty="0" smtClean="0">
                <a:solidFill>
                  <a:schemeClr val="tx2"/>
                </a:solidFill>
                <a:ea typeface="SimSun" pitchFamily="2" charset="-122"/>
              </a:rPr>
              <a:t>, b</a:t>
            </a:r>
            <a:r>
              <a:rPr kumimoji="1" lang="en-US" altLang="zh-CN" sz="2200" i="1" baseline="-25000" dirty="0" smtClean="0">
                <a:solidFill>
                  <a:schemeClr val="tx2"/>
                </a:solidFill>
                <a:ea typeface="SimSun" pitchFamily="2" charset="-122"/>
              </a:rPr>
              <a:t>2 </a:t>
            </a:r>
            <a:r>
              <a:rPr kumimoji="1" lang="en-US" altLang="zh-CN" sz="2200" i="1" dirty="0" smtClean="0">
                <a:solidFill>
                  <a:schemeClr val="tx2"/>
                </a:solidFill>
                <a:ea typeface="SimSun" pitchFamily="2" charset="-122"/>
              </a:rPr>
              <a:t>, …,  </a:t>
            </a:r>
            <a:r>
              <a:rPr kumimoji="1" lang="en-US" altLang="zh-CN" sz="2200" i="1" dirty="0" err="1" smtClean="0">
                <a:solidFill>
                  <a:schemeClr val="tx2"/>
                </a:solidFill>
                <a:ea typeface="SimSun" pitchFamily="2" charset="-122"/>
              </a:rPr>
              <a:t>b</a:t>
            </a:r>
            <a:r>
              <a:rPr kumimoji="1" lang="en-US" altLang="zh-CN" sz="2200" i="1" baseline="-25000" dirty="0" err="1" smtClean="0">
                <a:solidFill>
                  <a:schemeClr val="tx2"/>
                </a:solidFill>
                <a:ea typeface="SimSun" pitchFamily="2" charset="-122"/>
              </a:rPr>
              <a:t>Q</a:t>
            </a:r>
            <a:endParaRPr kumimoji="1" lang="en-US" altLang="zh-CN" sz="2200" i="1" baseline="-25000" dirty="0" smtClean="0">
              <a:solidFill>
                <a:schemeClr val="tx2"/>
              </a:solidFill>
              <a:ea typeface="SimSun" pitchFamily="2" charset="-122"/>
            </a:endParaRPr>
          </a:p>
          <a:p>
            <a:pPr marL="457200" indent="-457200"/>
            <a:r>
              <a:rPr kumimoji="1" lang="en-US" altLang="zh-CN" sz="2400" dirty="0" smtClean="0">
                <a:ea typeface="SimSun" pitchFamily="2" charset="-122"/>
              </a:rPr>
              <a:t>The partition must satisfy two </a:t>
            </a:r>
            <a:r>
              <a:rPr kumimoji="1" lang="en-US" altLang="zh-CN" sz="2400" dirty="0" smtClean="0">
                <a:solidFill>
                  <a:schemeClr val="tx2"/>
                </a:solidFill>
                <a:ea typeface="SimSun" pitchFamily="2" charset="-122"/>
              </a:rPr>
              <a:t>properties</a:t>
            </a:r>
            <a:r>
              <a:rPr kumimoji="1" lang="en-US" altLang="zh-CN" sz="2400" dirty="0" smtClean="0">
                <a:ea typeface="SimSun" pitchFamily="2" charset="-122"/>
              </a:rPr>
              <a:t> :</a:t>
            </a:r>
          </a:p>
          <a:p>
            <a:pPr marL="838200" lvl="1" indent="-381000">
              <a:buFontTx/>
              <a:buAutoNum type="arabicPeriod"/>
            </a:pPr>
            <a:r>
              <a:rPr kumimoji="1" lang="en-US" altLang="zh-CN" sz="2400" dirty="0" smtClean="0">
                <a:ea typeface="SimSun" pitchFamily="2" charset="-122"/>
              </a:rPr>
              <a:t>blocks must be </a:t>
            </a:r>
            <a:r>
              <a:rPr kumimoji="1" lang="en-US" altLang="zh-CN" sz="2400" i="1" dirty="0" smtClean="0">
                <a:solidFill>
                  <a:srgbClr val="FF5935"/>
                </a:solidFill>
                <a:ea typeface="SimSun" pitchFamily="2" charset="-122"/>
              </a:rPr>
              <a:t>pairwise disjoint</a:t>
            </a:r>
            <a:r>
              <a:rPr kumimoji="1" lang="en-US" altLang="zh-CN" sz="2400" i="1" dirty="0" smtClean="0">
                <a:solidFill>
                  <a:schemeClr val="tx2"/>
                </a:solidFill>
                <a:ea typeface="SimSun" pitchFamily="2" charset="-122"/>
              </a:rPr>
              <a:t> </a:t>
            </a:r>
            <a:r>
              <a:rPr kumimoji="1" lang="en-US" altLang="zh-CN" sz="2400" dirty="0" smtClean="0">
                <a:ea typeface="SimSun" pitchFamily="2" charset="-122"/>
              </a:rPr>
              <a:t>(</a:t>
            </a:r>
            <a:r>
              <a:rPr kumimoji="1" lang="en-US" altLang="zh-CN" sz="2400" i="1" dirty="0">
                <a:solidFill>
                  <a:srgbClr val="FF5935"/>
                </a:solidFill>
                <a:ea typeface="SimSun" pitchFamily="2" charset="-122"/>
              </a:rPr>
              <a:t>no overlap</a:t>
            </a:r>
            <a:r>
              <a:rPr kumimoji="1" lang="en-US" altLang="zh-CN" sz="2400" dirty="0" smtClean="0">
                <a:ea typeface="SimSun" pitchFamily="2" charset="-122"/>
              </a:rPr>
              <a:t>)</a:t>
            </a:r>
          </a:p>
          <a:p>
            <a:pPr marL="838200" lvl="1" indent="-381000">
              <a:buFontTx/>
              <a:buAutoNum type="arabicPeriod"/>
            </a:pPr>
            <a:r>
              <a:rPr kumimoji="1" lang="en-US" altLang="zh-CN" sz="2400" dirty="0" smtClean="0">
                <a:ea typeface="SimSun" pitchFamily="2" charset="-122"/>
              </a:rPr>
              <a:t>together the blocks </a:t>
            </a:r>
            <a:r>
              <a:rPr kumimoji="1" lang="en-US" altLang="zh-CN" sz="2400" i="1" dirty="0" smtClean="0">
                <a:solidFill>
                  <a:srgbClr val="FF5935"/>
                </a:solidFill>
                <a:ea typeface="SimSun" pitchFamily="2" charset="-122"/>
              </a:rPr>
              <a:t>cover</a:t>
            </a:r>
            <a:r>
              <a:rPr kumimoji="1" lang="en-US" altLang="zh-CN" sz="2400" dirty="0" smtClean="0">
                <a:ea typeface="SimSun" pitchFamily="2" charset="-122"/>
              </a:rPr>
              <a:t> the domain </a:t>
            </a:r>
            <a:r>
              <a:rPr kumimoji="1" lang="en-US" altLang="zh-CN" sz="2400" i="1" dirty="0" smtClean="0">
                <a:solidFill>
                  <a:schemeClr val="tx2"/>
                </a:solidFill>
                <a:ea typeface="SimSun" pitchFamily="2" charset="-122"/>
              </a:rPr>
              <a:t>D</a:t>
            </a:r>
            <a:r>
              <a:rPr kumimoji="1" lang="en-US" altLang="zh-CN" sz="2400" dirty="0" smtClean="0">
                <a:ea typeface="SimSun" pitchFamily="2" charset="-122"/>
              </a:rPr>
              <a:t> (</a:t>
            </a:r>
            <a:r>
              <a:rPr kumimoji="1" lang="en-US" altLang="zh-CN" sz="2400" i="1" dirty="0">
                <a:solidFill>
                  <a:srgbClr val="FF5935"/>
                </a:solidFill>
                <a:ea typeface="SimSun" pitchFamily="2" charset="-122"/>
              </a:rPr>
              <a:t>complete</a:t>
            </a:r>
            <a:r>
              <a:rPr kumimoji="1" lang="en-US" altLang="zh-CN" sz="2400" dirty="0" smtClean="0">
                <a:ea typeface="SimSun" pitchFamily="2" charset="-122"/>
              </a:rPr>
              <a:t>)</a:t>
            </a:r>
            <a:endParaRPr kumimoji="1" lang="en-US" altLang="en-US" sz="2400" dirty="0" smtClean="0"/>
          </a:p>
        </p:txBody>
      </p:sp>
      <p:sp>
        <p:nvSpPr>
          <p:cNvPr id="248836" name="Text Box 4"/>
          <p:cNvSpPr txBox="1">
            <a:spLocks noChangeArrowheads="1"/>
          </p:cNvSpPr>
          <p:nvPr/>
        </p:nvSpPr>
        <p:spPr bwMode="auto">
          <a:xfrm>
            <a:off x="4800600" y="4953000"/>
            <a:ext cx="4191000" cy="604837"/>
          </a:xfrm>
          <a:prstGeom prst="rect">
            <a:avLst/>
          </a:prstGeom>
          <a:solidFill>
            <a:schemeClr val="accent5">
              <a:lumMod val="75000"/>
            </a:schemeClr>
          </a:solidFill>
          <a:ln w="19050">
            <a:solidFill>
              <a:schemeClr val="tx1"/>
            </a:solidFill>
            <a:miter lim="800000"/>
            <a:headEnd/>
            <a:tailEnd/>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gn="ctr" eaLnBrk="1" hangingPunct="1">
              <a:lnSpc>
                <a:spcPct val="135000"/>
              </a:lnSpc>
              <a:spcBef>
                <a:spcPct val="50000"/>
              </a:spcBef>
            </a:pPr>
            <a:r>
              <a:rPr kumimoji="1" lang="en-US" altLang="zh-CN" sz="2400" dirty="0">
                <a:solidFill>
                  <a:schemeClr val="tx2"/>
                </a:solidFill>
                <a:ea typeface="楷体_GB2312" pitchFamily="49" charset="-122"/>
              </a:rPr>
              <a:t>b</a:t>
            </a:r>
            <a:r>
              <a:rPr kumimoji="1" lang="en-US" altLang="zh-CN" sz="2400" baseline="-25000" dirty="0">
                <a:solidFill>
                  <a:schemeClr val="tx2"/>
                </a:solidFill>
                <a:ea typeface="楷体_GB2312" pitchFamily="49" charset="-122"/>
              </a:rPr>
              <a:t>i</a:t>
            </a:r>
            <a:r>
              <a:rPr kumimoji="1" lang="en-US" altLang="zh-CN" sz="2400" dirty="0">
                <a:solidFill>
                  <a:schemeClr val="tx2"/>
                </a:solidFill>
                <a:ea typeface="楷体_GB2312" pitchFamily="49" charset="-122"/>
              </a:rPr>
              <a:t> </a:t>
            </a:r>
            <a:r>
              <a:rPr kumimoji="1" lang="en-US" altLang="zh-CN" sz="2400" dirty="0">
                <a:solidFill>
                  <a:schemeClr val="tx2"/>
                </a:solidFill>
                <a:ea typeface="楷体_GB2312" pitchFamily="49" charset="-122"/>
                <a:sym typeface="Symbol" pitchFamily="18" charset="2"/>
              </a:rPr>
              <a:t> </a:t>
            </a:r>
            <a:r>
              <a:rPr kumimoji="1" lang="en-US" altLang="zh-CN" sz="2400" dirty="0" err="1">
                <a:solidFill>
                  <a:schemeClr val="tx2"/>
                </a:solidFill>
                <a:ea typeface="楷体_GB2312" pitchFamily="49" charset="-122"/>
                <a:sym typeface="Symbol" pitchFamily="18" charset="2"/>
              </a:rPr>
              <a:t>b</a:t>
            </a:r>
            <a:r>
              <a:rPr kumimoji="1" lang="en-US" altLang="zh-CN" sz="2400" baseline="-25000" dirty="0" err="1">
                <a:solidFill>
                  <a:schemeClr val="tx2"/>
                </a:solidFill>
                <a:ea typeface="楷体_GB2312" pitchFamily="49" charset="-122"/>
                <a:sym typeface="Symbol" pitchFamily="18" charset="2"/>
              </a:rPr>
              <a:t>j</a:t>
            </a:r>
            <a:r>
              <a:rPr kumimoji="1" lang="en-US" altLang="zh-CN" sz="2400" dirty="0">
                <a:solidFill>
                  <a:schemeClr val="tx2"/>
                </a:solidFill>
                <a:ea typeface="楷体_GB2312" pitchFamily="49" charset="-122"/>
                <a:sym typeface="Symbol" pitchFamily="18" charset="2"/>
              </a:rPr>
              <a:t> = , </a:t>
            </a:r>
            <a:r>
              <a:rPr lang="en-US" altLang="en-US" sz="2400" dirty="0">
                <a:sym typeface="Symbol" pitchFamily="18" charset="2"/>
              </a:rPr>
              <a:t></a:t>
            </a:r>
            <a:r>
              <a:rPr lang="en-US" altLang="en-US" dirty="0">
                <a:sym typeface="Symbol" pitchFamily="18" charset="2"/>
              </a:rPr>
              <a:t> </a:t>
            </a:r>
            <a:r>
              <a:rPr kumimoji="1" lang="en-US" altLang="zh-CN" sz="2400" dirty="0">
                <a:solidFill>
                  <a:schemeClr val="tx2"/>
                </a:solidFill>
                <a:ea typeface="楷体_GB2312" pitchFamily="49" charset="-122"/>
                <a:sym typeface="Symbol" pitchFamily="18" charset="2"/>
              </a:rPr>
              <a:t>i  j, b</a:t>
            </a:r>
            <a:r>
              <a:rPr kumimoji="1" lang="en-US" altLang="zh-CN" sz="2400" baseline="-25000" dirty="0">
                <a:solidFill>
                  <a:schemeClr val="tx2"/>
                </a:solidFill>
                <a:ea typeface="楷体_GB2312" pitchFamily="49" charset="-122"/>
                <a:sym typeface="Symbol" pitchFamily="18" charset="2"/>
              </a:rPr>
              <a:t>i</a:t>
            </a:r>
            <a:r>
              <a:rPr kumimoji="1" lang="en-US" altLang="zh-CN" sz="2400" dirty="0">
                <a:solidFill>
                  <a:schemeClr val="tx2"/>
                </a:solidFill>
                <a:ea typeface="楷体_GB2312" pitchFamily="49" charset="-122"/>
                <a:sym typeface="Symbol" pitchFamily="18" charset="2"/>
              </a:rPr>
              <a:t>, </a:t>
            </a:r>
            <a:r>
              <a:rPr kumimoji="1" lang="en-US" altLang="zh-CN" sz="2400" dirty="0" err="1">
                <a:solidFill>
                  <a:schemeClr val="tx2"/>
                </a:solidFill>
                <a:ea typeface="楷体_GB2312" pitchFamily="49" charset="-122"/>
                <a:sym typeface="Symbol" pitchFamily="18" charset="2"/>
              </a:rPr>
              <a:t>b</a:t>
            </a:r>
            <a:r>
              <a:rPr kumimoji="1" lang="en-US" altLang="zh-CN" sz="2400" baseline="-25000" dirty="0" err="1">
                <a:solidFill>
                  <a:schemeClr val="tx2"/>
                </a:solidFill>
                <a:ea typeface="楷体_GB2312" pitchFamily="49" charset="-122"/>
                <a:sym typeface="Symbol" pitchFamily="18" charset="2"/>
              </a:rPr>
              <a:t>j</a:t>
            </a:r>
            <a:r>
              <a:rPr kumimoji="1" lang="en-US" altLang="zh-CN" sz="2400" baseline="-25000" dirty="0">
                <a:solidFill>
                  <a:schemeClr val="tx2"/>
                </a:solidFill>
                <a:ea typeface="楷体_GB2312" pitchFamily="49" charset="-122"/>
                <a:sym typeface="Symbol" pitchFamily="18" charset="2"/>
              </a:rPr>
              <a:t> </a:t>
            </a:r>
            <a:r>
              <a:rPr kumimoji="1" lang="en-US" altLang="zh-CN" sz="2400" dirty="0">
                <a:solidFill>
                  <a:schemeClr val="tx2"/>
                </a:solidFill>
                <a:ea typeface="楷体_GB2312" pitchFamily="49" charset="-122"/>
                <a:sym typeface="Symbol" pitchFamily="18" charset="2"/>
              </a:rPr>
              <a:t> </a:t>
            </a:r>
            <a:r>
              <a:rPr kumimoji="1" lang="en-US" altLang="zh-CN" sz="2400" dirty="0" err="1">
                <a:solidFill>
                  <a:schemeClr val="tx2"/>
                </a:solidFill>
                <a:ea typeface="楷体_GB2312" pitchFamily="49" charset="-122"/>
                <a:sym typeface="Symbol" pitchFamily="18" charset="2"/>
              </a:rPr>
              <a:t>B</a:t>
            </a:r>
            <a:r>
              <a:rPr kumimoji="1" lang="en-US" altLang="zh-CN" sz="2400" baseline="-25000" dirty="0" err="1">
                <a:solidFill>
                  <a:schemeClr val="tx2"/>
                </a:solidFill>
                <a:ea typeface="楷体_GB2312" pitchFamily="49" charset="-122"/>
                <a:sym typeface="Symbol" pitchFamily="18" charset="2"/>
              </a:rPr>
              <a:t>q</a:t>
            </a:r>
            <a:endParaRPr kumimoji="1" lang="en-US" altLang="zh-CN" sz="2400" baseline="-25000" dirty="0">
              <a:solidFill>
                <a:schemeClr val="tx2"/>
              </a:solidFill>
              <a:ea typeface="楷体_GB2312" pitchFamily="49" charset="-122"/>
              <a:sym typeface="Symbol" pitchFamily="18" charset="2"/>
            </a:endParaRPr>
          </a:p>
        </p:txBody>
      </p:sp>
      <p:grpSp>
        <p:nvGrpSpPr>
          <p:cNvPr id="2" name="Group 12"/>
          <p:cNvGrpSpPr>
            <a:grpSpLocks/>
          </p:cNvGrpSpPr>
          <p:nvPr/>
        </p:nvGrpSpPr>
        <p:grpSpPr bwMode="auto">
          <a:xfrm>
            <a:off x="1168400" y="4953000"/>
            <a:ext cx="2971800" cy="1676400"/>
            <a:chOff x="3560" y="2997"/>
            <a:chExt cx="1872" cy="1056"/>
          </a:xfrm>
          <a:solidFill>
            <a:schemeClr val="accent5">
              <a:lumMod val="75000"/>
            </a:schemeClr>
          </a:solidFill>
        </p:grpSpPr>
        <p:sp>
          <p:nvSpPr>
            <p:cNvPr id="18442" name="Rectangle 6"/>
            <p:cNvSpPr>
              <a:spLocks noChangeArrowheads="1"/>
            </p:cNvSpPr>
            <p:nvPr/>
          </p:nvSpPr>
          <p:spPr bwMode="auto">
            <a:xfrm>
              <a:off x="3560" y="2997"/>
              <a:ext cx="1872" cy="1056"/>
            </a:xfrm>
            <a:prstGeom prst="rect">
              <a:avLst/>
            </a:prstGeom>
            <a:grpFill/>
            <a:ln w="19050">
              <a:solidFill>
                <a:schemeClr val="tx1"/>
              </a:solidFill>
              <a:miter lim="800000"/>
              <a:headEnd/>
              <a:tailEnd/>
            </a:ln>
          </p:spPr>
          <p:txBody>
            <a:bodyPr wrap="none" anchor="ct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p>
          </p:txBody>
        </p:sp>
        <p:sp>
          <p:nvSpPr>
            <p:cNvPr id="18443" name="Freeform 7"/>
            <p:cNvSpPr>
              <a:spLocks/>
            </p:cNvSpPr>
            <p:nvPr/>
          </p:nvSpPr>
          <p:spPr bwMode="auto">
            <a:xfrm>
              <a:off x="3560" y="2998"/>
              <a:ext cx="624" cy="528"/>
            </a:xfrm>
            <a:custGeom>
              <a:avLst/>
              <a:gdLst>
                <a:gd name="T0" fmla="*/ 624 w 624"/>
                <a:gd name="T1" fmla="*/ 0 h 528"/>
                <a:gd name="T2" fmla="*/ 576 w 624"/>
                <a:gd name="T3" fmla="*/ 240 h 528"/>
                <a:gd name="T4" fmla="*/ 336 w 624"/>
                <a:gd name="T5" fmla="*/ 480 h 528"/>
                <a:gd name="T6" fmla="*/ 0 w 624"/>
                <a:gd name="T7" fmla="*/ 528 h 528"/>
                <a:gd name="T8" fmla="*/ 0 60000 65536"/>
                <a:gd name="T9" fmla="*/ 0 60000 65536"/>
                <a:gd name="T10" fmla="*/ 0 60000 65536"/>
                <a:gd name="T11" fmla="*/ 0 60000 65536"/>
                <a:gd name="T12" fmla="*/ 0 w 624"/>
                <a:gd name="T13" fmla="*/ 0 h 528"/>
                <a:gd name="T14" fmla="*/ 624 w 624"/>
                <a:gd name="T15" fmla="*/ 528 h 528"/>
              </a:gdLst>
              <a:ahLst/>
              <a:cxnLst>
                <a:cxn ang="T8">
                  <a:pos x="T0" y="T1"/>
                </a:cxn>
                <a:cxn ang="T9">
                  <a:pos x="T2" y="T3"/>
                </a:cxn>
                <a:cxn ang="T10">
                  <a:pos x="T4" y="T5"/>
                </a:cxn>
                <a:cxn ang="T11">
                  <a:pos x="T6" y="T7"/>
                </a:cxn>
              </a:cxnLst>
              <a:rect l="T12" t="T13" r="T14" b="T15"/>
              <a:pathLst>
                <a:path w="624" h="528">
                  <a:moveTo>
                    <a:pt x="624" y="0"/>
                  </a:moveTo>
                  <a:cubicBezTo>
                    <a:pt x="624" y="80"/>
                    <a:pt x="624" y="160"/>
                    <a:pt x="576" y="240"/>
                  </a:cubicBezTo>
                  <a:cubicBezTo>
                    <a:pt x="528" y="320"/>
                    <a:pt x="432" y="432"/>
                    <a:pt x="336" y="480"/>
                  </a:cubicBezTo>
                  <a:cubicBezTo>
                    <a:pt x="240" y="528"/>
                    <a:pt x="56" y="520"/>
                    <a:pt x="0" y="528"/>
                  </a:cubicBezTo>
                </a:path>
              </a:pathLst>
            </a:custGeom>
            <a:grpFill/>
            <a:ln w="25400">
              <a:solidFill>
                <a:schemeClr val="tx1"/>
              </a:solidFill>
              <a:round/>
              <a:headEnd/>
              <a:tailEnd/>
            </a:ln>
            <a:extLst/>
          </p:spPr>
          <p:txBody>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p>
          </p:txBody>
        </p:sp>
        <p:sp>
          <p:nvSpPr>
            <p:cNvPr id="18444" name="Freeform 8"/>
            <p:cNvSpPr>
              <a:spLocks/>
            </p:cNvSpPr>
            <p:nvPr/>
          </p:nvSpPr>
          <p:spPr bwMode="auto">
            <a:xfrm>
              <a:off x="4040" y="3354"/>
              <a:ext cx="1392" cy="208"/>
            </a:xfrm>
            <a:custGeom>
              <a:avLst/>
              <a:gdLst>
                <a:gd name="T0" fmla="*/ 0 w 1392"/>
                <a:gd name="T1" fmla="*/ 0 h 208"/>
                <a:gd name="T2" fmla="*/ 288 w 1392"/>
                <a:gd name="T3" fmla="*/ 96 h 208"/>
                <a:gd name="T4" fmla="*/ 912 w 1392"/>
                <a:gd name="T5" fmla="*/ 192 h 208"/>
                <a:gd name="T6" fmla="*/ 1200 w 1392"/>
                <a:gd name="T7" fmla="*/ 192 h 208"/>
                <a:gd name="T8" fmla="*/ 1392 w 1392"/>
                <a:gd name="T9" fmla="*/ 192 h 208"/>
                <a:gd name="T10" fmla="*/ 0 60000 65536"/>
                <a:gd name="T11" fmla="*/ 0 60000 65536"/>
                <a:gd name="T12" fmla="*/ 0 60000 65536"/>
                <a:gd name="T13" fmla="*/ 0 60000 65536"/>
                <a:gd name="T14" fmla="*/ 0 60000 65536"/>
                <a:gd name="T15" fmla="*/ 0 w 1392"/>
                <a:gd name="T16" fmla="*/ 0 h 208"/>
                <a:gd name="T17" fmla="*/ 1392 w 1392"/>
                <a:gd name="T18" fmla="*/ 208 h 208"/>
              </a:gdLst>
              <a:ahLst/>
              <a:cxnLst>
                <a:cxn ang="T10">
                  <a:pos x="T0" y="T1"/>
                </a:cxn>
                <a:cxn ang="T11">
                  <a:pos x="T2" y="T3"/>
                </a:cxn>
                <a:cxn ang="T12">
                  <a:pos x="T4" y="T5"/>
                </a:cxn>
                <a:cxn ang="T13">
                  <a:pos x="T6" y="T7"/>
                </a:cxn>
                <a:cxn ang="T14">
                  <a:pos x="T8" y="T9"/>
                </a:cxn>
              </a:cxnLst>
              <a:rect l="T15" t="T16" r="T17" b="T18"/>
              <a:pathLst>
                <a:path w="1392" h="208">
                  <a:moveTo>
                    <a:pt x="0" y="0"/>
                  </a:moveTo>
                  <a:cubicBezTo>
                    <a:pt x="68" y="32"/>
                    <a:pt x="136" y="64"/>
                    <a:pt x="288" y="96"/>
                  </a:cubicBezTo>
                  <a:cubicBezTo>
                    <a:pt x="440" y="128"/>
                    <a:pt x="760" y="176"/>
                    <a:pt x="912" y="192"/>
                  </a:cubicBezTo>
                  <a:cubicBezTo>
                    <a:pt x="1064" y="208"/>
                    <a:pt x="1120" y="192"/>
                    <a:pt x="1200" y="192"/>
                  </a:cubicBezTo>
                  <a:cubicBezTo>
                    <a:pt x="1280" y="192"/>
                    <a:pt x="1360" y="192"/>
                    <a:pt x="1392" y="192"/>
                  </a:cubicBezTo>
                </a:path>
              </a:pathLst>
            </a:custGeom>
            <a:grpFill/>
            <a:ln w="25400">
              <a:solidFill>
                <a:schemeClr val="tx1"/>
              </a:solidFill>
              <a:round/>
              <a:headEnd/>
              <a:tailEnd/>
            </a:ln>
            <a:extLst/>
          </p:spPr>
          <p:txBody>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endParaRPr lang="en-US" altLang="en-US"/>
            </a:p>
          </p:txBody>
        </p:sp>
        <p:sp>
          <p:nvSpPr>
            <p:cNvPr id="18445" name="Text Box 9"/>
            <p:cNvSpPr txBox="1">
              <a:spLocks noChangeArrowheads="1"/>
            </p:cNvSpPr>
            <p:nvPr/>
          </p:nvSpPr>
          <p:spPr bwMode="auto">
            <a:xfrm>
              <a:off x="3600" y="3030"/>
              <a:ext cx="432" cy="327"/>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800">
                  <a:solidFill>
                    <a:schemeClr val="tx2"/>
                  </a:solidFill>
                  <a:ea typeface="楷体_GB2312" pitchFamily="49" charset="-122"/>
                </a:rPr>
                <a:t>b</a:t>
              </a:r>
              <a:r>
                <a:rPr kumimoji="1" lang="en-US" altLang="zh-CN" sz="2800" baseline="-25000">
                  <a:solidFill>
                    <a:schemeClr val="tx2"/>
                  </a:solidFill>
                  <a:ea typeface="楷体_GB2312" pitchFamily="49" charset="-122"/>
                </a:rPr>
                <a:t>1</a:t>
              </a:r>
            </a:p>
          </p:txBody>
        </p:sp>
        <p:sp>
          <p:nvSpPr>
            <p:cNvPr id="18446" name="Text Box 10"/>
            <p:cNvSpPr txBox="1">
              <a:spLocks noChangeArrowheads="1"/>
            </p:cNvSpPr>
            <p:nvPr/>
          </p:nvSpPr>
          <p:spPr bwMode="auto">
            <a:xfrm>
              <a:off x="4464" y="3030"/>
              <a:ext cx="432" cy="327"/>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800" dirty="0">
                  <a:solidFill>
                    <a:schemeClr val="tx2"/>
                  </a:solidFill>
                  <a:ea typeface="楷体_GB2312" pitchFamily="49" charset="-122"/>
                </a:rPr>
                <a:t>b</a:t>
              </a:r>
              <a:r>
                <a:rPr kumimoji="1" lang="en-US" altLang="zh-CN" sz="2800" baseline="-25000" dirty="0">
                  <a:solidFill>
                    <a:schemeClr val="tx2"/>
                  </a:solidFill>
                  <a:ea typeface="楷体_GB2312" pitchFamily="49" charset="-122"/>
                </a:rPr>
                <a:t>2</a:t>
              </a:r>
            </a:p>
          </p:txBody>
        </p:sp>
        <p:sp>
          <p:nvSpPr>
            <p:cNvPr id="18447" name="Text Box 11"/>
            <p:cNvSpPr txBox="1">
              <a:spLocks noChangeArrowheads="1"/>
            </p:cNvSpPr>
            <p:nvPr/>
          </p:nvSpPr>
          <p:spPr bwMode="auto">
            <a:xfrm>
              <a:off x="3888" y="3510"/>
              <a:ext cx="432" cy="327"/>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eaLnBrk="1" hangingPunct="1">
                <a:spcBef>
                  <a:spcPct val="50000"/>
                </a:spcBef>
              </a:pPr>
              <a:r>
                <a:rPr kumimoji="1" lang="en-US" altLang="zh-CN" sz="2800">
                  <a:solidFill>
                    <a:schemeClr val="tx2"/>
                  </a:solidFill>
                  <a:ea typeface="楷体_GB2312" pitchFamily="49" charset="-122"/>
                </a:rPr>
                <a:t>b</a:t>
              </a:r>
              <a:r>
                <a:rPr kumimoji="1" lang="en-US" altLang="zh-CN" sz="2800" baseline="-25000">
                  <a:solidFill>
                    <a:schemeClr val="tx2"/>
                  </a:solidFill>
                  <a:ea typeface="楷体_GB2312" pitchFamily="49" charset="-122"/>
                </a:rPr>
                <a:t>3</a:t>
              </a:r>
            </a:p>
          </p:txBody>
        </p:sp>
      </p:grpSp>
      <p:sp>
        <p:nvSpPr>
          <p:cNvPr id="248845" name="Text Box 13"/>
          <p:cNvSpPr txBox="1">
            <a:spLocks noChangeArrowheads="1"/>
          </p:cNvSpPr>
          <p:nvPr/>
        </p:nvSpPr>
        <p:spPr bwMode="auto">
          <a:xfrm>
            <a:off x="5924550" y="5878512"/>
            <a:ext cx="1943100" cy="750888"/>
          </a:xfrm>
          <a:prstGeom prst="rect">
            <a:avLst/>
          </a:prstGeom>
          <a:solidFill>
            <a:schemeClr val="accent5">
              <a:lumMod val="75000"/>
            </a:schemeClr>
          </a:solidFill>
          <a:ln w="19050">
            <a:solidFill>
              <a:schemeClr val="tx1"/>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50000"/>
              </a:lnSpc>
              <a:spcBef>
                <a:spcPct val="50000"/>
              </a:spcBef>
            </a:pPr>
            <a:r>
              <a:rPr lang="en-US" altLang="en-US" sz="3600" dirty="0" smtClean="0">
                <a:solidFill>
                  <a:schemeClr val="tx1"/>
                </a:solidFill>
                <a:sym typeface="Symbol" pitchFamily="18" charset="2"/>
              </a:rPr>
              <a:t></a:t>
            </a:r>
            <a:r>
              <a:rPr lang="en-US" altLang="en-US" sz="2800" dirty="0" smtClean="0">
                <a:solidFill>
                  <a:schemeClr val="tx1"/>
                </a:solidFill>
              </a:rPr>
              <a:t>   </a:t>
            </a:r>
            <a:r>
              <a:rPr lang="en-US" altLang="en-US" sz="2800" dirty="0">
                <a:solidFill>
                  <a:schemeClr val="tx1"/>
                </a:solidFill>
              </a:rPr>
              <a:t>b = D</a:t>
            </a:r>
          </a:p>
          <a:p>
            <a:pPr>
              <a:lnSpc>
                <a:spcPct val="50000"/>
              </a:lnSpc>
              <a:spcBef>
                <a:spcPct val="50000"/>
              </a:spcBef>
            </a:pPr>
            <a:r>
              <a:rPr lang="en-US" altLang="en-US" sz="2400" dirty="0">
                <a:solidFill>
                  <a:schemeClr val="tx1"/>
                </a:solidFill>
              </a:rPr>
              <a:t>b </a:t>
            </a:r>
            <a:r>
              <a:rPr lang="en-US" altLang="en-US" sz="2400" dirty="0">
                <a:solidFill>
                  <a:schemeClr val="tx1"/>
                </a:solidFill>
                <a:sym typeface="Symbol" pitchFamily="18" charset="2"/>
              </a:rPr>
              <a:t> </a:t>
            </a:r>
            <a:r>
              <a:rPr lang="en-US" altLang="en-US" sz="2400" dirty="0" err="1">
                <a:solidFill>
                  <a:schemeClr val="tx1"/>
                </a:solidFill>
                <a:sym typeface="Symbol" pitchFamily="18" charset="2"/>
              </a:rPr>
              <a:t>B</a:t>
            </a:r>
            <a:r>
              <a:rPr lang="en-US" altLang="en-US" sz="2400" baseline="-25000" dirty="0" err="1">
                <a:solidFill>
                  <a:schemeClr val="tx1"/>
                </a:solidFill>
                <a:sym typeface="Symbol" pitchFamily="18" charset="2"/>
              </a:rPr>
              <a:t>q</a:t>
            </a:r>
            <a:endParaRPr lang="en-US" altLang="en-US" sz="2400" baseline="-25000" dirty="0">
              <a:solidFill>
                <a:schemeClr val="tx1"/>
              </a:solidFill>
              <a:sym typeface="Symbol" pitchFamily="18" charset="2"/>
            </a:endParaRPr>
          </a:p>
        </p:txBody>
      </p:sp>
    </p:spTree>
    <p:extLst>
      <p:ext uri="{BB962C8B-B14F-4D97-AF65-F5344CB8AC3E}">
        <p14:creationId xmlns:p14="http://schemas.microsoft.com/office/powerpoint/2010/main" val="422448479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48836"/>
                                        </p:tgtEl>
                                        <p:attrNameLst>
                                          <p:attrName>style.visibility</p:attrName>
                                        </p:attrNameLst>
                                      </p:cBhvr>
                                      <p:to>
                                        <p:strVal val="visible"/>
                                      </p:to>
                                    </p:set>
                                    <p:animEffect transition="in" filter="dissolve">
                                      <p:cBhvr>
                                        <p:cTn id="12" dur="500"/>
                                        <p:tgtEl>
                                          <p:spTgt spid="248836"/>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248845"/>
                                        </p:tgtEl>
                                        <p:attrNameLst>
                                          <p:attrName>style.visibility</p:attrName>
                                        </p:attrNameLst>
                                      </p:cBhvr>
                                      <p:to>
                                        <p:strVal val="visible"/>
                                      </p:to>
                                    </p:set>
                                    <p:animEffect transition="in" filter="dissolve">
                                      <p:cBhvr>
                                        <p:cTn id="17" dur="500"/>
                                        <p:tgtEl>
                                          <p:spTgt spid="24884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8836" grpId="0" animBg="1"/>
      <p:bldP spid="248845"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60" name="Rectangle 2"/>
          <p:cNvSpPr>
            <a:spLocks noGrp="1" noChangeArrowheads="1"/>
          </p:cNvSpPr>
          <p:nvPr>
            <p:ph type="title"/>
          </p:nvPr>
        </p:nvSpPr>
        <p:spPr/>
        <p:txBody>
          <a:bodyPr/>
          <a:lstStyle/>
          <a:p>
            <a:r>
              <a:rPr lang="en-US" altLang="en-US" smtClean="0"/>
              <a:t>Using Partitions – Assumptions</a:t>
            </a:r>
          </a:p>
        </p:txBody>
      </p:sp>
      <p:sp>
        <p:nvSpPr>
          <p:cNvPr id="19461" name="Rectangle 3"/>
          <p:cNvSpPr>
            <a:spLocks noGrp="1" noChangeArrowheads="1"/>
          </p:cNvSpPr>
          <p:nvPr>
            <p:ph type="body" idx="1"/>
          </p:nvPr>
        </p:nvSpPr>
        <p:spPr>
          <a:xfrm>
            <a:off x="914400" y="1600200"/>
            <a:ext cx="8001000" cy="4530725"/>
          </a:xfrm>
        </p:spPr>
        <p:txBody>
          <a:bodyPr/>
          <a:lstStyle/>
          <a:p>
            <a:r>
              <a:rPr lang="en-US" altLang="en-US" sz="2400" dirty="0" smtClean="0"/>
              <a:t>Choose a </a:t>
            </a:r>
            <a:r>
              <a:rPr lang="en-US" altLang="en-US" sz="2400" dirty="0" smtClean="0">
                <a:solidFill>
                  <a:schemeClr val="tx2"/>
                </a:solidFill>
              </a:rPr>
              <a:t>value</a:t>
            </a:r>
            <a:r>
              <a:rPr lang="en-US" altLang="en-US" sz="2400" dirty="0" smtClean="0"/>
              <a:t> from each partition</a:t>
            </a:r>
          </a:p>
          <a:p>
            <a:r>
              <a:rPr lang="en-US" altLang="en-US" sz="2400" dirty="0" smtClean="0"/>
              <a:t>Each value is assumed to be </a:t>
            </a:r>
            <a:r>
              <a:rPr lang="en-US" altLang="en-US" sz="2400" i="1" dirty="0" smtClean="0">
                <a:solidFill>
                  <a:srgbClr val="FF5935"/>
                </a:solidFill>
              </a:rPr>
              <a:t>equally useful </a:t>
            </a:r>
            <a:r>
              <a:rPr lang="en-US" altLang="en-US" sz="2400" dirty="0" smtClean="0"/>
              <a:t>for testing</a:t>
            </a:r>
          </a:p>
          <a:p>
            <a:r>
              <a:rPr lang="en-US" altLang="en-US" sz="2400" dirty="0" smtClean="0"/>
              <a:t>Application to testing</a:t>
            </a:r>
          </a:p>
          <a:p>
            <a:pPr lvl="1"/>
            <a:r>
              <a:rPr lang="en-US" altLang="en-US" sz="2000" dirty="0" smtClean="0"/>
              <a:t>Find </a:t>
            </a:r>
            <a:r>
              <a:rPr lang="en-US" altLang="en-US" sz="2000" i="1" dirty="0" smtClean="0">
                <a:solidFill>
                  <a:srgbClr val="FF5935"/>
                </a:solidFill>
              </a:rPr>
              <a:t>characteristics</a:t>
            </a:r>
            <a:r>
              <a:rPr lang="en-US" altLang="en-US" sz="2000" dirty="0" smtClean="0"/>
              <a:t> in the inputs: parameters, semantic descriptions, …</a:t>
            </a:r>
          </a:p>
          <a:p>
            <a:pPr lvl="1"/>
            <a:r>
              <a:rPr lang="en-US" altLang="en-US" sz="2000" u="sng" dirty="0" smtClean="0">
                <a:solidFill>
                  <a:srgbClr val="FF5935"/>
                </a:solidFill>
              </a:rPr>
              <a:t>Partition</a:t>
            </a:r>
            <a:r>
              <a:rPr lang="en-US" altLang="en-US" sz="2000" dirty="0" smtClean="0"/>
              <a:t> each characteristics</a:t>
            </a:r>
          </a:p>
          <a:p>
            <a:pPr lvl="1"/>
            <a:r>
              <a:rPr lang="en-US" altLang="en-US" sz="2000" u="sng" dirty="0" smtClean="0">
                <a:solidFill>
                  <a:srgbClr val="FF5935"/>
                </a:solidFill>
              </a:rPr>
              <a:t>Choose tests</a:t>
            </a:r>
            <a:r>
              <a:rPr lang="en-US" altLang="en-US" sz="2000" dirty="0" smtClean="0"/>
              <a:t> by combining values from characteristics</a:t>
            </a:r>
          </a:p>
          <a:p>
            <a:r>
              <a:rPr lang="en-US" altLang="en-US" sz="2400" dirty="0" smtClean="0"/>
              <a:t>Example </a:t>
            </a:r>
            <a:r>
              <a:rPr lang="en-US" altLang="en-US" sz="2400" i="1" dirty="0" smtClean="0">
                <a:solidFill>
                  <a:srgbClr val="FF5935"/>
                </a:solidFill>
              </a:rPr>
              <a:t>Characteristics</a:t>
            </a:r>
          </a:p>
          <a:p>
            <a:pPr lvl="1"/>
            <a:r>
              <a:rPr lang="en-US" altLang="en-US" sz="2000" dirty="0" smtClean="0"/>
              <a:t>Input X is null</a:t>
            </a:r>
          </a:p>
          <a:p>
            <a:pPr lvl="1"/>
            <a:r>
              <a:rPr lang="en-US" altLang="en-US" sz="2000" dirty="0" smtClean="0"/>
              <a:t>Order of the input file F (sorted, inverse sorted, arbitrary, …)</a:t>
            </a:r>
          </a:p>
          <a:p>
            <a:pPr lvl="1"/>
            <a:r>
              <a:rPr lang="en-US" altLang="en-US" sz="2000" dirty="0" smtClean="0"/>
              <a:t>Min separation of two aircraft</a:t>
            </a:r>
          </a:p>
          <a:p>
            <a:pPr lvl="1"/>
            <a:r>
              <a:rPr lang="en-US" altLang="en-US" sz="2000" dirty="0" smtClean="0"/>
              <a:t>Input device (DVD, CD, VCR, computer, …)</a:t>
            </a:r>
          </a:p>
        </p:txBody>
      </p:sp>
    </p:spTree>
    <p:extLst>
      <p:ext uri="{BB962C8B-B14F-4D97-AF65-F5344CB8AC3E}">
        <p14:creationId xmlns:p14="http://schemas.microsoft.com/office/powerpoint/2010/main" val="270325345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4" name="Rectangle 2"/>
          <p:cNvSpPr>
            <a:spLocks noGrp="1" noChangeArrowheads="1"/>
          </p:cNvSpPr>
          <p:nvPr>
            <p:ph type="title"/>
          </p:nvPr>
        </p:nvSpPr>
        <p:spPr/>
        <p:txBody>
          <a:bodyPr/>
          <a:lstStyle/>
          <a:p>
            <a:r>
              <a:rPr lang="en-US" altLang="en-US" smtClean="0"/>
              <a:t>Choosing Partitions</a:t>
            </a:r>
          </a:p>
        </p:txBody>
      </p:sp>
      <p:sp>
        <p:nvSpPr>
          <p:cNvPr id="20485" name="Rectangle 3"/>
          <p:cNvSpPr>
            <a:spLocks noGrp="1" noChangeArrowheads="1"/>
          </p:cNvSpPr>
          <p:nvPr>
            <p:ph idx="1"/>
          </p:nvPr>
        </p:nvSpPr>
        <p:spPr/>
        <p:txBody>
          <a:bodyPr/>
          <a:lstStyle/>
          <a:p>
            <a:r>
              <a:rPr lang="en-US" altLang="en-US" dirty="0" smtClean="0"/>
              <a:t>Choosing (or defining) partitions seems easy, but is easy to get wrong</a:t>
            </a:r>
          </a:p>
          <a:p>
            <a:r>
              <a:rPr lang="en-US" altLang="en-US" dirty="0" smtClean="0"/>
              <a:t>Consider the “</a:t>
            </a:r>
            <a:r>
              <a:rPr lang="en-US" altLang="en-US" i="1" dirty="0" smtClean="0">
                <a:solidFill>
                  <a:srgbClr val="FF5935"/>
                </a:solidFill>
              </a:rPr>
              <a:t>order of file F</a:t>
            </a:r>
            <a:r>
              <a:rPr lang="en-US" altLang="en-US" dirty="0" smtClean="0"/>
              <a:t>”</a:t>
            </a:r>
          </a:p>
        </p:txBody>
      </p:sp>
      <p:sp>
        <p:nvSpPr>
          <p:cNvPr id="252932" name="Text Box 4"/>
          <p:cNvSpPr txBox="1">
            <a:spLocks noChangeArrowheads="1"/>
          </p:cNvSpPr>
          <p:nvPr/>
        </p:nvSpPr>
        <p:spPr bwMode="auto">
          <a:xfrm>
            <a:off x="304800" y="3119438"/>
            <a:ext cx="4379912" cy="1300162"/>
          </a:xfrm>
          <a:prstGeom prst="rect">
            <a:avLst/>
          </a:prstGeom>
          <a:solidFill>
            <a:schemeClr val="accent5">
              <a:lumMod val="75000"/>
            </a:schemeClr>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400" dirty="0"/>
              <a:t>b</a:t>
            </a:r>
            <a:r>
              <a:rPr lang="en-US" altLang="en-US" sz="2400" baseline="-25000" dirty="0"/>
              <a:t>1</a:t>
            </a:r>
            <a:r>
              <a:rPr lang="en-US" altLang="en-US" sz="2400" dirty="0"/>
              <a:t> = sorted in ascending order</a:t>
            </a:r>
          </a:p>
          <a:p>
            <a:pPr>
              <a:lnSpc>
                <a:spcPct val="75000"/>
              </a:lnSpc>
              <a:spcBef>
                <a:spcPct val="50000"/>
              </a:spcBef>
            </a:pPr>
            <a:r>
              <a:rPr lang="en-US" altLang="en-US" sz="2400" dirty="0"/>
              <a:t>b</a:t>
            </a:r>
            <a:r>
              <a:rPr lang="en-US" altLang="en-US" sz="2400" baseline="-25000" dirty="0"/>
              <a:t>2</a:t>
            </a:r>
            <a:r>
              <a:rPr lang="en-US" altLang="en-US" sz="2400" dirty="0"/>
              <a:t> = sorted in descending order</a:t>
            </a:r>
          </a:p>
          <a:p>
            <a:pPr>
              <a:lnSpc>
                <a:spcPct val="75000"/>
              </a:lnSpc>
              <a:spcBef>
                <a:spcPct val="50000"/>
              </a:spcBef>
            </a:pPr>
            <a:r>
              <a:rPr lang="en-US" altLang="en-US" sz="2400" dirty="0"/>
              <a:t>b</a:t>
            </a:r>
            <a:r>
              <a:rPr lang="en-US" altLang="en-US" sz="2400" baseline="-25000" dirty="0"/>
              <a:t>3</a:t>
            </a:r>
            <a:r>
              <a:rPr lang="en-US" altLang="en-US" sz="2400" dirty="0"/>
              <a:t> = arbitrary order</a:t>
            </a:r>
          </a:p>
        </p:txBody>
      </p:sp>
      <p:sp>
        <p:nvSpPr>
          <p:cNvPr id="252933" name="Text Box 5"/>
          <p:cNvSpPr txBox="1">
            <a:spLocks noChangeArrowheads="1"/>
          </p:cNvSpPr>
          <p:nvPr/>
        </p:nvSpPr>
        <p:spPr bwMode="auto">
          <a:xfrm>
            <a:off x="304800" y="4719638"/>
            <a:ext cx="3889375" cy="385762"/>
          </a:xfrm>
          <a:prstGeom prst="rect">
            <a:avLst/>
          </a:prstGeom>
          <a:solidFill>
            <a:schemeClr val="accent5">
              <a:lumMod val="75000"/>
            </a:schemeClr>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400"/>
              <a:t>but … something’s fishy …</a:t>
            </a:r>
          </a:p>
        </p:txBody>
      </p:sp>
      <p:sp>
        <p:nvSpPr>
          <p:cNvPr id="252934" name="Text Box 6"/>
          <p:cNvSpPr txBox="1">
            <a:spLocks noChangeArrowheads="1"/>
          </p:cNvSpPr>
          <p:nvPr/>
        </p:nvSpPr>
        <p:spPr bwMode="auto">
          <a:xfrm>
            <a:off x="304800" y="5334000"/>
            <a:ext cx="4060825" cy="385762"/>
          </a:xfrm>
          <a:prstGeom prst="rect">
            <a:avLst/>
          </a:prstGeom>
          <a:solidFill>
            <a:schemeClr val="accent5">
              <a:lumMod val="75000"/>
            </a:schemeClr>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400"/>
              <a:t>What if the file is of length 1?</a:t>
            </a:r>
          </a:p>
        </p:txBody>
      </p:sp>
      <p:sp>
        <p:nvSpPr>
          <p:cNvPr id="252935" name="Text Box 7"/>
          <p:cNvSpPr txBox="1">
            <a:spLocks noChangeArrowheads="1"/>
          </p:cNvSpPr>
          <p:nvPr/>
        </p:nvSpPr>
        <p:spPr bwMode="auto">
          <a:xfrm>
            <a:off x="304800" y="5943600"/>
            <a:ext cx="4930775" cy="842962"/>
          </a:xfrm>
          <a:prstGeom prst="rect">
            <a:avLst/>
          </a:prstGeom>
          <a:solidFill>
            <a:schemeClr val="accent5">
              <a:lumMod val="75000"/>
            </a:schemeClr>
          </a:solidFill>
          <a:ln w="19050">
            <a:solidFill>
              <a:schemeClr val="tx2"/>
            </a:solidFill>
            <a:miter lim="800000"/>
            <a:headEnd type="none" w="sm" len="sm"/>
            <a:tailEnd type="none" w="sm" len="sm"/>
          </a:ln>
        </p:spPr>
        <p:txBody>
          <a:bodyPr>
            <a:spAutoFit/>
          </a:bodyPr>
          <a:lstStyle>
            <a:lvl1pPr>
              <a:defRPr sz="2000" b="1">
                <a:solidFill>
                  <a:srgbClr val="FAFD00"/>
                </a:solidFill>
                <a:latin typeface="Times New Roman" pitchFamily="18" charset="0"/>
              </a:defRPr>
            </a:lvl1pPr>
            <a:lvl2pPr marL="742950" indent="-285750">
              <a:defRPr sz="2000" b="1">
                <a:solidFill>
                  <a:srgbClr val="FAFD00"/>
                </a:solidFill>
                <a:latin typeface="Times New Roman" pitchFamily="18" charset="0"/>
              </a:defRPr>
            </a:lvl2pPr>
            <a:lvl3pPr marL="1143000" indent="-228600">
              <a:defRPr sz="2000" b="1">
                <a:solidFill>
                  <a:srgbClr val="FAFD00"/>
                </a:solidFill>
                <a:latin typeface="Times New Roman" pitchFamily="18" charset="0"/>
              </a:defRPr>
            </a:lvl3pPr>
            <a:lvl4pPr marL="1600200" indent="-228600">
              <a:defRPr sz="2000" b="1">
                <a:solidFill>
                  <a:srgbClr val="FAFD00"/>
                </a:solidFill>
                <a:latin typeface="Times New Roman" pitchFamily="18" charset="0"/>
              </a:defRPr>
            </a:lvl4pPr>
            <a:lvl5pPr marL="2057400" indent="-228600">
              <a:defRPr sz="2000" b="1">
                <a:solidFill>
                  <a:srgbClr val="FAFD00"/>
                </a:solidFill>
                <a:latin typeface="Times New Roman" pitchFamily="18" charset="0"/>
              </a:defRPr>
            </a:lvl5pPr>
            <a:lvl6pPr marL="2514600" indent="-228600" eaLnBrk="0" fontAlgn="base" hangingPunct="0">
              <a:spcBef>
                <a:spcPct val="0"/>
              </a:spcBef>
              <a:spcAft>
                <a:spcPct val="0"/>
              </a:spcAft>
              <a:defRPr sz="2000" b="1">
                <a:solidFill>
                  <a:srgbClr val="FAFD00"/>
                </a:solidFill>
                <a:latin typeface="Times New Roman" pitchFamily="18" charset="0"/>
              </a:defRPr>
            </a:lvl6pPr>
            <a:lvl7pPr marL="2971800" indent="-228600" eaLnBrk="0" fontAlgn="base" hangingPunct="0">
              <a:spcBef>
                <a:spcPct val="0"/>
              </a:spcBef>
              <a:spcAft>
                <a:spcPct val="0"/>
              </a:spcAft>
              <a:defRPr sz="2000" b="1">
                <a:solidFill>
                  <a:srgbClr val="FAFD00"/>
                </a:solidFill>
                <a:latin typeface="Times New Roman" pitchFamily="18" charset="0"/>
              </a:defRPr>
            </a:lvl7pPr>
            <a:lvl8pPr marL="3429000" indent="-228600" eaLnBrk="0" fontAlgn="base" hangingPunct="0">
              <a:spcBef>
                <a:spcPct val="0"/>
              </a:spcBef>
              <a:spcAft>
                <a:spcPct val="0"/>
              </a:spcAft>
              <a:defRPr sz="2000" b="1">
                <a:solidFill>
                  <a:srgbClr val="FAFD00"/>
                </a:solidFill>
                <a:latin typeface="Times New Roman" pitchFamily="18" charset="0"/>
              </a:defRPr>
            </a:lvl8pPr>
            <a:lvl9pPr marL="3886200" indent="-228600" eaLnBrk="0" fontAlgn="base" hangingPunct="0">
              <a:spcBef>
                <a:spcPct val="0"/>
              </a:spcBef>
              <a:spcAft>
                <a:spcPct val="0"/>
              </a:spcAft>
              <a:defRPr sz="2000" b="1">
                <a:solidFill>
                  <a:srgbClr val="FAFD00"/>
                </a:solidFill>
                <a:latin typeface="Times New Roman" pitchFamily="18" charset="0"/>
              </a:defRPr>
            </a:lvl9pPr>
          </a:lstStyle>
          <a:p>
            <a:pPr>
              <a:lnSpc>
                <a:spcPct val="75000"/>
              </a:lnSpc>
              <a:spcBef>
                <a:spcPct val="50000"/>
              </a:spcBef>
            </a:pPr>
            <a:r>
              <a:rPr lang="en-US" altLang="en-US" sz="2400" dirty="0"/>
              <a:t>The file will be in all three blocks …</a:t>
            </a:r>
          </a:p>
          <a:p>
            <a:pPr>
              <a:lnSpc>
                <a:spcPct val="75000"/>
              </a:lnSpc>
              <a:spcBef>
                <a:spcPct val="50000"/>
              </a:spcBef>
            </a:pPr>
            <a:r>
              <a:rPr lang="en-US" altLang="en-US" sz="2400" dirty="0"/>
              <a:t>That is, </a:t>
            </a:r>
            <a:r>
              <a:rPr lang="en-US" altLang="en-US" sz="2400" i="1" dirty="0" err="1">
                <a:solidFill>
                  <a:srgbClr val="FF5935"/>
                </a:solidFill>
              </a:rPr>
              <a:t>disjointness</a:t>
            </a:r>
            <a:r>
              <a:rPr lang="en-US" altLang="en-US" sz="2400" dirty="0">
                <a:solidFill>
                  <a:srgbClr val="FF5935"/>
                </a:solidFill>
              </a:rPr>
              <a:t> </a:t>
            </a:r>
            <a:r>
              <a:rPr lang="en-US" altLang="en-US" sz="2400" dirty="0"/>
              <a:t>is not satisfied</a:t>
            </a:r>
          </a:p>
        </p:txBody>
      </p:sp>
      <p:sp>
        <p:nvSpPr>
          <p:cNvPr id="252936" name="Text Box 8"/>
          <p:cNvSpPr txBox="1">
            <a:spLocks noChangeArrowheads="1"/>
          </p:cNvSpPr>
          <p:nvPr/>
        </p:nvSpPr>
        <p:spPr bwMode="auto">
          <a:xfrm>
            <a:off x="5327650" y="3149600"/>
            <a:ext cx="3716338" cy="1117600"/>
          </a:xfrm>
          <a:prstGeom prst="rect">
            <a:avLst/>
          </a:prstGeom>
          <a:solidFill>
            <a:schemeClr val="accent5">
              <a:lumMod val="90000"/>
            </a:schemeClr>
          </a:solidFill>
          <a:ln w="19050">
            <a:solidFill>
              <a:schemeClr val="tx2"/>
            </a:solidFill>
            <a:miter lim="800000"/>
            <a:headEnd type="none" w="sm" len="sm"/>
            <a:tailEnd type="none" w="sm" len="sm"/>
          </a:ln>
          <a:effectLst/>
        </p:spPr>
        <p:txBody>
          <a:bodyPr>
            <a:spAutoFit/>
          </a:bodyPr>
          <a:lstStyle/>
          <a:p>
            <a:pPr algn="ctr">
              <a:lnSpc>
                <a:spcPct val="75000"/>
              </a:lnSpc>
              <a:spcBef>
                <a:spcPct val="50000"/>
              </a:spcBef>
              <a:defRPr/>
            </a:pPr>
            <a:r>
              <a:rPr lang="en-US" sz="2400" dirty="0">
                <a:latin typeface="+mj-lt"/>
              </a:rPr>
              <a:t>Solution:</a:t>
            </a:r>
          </a:p>
          <a:p>
            <a:pPr>
              <a:lnSpc>
                <a:spcPct val="75000"/>
              </a:lnSpc>
              <a:spcBef>
                <a:spcPct val="50000"/>
              </a:spcBef>
              <a:defRPr/>
            </a:pPr>
            <a:r>
              <a:rPr lang="en-US" sz="2400" dirty="0">
                <a:latin typeface="+mj-lt"/>
              </a:rPr>
              <a:t>Each characteristic should address just one property</a:t>
            </a:r>
          </a:p>
        </p:txBody>
      </p:sp>
      <p:sp>
        <p:nvSpPr>
          <p:cNvPr id="252937" name="Text Box 9"/>
          <p:cNvSpPr txBox="1">
            <a:spLocks noChangeArrowheads="1"/>
          </p:cNvSpPr>
          <p:nvPr/>
        </p:nvSpPr>
        <p:spPr bwMode="auto">
          <a:xfrm>
            <a:off x="5327650" y="4597400"/>
            <a:ext cx="3716338" cy="1754326"/>
          </a:xfrm>
          <a:prstGeom prst="rect">
            <a:avLst/>
          </a:prstGeom>
          <a:solidFill>
            <a:schemeClr val="accent5">
              <a:lumMod val="90000"/>
            </a:schemeClr>
          </a:solidFill>
          <a:ln w="19050">
            <a:solidFill>
              <a:schemeClr val="tx2"/>
            </a:solidFill>
            <a:miter lim="800000"/>
            <a:headEnd type="none" w="sm" len="sm"/>
            <a:tailEnd type="none" w="sm" len="sm"/>
          </a:ln>
          <a:effectLst/>
        </p:spPr>
        <p:txBody>
          <a:bodyPr>
            <a:spAutoFit/>
          </a:bodyPr>
          <a:lstStyle/>
          <a:p>
            <a:pPr>
              <a:lnSpc>
                <a:spcPct val="70000"/>
              </a:lnSpc>
              <a:spcBef>
                <a:spcPct val="25000"/>
              </a:spcBef>
              <a:defRPr/>
            </a:pPr>
            <a:r>
              <a:rPr lang="en-US" sz="2400" dirty="0">
                <a:latin typeface="+mj-lt"/>
              </a:rPr>
              <a:t>File F sorted ascending</a:t>
            </a:r>
          </a:p>
          <a:p>
            <a:pPr>
              <a:lnSpc>
                <a:spcPct val="70000"/>
              </a:lnSpc>
              <a:spcBef>
                <a:spcPct val="25000"/>
              </a:spcBef>
              <a:defRPr/>
            </a:pPr>
            <a:r>
              <a:rPr lang="en-US" dirty="0">
                <a:latin typeface="+mj-lt"/>
              </a:rPr>
              <a:t>   - b1 = </a:t>
            </a:r>
            <a:r>
              <a:rPr lang="en-US" dirty="0" smtClean="0">
                <a:latin typeface="+mj-lt"/>
              </a:rPr>
              <a:t>true </a:t>
            </a:r>
            <a:r>
              <a:rPr lang="en-US" i="1" dirty="0" smtClean="0">
                <a:solidFill>
                  <a:srgbClr val="FF5935"/>
                </a:solidFill>
                <a:latin typeface="+mj-lt"/>
              </a:rPr>
              <a:t>(includes length 0 or 1)</a:t>
            </a:r>
            <a:endParaRPr lang="en-US" i="1" dirty="0">
              <a:solidFill>
                <a:srgbClr val="FF5935"/>
              </a:solidFill>
              <a:latin typeface="+mj-lt"/>
            </a:endParaRPr>
          </a:p>
          <a:p>
            <a:pPr>
              <a:lnSpc>
                <a:spcPct val="70000"/>
              </a:lnSpc>
              <a:spcBef>
                <a:spcPct val="25000"/>
              </a:spcBef>
              <a:defRPr/>
            </a:pPr>
            <a:r>
              <a:rPr lang="en-US" dirty="0">
                <a:latin typeface="+mj-lt"/>
              </a:rPr>
              <a:t>   - b2 = false</a:t>
            </a:r>
          </a:p>
          <a:p>
            <a:pPr>
              <a:lnSpc>
                <a:spcPct val="70000"/>
              </a:lnSpc>
              <a:spcBef>
                <a:spcPct val="25000"/>
              </a:spcBef>
              <a:defRPr/>
            </a:pPr>
            <a:r>
              <a:rPr lang="en-US" sz="2400" dirty="0">
                <a:latin typeface="+mj-lt"/>
              </a:rPr>
              <a:t>File F sorted descending</a:t>
            </a:r>
          </a:p>
          <a:p>
            <a:pPr>
              <a:lnSpc>
                <a:spcPct val="70000"/>
              </a:lnSpc>
              <a:spcBef>
                <a:spcPct val="25000"/>
              </a:spcBef>
              <a:defRPr/>
            </a:pPr>
            <a:r>
              <a:rPr lang="en-US" dirty="0">
                <a:latin typeface="+mj-lt"/>
              </a:rPr>
              <a:t>   - b1 = </a:t>
            </a:r>
            <a:r>
              <a:rPr lang="en-US" dirty="0" smtClean="0">
                <a:latin typeface="+mj-lt"/>
              </a:rPr>
              <a:t>true </a:t>
            </a:r>
            <a:r>
              <a:rPr lang="en-US" i="1" dirty="0" smtClean="0">
                <a:solidFill>
                  <a:srgbClr val="FF5935"/>
                </a:solidFill>
                <a:latin typeface="+mj-lt"/>
              </a:rPr>
              <a:t>(</a:t>
            </a:r>
            <a:r>
              <a:rPr lang="en-US" i="1" dirty="0">
                <a:solidFill>
                  <a:srgbClr val="FF5935"/>
                </a:solidFill>
                <a:latin typeface="+mj-lt"/>
              </a:rPr>
              <a:t>includes length 0 or 1</a:t>
            </a:r>
            <a:r>
              <a:rPr lang="en-US" i="1" dirty="0" smtClean="0">
                <a:solidFill>
                  <a:srgbClr val="FF5935"/>
                </a:solidFill>
                <a:latin typeface="+mj-lt"/>
              </a:rPr>
              <a:t>)</a:t>
            </a:r>
            <a:endParaRPr lang="en-US" i="1" dirty="0">
              <a:solidFill>
                <a:srgbClr val="FF5935"/>
              </a:solidFill>
              <a:latin typeface="+mj-lt"/>
            </a:endParaRPr>
          </a:p>
          <a:p>
            <a:pPr>
              <a:lnSpc>
                <a:spcPct val="70000"/>
              </a:lnSpc>
              <a:spcBef>
                <a:spcPct val="25000"/>
              </a:spcBef>
              <a:defRPr/>
            </a:pPr>
            <a:r>
              <a:rPr lang="en-US" dirty="0">
                <a:latin typeface="+mj-lt"/>
              </a:rPr>
              <a:t>   - b2 = false</a:t>
            </a:r>
          </a:p>
        </p:txBody>
      </p:sp>
    </p:spTree>
    <p:extLst>
      <p:ext uri="{BB962C8B-B14F-4D97-AF65-F5344CB8AC3E}">
        <p14:creationId xmlns:p14="http://schemas.microsoft.com/office/powerpoint/2010/main" val="25399831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52932"/>
                                        </p:tgtEl>
                                        <p:attrNameLst>
                                          <p:attrName>style.visibility</p:attrName>
                                        </p:attrNameLst>
                                      </p:cBhvr>
                                      <p:to>
                                        <p:strVal val="visible"/>
                                      </p:to>
                                    </p:set>
                                    <p:animEffect transition="in" filter="dissolve">
                                      <p:cBhvr>
                                        <p:cTn id="7" dur="500"/>
                                        <p:tgtEl>
                                          <p:spTgt spid="25293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52933"/>
                                        </p:tgtEl>
                                        <p:attrNameLst>
                                          <p:attrName>style.visibility</p:attrName>
                                        </p:attrNameLst>
                                      </p:cBhvr>
                                      <p:to>
                                        <p:strVal val="visible"/>
                                      </p:to>
                                    </p:set>
                                    <p:animEffect transition="in" filter="dissolve">
                                      <p:cBhvr>
                                        <p:cTn id="12" dur="500"/>
                                        <p:tgtEl>
                                          <p:spTgt spid="252933"/>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252934"/>
                                        </p:tgtEl>
                                        <p:attrNameLst>
                                          <p:attrName>style.visibility</p:attrName>
                                        </p:attrNameLst>
                                      </p:cBhvr>
                                      <p:to>
                                        <p:strVal val="visible"/>
                                      </p:to>
                                    </p:set>
                                    <p:animEffect transition="in" filter="dissolve">
                                      <p:cBhvr>
                                        <p:cTn id="17" dur="500"/>
                                        <p:tgtEl>
                                          <p:spTgt spid="252934"/>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252935"/>
                                        </p:tgtEl>
                                        <p:attrNameLst>
                                          <p:attrName>style.visibility</p:attrName>
                                        </p:attrNameLst>
                                      </p:cBhvr>
                                      <p:to>
                                        <p:strVal val="visible"/>
                                      </p:to>
                                    </p:set>
                                    <p:animEffect transition="in" filter="dissolve">
                                      <p:cBhvr>
                                        <p:cTn id="22" dur="500"/>
                                        <p:tgtEl>
                                          <p:spTgt spid="252935"/>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9" presetClass="entr" presetSubtype="0" fill="hold" grpId="0" nodeType="clickEffect">
                                  <p:stCondLst>
                                    <p:cond delay="0"/>
                                  </p:stCondLst>
                                  <p:childTnLst>
                                    <p:set>
                                      <p:cBhvr>
                                        <p:cTn id="26" dur="1" fill="hold">
                                          <p:stCondLst>
                                            <p:cond delay="0"/>
                                          </p:stCondLst>
                                        </p:cTn>
                                        <p:tgtEl>
                                          <p:spTgt spid="252936"/>
                                        </p:tgtEl>
                                        <p:attrNameLst>
                                          <p:attrName>style.visibility</p:attrName>
                                        </p:attrNameLst>
                                      </p:cBhvr>
                                      <p:to>
                                        <p:strVal val="visible"/>
                                      </p:to>
                                    </p:set>
                                    <p:animEffect transition="in" filter="dissolve">
                                      <p:cBhvr>
                                        <p:cTn id="27" dur="500"/>
                                        <p:tgtEl>
                                          <p:spTgt spid="252936"/>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9" presetClass="entr" presetSubtype="0" fill="hold" grpId="0" nodeType="clickEffect">
                                  <p:stCondLst>
                                    <p:cond delay="0"/>
                                  </p:stCondLst>
                                  <p:childTnLst>
                                    <p:set>
                                      <p:cBhvr>
                                        <p:cTn id="31" dur="1" fill="hold">
                                          <p:stCondLst>
                                            <p:cond delay="0"/>
                                          </p:stCondLst>
                                        </p:cTn>
                                        <p:tgtEl>
                                          <p:spTgt spid="252937"/>
                                        </p:tgtEl>
                                        <p:attrNameLst>
                                          <p:attrName>style.visibility</p:attrName>
                                        </p:attrNameLst>
                                      </p:cBhvr>
                                      <p:to>
                                        <p:strVal val="visible"/>
                                      </p:to>
                                    </p:set>
                                    <p:animEffect transition="in" filter="dissolve">
                                      <p:cBhvr>
                                        <p:cTn id="32" dur="500"/>
                                        <p:tgtEl>
                                          <p:spTgt spid="25293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2932" grpId="0" animBg="1"/>
      <p:bldP spid="252933" grpId="0" animBg="1"/>
      <p:bldP spid="252934" grpId="0" animBg="1"/>
      <p:bldP spid="252935" grpId="0" animBg="1"/>
      <p:bldP spid="252936" grpId="0" animBg="1"/>
      <p:bldP spid="252937"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8" name="Rectangle 2"/>
          <p:cNvSpPr>
            <a:spLocks noGrp="1" noChangeArrowheads="1"/>
          </p:cNvSpPr>
          <p:nvPr>
            <p:ph type="title"/>
          </p:nvPr>
        </p:nvSpPr>
        <p:spPr/>
        <p:txBody>
          <a:bodyPr/>
          <a:lstStyle/>
          <a:p>
            <a:r>
              <a:rPr lang="en-US" altLang="en-US" smtClean="0"/>
              <a:t>Properties of Partitions</a:t>
            </a:r>
          </a:p>
        </p:txBody>
      </p:sp>
      <p:sp>
        <p:nvSpPr>
          <p:cNvPr id="21509" name="Rectangle 3"/>
          <p:cNvSpPr>
            <a:spLocks noGrp="1" noChangeArrowheads="1"/>
          </p:cNvSpPr>
          <p:nvPr>
            <p:ph type="body" idx="1"/>
          </p:nvPr>
        </p:nvSpPr>
        <p:spPr/>
        <p:txBody>
          <a:bodyPr/>
          <a:lstStyle/>
          <a:p>
            <a:r>
              <a:rPr lang="en-US" altLang="en-US" dirty="0" smtClean="0"/>
              <a:t>If the partitions are not </a:t>
            </a:r>
            <a:r>
              <a:rPr lang="en-US" altLang="en-US" i="1" dirty="0" smtClean="0">
                <a:solidFill>
                  <a:srgbClr val="FF5935"/>
                </a:solidFill>
              </a:rPr>
              <a:t>complete</a:t>
            </a:r>
            <a:r>
              <a:rPr lang="en-US" altLang="en-US" dirty="0" smtClean="0"/>
              <a:t> or </a:t>
            </a:r>
            <a:r>
              <a:rPr lang="en-US" altLang="en-US" i="1" dirty="0">
                <a:solidFill>
                  <a:srgbClr val="FF5935"/>
                </a:solidFill>
              </a:rPr>
              <a:t>disjoint</a:t>
            </a:r>
            <a:r>
              <a:rPr lang="en-US" altLang="en-US" dirty="0" smtClean="0"/>
              <a:t>, that means the partitions have not been considered carefully enough</a:t>
            </a:r>
          </a:p>
          <a:p>
            <a:pPr lvl="1"/>
            <a:endParaRPr lang="en-US" altLang="en-US" dirty="0" smtClean="0"/>
          </a:p>
          <a:p>
            <a:r>
              <a:rPr lang="en-US" altLang="en-US" dirty="0" smtClean="0"/>
              <a:t>They should be reviewed carefully, like any </a:t>
            </a:r>
            <a:r>
              <a:rPr lang="en-US" altLang="en-US" i="1" dirty="0" smtClean="0">
                <a:solidFill>
                  <a:srgbClr val="FF5935"/>
                </a:solidFill>
              </a:rPr>
              <a:t>design</a:t>
            </a:r>
            <a:r>
              <a:rPr lang="en-US" altLang="en-US" dirty="0" smtClean="0">
                <a:solidFill>
                  <a:srgbClr val="FF5935"/>
                </a:solidFill>
              </a:rPr>
              <a:t> </a:t>
            </a:r>
            <a:r>
              <a:rPr lang="en-US" altLang="en-US" dirty="0" smtClean="0"/>
              <a:t>attempt</a:t>
            </a:r>
          </a:p>
          <a:p>
            <a:pPr lvl="1"/>
            <a:endParaRPr lang="en-US" altLang="en-US" dirty="0" smtClean="0"/>
          </a:p>
          <a:p>
            <a:r>
              <a:rPr lang="en-US" altLang="en-US" dirty="0" smtClean="0"/>
              <a:t>Different </a:t>
            </a:r>
            <a:r>
              <a:rPr lang="en-US" altLang="en-US" i="1" dirty="0" smtClean="0">
                <a:solidFill>
                  <a:srgbClr val="FF5935"/>
                </a:solidFill>
              </a:rPr>
              <a:t>alternatives</a:t>
            </a:r>
            <a:r>
              <a:rPr lang="en-US" altLang="en-US" dirty="0" smtClean="0">
                <a:solidFill>
                  <a:srgbClr val="FF5935"/>
                </a:solidFill>
              </a:rPr>
              <a:t> </a:t>
            </a:r>
            <a:r>
              <a:rPr lang="en-US" altLang="en-US" dirty="0" smtClean="0"/>
              <a:t>should be considered</a:t>
            </a:r>
          </a:p>
          <a:p>
            <a:pPr lvl="1"/>
            <a:endParaRPr lang="en-US" altLang="en-US" dirty="0" smtClean="0"/>
          </a:p>
          <a:p>
            <a:r>
              <a:rPr lang="en-US" altLang="en-US" dirty="0" smtClean="0"/>
              <a:t>We model the input domain in </a:t>
            </a:r>
            <a:r>
              <a:rPr lang="en-US" altLang="en-US" i="1" dirty="0" smtClean="0">
                <a:solidFill>
                  <a:srgbClr val="FF5935"/>
                </a:solidFill>
              </a:rPr>
              <a:t>five steps</a:t>
            </a:r>
            <a:r>
              <a:rPr lang="en-US" altLang="en-US" dirty="0" smtClean="0"/>
              <a:t> …</a:t>
            </a:r>
          </a:p>
        </p:txBody>
      </p:sp>
    </p:spTree>
    <p:extLst>
      <p:ext uri="{BB962C8B-B14F-4D97-AF65-F5344CB8AC3E}">
        <p14:creationId xmlns:p14="http://schemas.microsoft.com/office/powerpoint/2010/main" val="228235132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theme/theme1.xml><?xml version="1.0" encoding="utf-8"?>
<a:theme xmlns:a="http://schemas.openxmlformats.org/drawingml/2006/main" name="Layers">
  <a:themeElements>
    <a:clrScheme name="Layers 6">
      <a:dk1>
        <a:srgbClr val="000000"/>
      </a:dk1>
      <a:lt1>
        <a:srgbClr val="FFFFE1"/>
      </a:lt1>
      <a:dk2>
        <a:srgbClr val="330033"/>
      </a:dk2>
      <a:lt2>
        <a:srgbClr val="330033"/>
      </a:lt2>
      <a:accent1>
        <a:srgbClr val="CCCC99"/>
      </a:accent1>
      <a:accent2>
        <a:srgbClr val="FF0000"/>
      </a:accent2>
      <a:accent3>
        <a:srgbClr val="FFFFEE"/>
      </a:accent3>
      <a:accent4>
        <a:srgbClr val="000000"/>
      </a:accent4>
      <a:accent5>
        <a:srgbClr val="E2E2CA"/>
      </a:accent5>
      <a:accent6>
        <a:srgbClr val="E70000"/>
      </a:accent6>
      <a:hlink>
        <a:srgbClr val="990033"/>
      </a:hlink>
      <a:folHlink>
        <a:srgbClr val="B2B2B2"/>
      </a:folHlink>
    </a:clrScheme>
    <a:fontScheme name="Layers">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cs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cs typeface="Times New Roman" pitchFamily="18" charset="0"/>
          </a:defRPr>
        </a:defPPr>
      </a:lstStyle>
    </a:lnDef>
  </a:objectDefaults>
  <a:extraClrSchemeLst>
    <a:extraClrScheme>
      <a:clrScheme name="Layers 1">
        <a:dk1>
          <a:srgbClr val="993300"/>
        </a:dk1>
        <a:lt1>
          <a:srgbClr val="CCCCCC"/>
        </a:lt1>
        <a:dk2>
          <a:srgbClr val="000000"/>
        </a:dk2>
        <a:lt2>
          <a:srgbClr val="FFFFFF"/>
        </a:lt2>
        <a:accent1>
          <a:srgbClr val="576F2B"/>
        </a:accent1>
        <a:accent2>
          <a:srgbClr val="666699"/>
        </a:accent2>
        <a:accent3>
          <a:srgbClr val="AAAAAA"/>
        </a:accent3>
        <a:accent4>
          <a:srgbClr val="AEAEAE"/>
        </a:accent4>
        <a:accent5>
          <a:srgbClr val="B4BBAC"/>
        </a:accent5>
        <a:accent6>
          <a:srgbClr val="5C5C8A"/>
        </a:accent6>
        <a:hlink>
          <a:srgbClr val="993300"/>
        </a:hlink>
        <a:folHlink>
          <a:srgbClr val="CC9900"/>
        </a:folHlink>
      </a:clrScheme>
      <a:clrMap bg1="dk2" tx1="lt1" bg2="dk1" tx2="lt2" accent1="accent1" accent2="accent2" accent3="accent3" accent4="accent4" accent5="accent5" accent6="accent6" hlink="hlink" folHlink="folHlink"/>
    </a:extraClrScheme>
    <a:extraClrScheme>
      <a:clrScheme name="Layers 2">
        <a:dk1>
          <a:srgbClr val="993300"/>
        </a:dk1>
        <a:lt1>
          <a:srgbClr val="CCCCCC"/>
        </a:lt1>
        <a:dk2>
          <a:srgbClr val="330000"/>
        </a:dk2>
        <a:lt2>
          <a:srgbClr val="FFFFFF"/>
        </a:lt2>
        <a:accent1>
          <a:srgbClr val="996633"/>
        </a:accent1>
        <a:accent2>
          <a:srgbClr val="FF0000"/>
        </a:accent2>
        <a:accent3>
          <a:srgbClr val="ADAAAA"/>
        </a:accent3>
        <a:accent4>
          <a:srgbClr val="AEAEAE"/>
        </a:accent4>
        <a:accent5>
          <a:srgbClr val="CAB8AD"/>
        </a:accent5>
        <a:accent6>
          <a:srgbClr val="E70000"/>
        </a:accent6>
        <a:hlink>
          <a:srgbClr val="FF3300"/>
        </a:hlink>
        <a:folHlink>
          <a:srgbClr val="CC9933"/>
        </a:folHlink>
      </a:clrScheme>
      <a:clrMap bg1="dk2" tx1="lt1" bg2="dk1" tx2="lt2" accent1="accent1" accent2="accent2" accent3="accent3" accent4="accent4" accent5="accent5" accent6="accent6" hlink="hlink" folHlink="folHlink"/>
    </a:extraClrScheme>
    <a:extraClrScheme>
      <a:clrScheme name="Layers 3">
        <a:dk1>
          <a:srgbClr val="79788A"/>
        </a:dk1>
        <a:lt1>
          <a:srgbClr val="FFFFFF"/>
        </a:lt1>
        <a:dk2>
          <a:srgbClr val="21203C"/>
        </a:dk2>
        <a:lt2>
          <a:srgbClr val="FFFFCC"/>
        </a:lt2>
        <a:accent1>
          <a:srgbClr val="476077"/>
        </a:accent1>
        <a:accent2>
          <a:srgbClr val="676C5A"/>
        </a:accent2>
        <a:accent3>
          <a:srgbClr val="ABABAF"/>
        </a:accent3>
        <a:accent4>
          <a:srgbClr val="DADADA"/>
        </a:accent4>
        <a:accent5>
          <a:srgbClr val="B1B6BD"/>
        </a:accent5>
        <a:accent6>
          <a:srgbClr val="5D6151"/>
        </a:accent6>
        <a:hlink>
          <a:srgbClr val="666699"/>
        </a:hlink>
        <a:folHlink>
          <a:srgbClr val="8CB0A2"/>
        </a:folHlink>
      </a:clrScheme>
      <a:clrMap bg1="dk2" tx1="lt1" bg2="dk1" tx2="lt2" accent1="accent1" accent2="accent2" accent3="accent3" accent4="accent4" accent5="accent5" accent6="accent6" hlink="hlink" folHlink="folHlink"/>
    </a:extraClrScheme>
    <a:extraClrScheme>
      <a:clrScheme name="Layers 4">
        <a:dk1>
          <a:srgbClr val="455B41"/>
        </a:dk1>
        <a:lt1>
          <a:srgbClr val="FFFFCC"/>
        </a:lt1>
        <a:dk2>
          <a:srgbClr val="79A994"/>
        </a:dk2>
        <a:lt2>
          <a:srgbClr val="FFFFCC"/>
        </a:lt2>
        <a:accent1>
          <a:srgbClr val="517087"/>
        </a:accent1>
        <a:accent2>
          <a:srgbClr val="666699"/>
        </a:accent2>
        <a:accent3>
          <a:srgbClr val="BED1C8"/>
        </a:accent3>
        <a:accent4>
          <a:srgbClr val="DADAAE"/>
        </a:accent4>
        <a:accent5>
          <a:srgbClr val="B3BBC3"/>
        </a:accent5>
        <a:accent6>
          <a:srgbClr val="5C5C8A"/>
        </a:accent6>
        <a:hlink>
          <a:srgbClr val="993300"/>
        </a:hlink>
        <a:folHlink>
          <a:srgbClr val="A4AF6B"/>
        </a:folHlink>
      </a:clrScheme>
      <a:clrMap bg1="dk2" tx1="lt1" bg2="dk1" tx2="lt2" accent1="accent1" accent2="accent2" accent3="accent3" accent4="accent4" accent5="accent5" accent6="accent6" hlink="hlink" folHlink="folHlink"/>
    </a:extraClrScheme>
    <a:extraClrScheme>
      <a:clrScheme name="Layers 5">
        <a:dk1>
          <a:srgbClr val="330000"/>
        </a:dk1>
        <a:lt1>
          <a:srgbClr val="FF9900"/>
        </a:lt1>
        <a:dk2>
          <a:srgbClr val="FFFFFF"/>
        </a:dk2>
        <a:lt2>
          <a:srgbClr val="8B3111"/>
        </a:lt2>
        <a:accent1>
          <a:srgbClr val="DD6D07"/>
        </a:accent1>
        <a:accent2>
          <a:srgbClr val="CC9900"/>
        </a:accent2>
        <a:accent3>
          <a:srgbClr val="FFCAAA"/>
        </a:accent3>
        <a:accent4>
          <a:srgbClr val="2A0000"/>
        </a:accent4>
        <a:accent5>
          <a:srgbClr val="EBBAAA"/>
        </a:accent5>
        <a:accent6>
          <a:srgbClr val="B98A00"/>
        </a:accent6>
        <a:hlink>
          <a:srgbClr val="CC3300"/>
        </a:hlink>
        <a:folHlink>
          <a:srgbClr val="CCCC66"/>
        </a:folHlink>
      </a:clrScheme>
      <a:clrMap bg1="lt1" tx1="dk1" bg2="lt2" tx2="dk2" accent1="accent1" accent2="accent2" accent3="accent3" accent4="accent4" accent5="accent5" accent6="accent6" hlink="hlink" folHlink="folHlink"/>
    </a:extraClrScheme>
    <a:extraClrScheme>
      <a:clrScheme name="Layers 6">
        <a:dk1>
          <a:srgbClr val="000000"/>
        </a:dk1>
        <a:lt1>
          <a:srgbClr val="FFFFE1"/>
        </a:lt1>
        <a:dk2>
          <a:srgbClr val="330033"/>
        </a:dk2>
        <a:lt2>
          <a:srgbClr val="330033"/>
        </a:lt2>
        <a:accent1>
          <a:srgbClr val="CCCC99"/>
        </a:accent1>
        <a:accent2>
          <a:srgbClr val="FF0000"/>
        </a:accent2>
        <a:accent3>
          <a:srgbClr val="FFFFEE"/>
        </a:accent3>
        <a:accent4>
          <a:srgbClr val="000000"/>
        </a:accent4>
        <a:accent5>
          <a:srgbClr val="E2E2CA"/>
        </a:accent5>
        <a:accent6>
          <a:srgbClr val="E70000"/>
        </a:accent6>
        <a:hlink>
          <a:srgbClr val="990033"/>
        </a:hlink>
        <a:folHlink>
          <a:srgbClr val="B2B2B2"/>
        </a:folHlink>
      </a:clrScheme>
      <a:clrMap bg1="lt1" tx1="dk1" bg2="lt2" tx2="dk2" accent1="accent1" accent2="accent2" accent3="accent3" accent4="accent4" accent5="accent5" accent6="accent6" hlink="hlink" folHlink="folHlink"/>
    </a:extraClrScheme>
    <a:extraClrScheme>
      <a:clrScheme name="Layers 7">
        <a:dk1>
          <a:srgbClr val="000000"/>
        </a:dk1>
        <a:lt1>
          <a:srgbClr val="FFFFFF"/>
        </a:lt1>
        <a:dk2>
          <a:srgbClr val="000000"/>
        </a:dk2>
        <a:lt2>
          <a:srgbClr val="891411"/>
        </a:lt2>
        <a:accent1>
          <a:srgbClr val="4F917E"/>
        </a:accent1>
        <a:accent2>
          <a:srgbClr val="CC9900"/>
        </a:accent2>
        <a:accent3>
          <a:srgbClr val="FFFFFF"/>
        </a:accent3>
        <a:accent4>
          <a:srgbClr val="000000"/>
        </a:accent4>
        <a:accent5>
          <a:srgbClr val="B2C7C0"/>
        </a:accent5>
        <a:accent6>
          <a:srgbClr val="B98A00"/>
        </a:accent6>
        <a:hlink>
          <a:srgbClr val="5A84D8"/>
        </a:hlink>
        <a:folHlink>
          <a:srgbClr val="A0C6BA"/>
        </a:folHlink>
      </a:clrScheme>
      <a:clrMap bg1="lt1" tx1="dk1" bg2="lt2" tx2="dk2" accent1="accent1" accent2="accent2" accent3="accent3" accent4="accent4" accent5="accent5" accent6="accent6" hlink="hlink" folHlink="folHlink"/>
    </a:extraClrScheme>
    <a:extraClrScheme>
      <a:clrScheme name="Layers 8">
        <a:dk1>
          <a:srgbClr val="000000"/>
        </a:dk1>
        <a:lt1>
          <a:srgbClr val="FFFFFF"/>
        </a:lt1>
        <a:dk2>
          <a:srgbClr val="CC0000"/>
        </a:dk2>
        <a:lt2>
          <a:srgbClr val="999966"/>
        </a:lt2>
        <a:accent1>
          <a:srgbClr val="CCCCCC"/>
        </a:accent1>
        <a:accent2>
          <a:srgbClr val="CCCC66"/>
        </a:accent2>
        <a:accent3>
          <a:srgbClr val="FFFFFF"/>
        </a:accent3>
        <a:accent4>
          <a:srgbClr val="000000"/>
        </a:accent4>
        <a:accent5>
          <a:srgbClr val="E2E2E2"/>
        </a:accent5>
        <a:accent6>
          <a:srgbClr val="B9B95C"/>
        </a:accent6>
        <a:hlink>
          <a:srgbClr val="666699"/>
        </a:hlink>
        <a:folHlink>
          <a:srgbClr val="CCCC99"/>
        </a:folHlink>
      </a:clrScheme>
      <a:clrMap bg1="lt1" tx1="dk1" bg2="lt2" tx2="dk2" accent1="accent1" accent2="accent2" accent3="accent3" accent4="accent4" accent5="accent5" accent6="accent6" hlink="hlink" folHlink="folHlink"/>
    </a:extraClrScheme>
    <a:extraClrScheme>
      <a:clrScheme name="Layers 9">
        <a:dk1>
          <a:srgbClr val="000000"/>
        </a:dk1>
        <a:lt1>
          <a:srgbClr val="FFFFFF"/>
        </a:lt1>
        <a:dk2>
          <a:srgbClr val="FF0000"/>
        </a:dk2>
        <a:lt2>
          <a:srgbClr val="009999"/>
        </a:lt2>
        <a:accent1>
          <a:srgbClr val="C7B505"/>
        </a:accent1>
        <a:accent2>
          <a:srgbClr val="FFFF66"/>
        </a:accent2>
        <a:accent3>
          <a:srgbClr val="FFFFFF"/>
        </a:accent3>
        <a:accent4>
          <a:srgbClr val="000000"/>
        </a:accent4>
        <a:accent5>
          <a:srgbClr val="E0D7AA"/>
        </a:accent5>
        <a:accent6>
          <a:srgbClr val="E7E75C"/>
        </a:accent6>
        <a:hlink>
          <a:srgbClr val="5A84D8"/>
        </a:hlink>
        <a:folHlink>
          <a:srgbClr val="A0C6BA"/>
        </a:folHlink>
      </a:clrScheme>
      <a:clrMap bg1="lt1" tx1="dk1" bg2="lt2" tx2="dk2" accent1="accent1" accent2="accent2" accent3="accent3" accent4="accent4" accent5="accent5" accent6="accent6" hlink="hlink" folHlink="folHlink"/>
    </a:extraClrScheme>
    <a:extraClrScheme>
      <a:clrScheme name="Layers 10">
        <a:dk1>
          <a:srgbClr val="000000"/>
        </a:dk1>
        <a:lt1>
          <a:srgbClr val="FFFFFF"/>
        </a:lt1>
        <a:dk2>
          <a:srgbClr val="660033"/>
        </a:dk2>
        <a:lt2>
          <a:srgbClr val="666699"/>
        </a:lt2>
        <a:accent1>
          <a:srgbClr val="95A3D1"/>
        </a:accent1>
        <a:accent2>
          <a:srgbClr val="FFFF66"/>
        </a:accent2>
        <a:accent3>
          <a:srgbClr val="FFFFFF"/>
        </a:accent3>
        <a:accent4>
          <a:srgbClr val="000000"/>
        </a:accent4>
        <a:accent5>
          <a:srgbClr val="C8CEE5"/>
        </a:accent5>
        <a:accent6>
          <a:srgbClr val="E7E75C"/>
        </a:accent6>
        <a:hlink>
          <a:srgbClr val="5A84D8"/>
        </a:hlink>
        <a:folHlink>
          <a:srgbClr val="CCCC99"/>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Layers</Template>
  <TotalTime>81946</TotalTime>
  <Words>3666</Words>
  <Application>Microsoft Office PowerPoint</Application>
  <PresentationFormat>On-screen Show (4:3)</PresentationFormat>
  <Paragraphs>993</Paragraphs>
  <Slides>43</Slides>
  <Notes>30</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43</vt:i4>
      </vt:variant>
    </vt:vector>
  </HeadingPairs>
  <TitlesOfParts>
    <vt:vector size="57" baseType="lpstr">
      <vt:lpstr>宋体</vt:lpstr>
      <vt:lpstr>宋体</vt:lpstr>
      <vt:lpstr>Arial</vt:lpstr>
      <vt:lpstr>Bradley Hand ITC</vt:lpstr>
      <vt:lpstr>Calibri</vt:lpstr>
      <vt:lpstr>Comic Sans MS</vt:lpstr>
      <vt:lpstr>Helvetica</vt:lpstr>
      <vt:lpstr>楷体_GB2312</vt:lpstr>
      <vt:lpstr>Shruti</vt:lpstr>
      <vt:lpstr>Symbol</vt:lpstr>
      <vt:lpstr>Times New Roman</vt:lpstr>
      <vt:lpstr>Times New Roman (Arabic)</vt:lpstr>
      <vt:lpstr>Wingdings</vt:lpstr>
      <vt:lpstr>Layers</vt:lpstr>
      <vt:lpstr>Module 3</vt:lpstr>
      <vt:lpstr>Model-Driven Test Design–Steps</vt:lpstr>
      <vt:lpstr>PowerPoint Presentation</vt:lpstr>
      <vt:lpstr>Input Domains</vt:lpstr>
      <vt:lpstr>Benefits of ISP</vt:lpstr>
      <vt:lpstr>Partitioning Domains</vt:lpstr>
      <vt:lpstr>Using Partitions – Assumptions</vt:lpstr>
      <vt:lpstr>Choosing Partitions</vt:lpstr>
      <vt:lpstr>Properties of Partitions</vt:lpstr>
      <vt:lpstr>Modeling the Input Domain (1/2)</vt:lpstr>
      <vt:lpstr>Modeling the Input Domain (2/2)</vt:lpstr>
      <vt:lpstr>Two Approaches to  Input Domain Modeling</vt:lpstr>
      <vt:lpstr>1. Interface-Based Approach</vt:lpstr>
      <vt:lpstr>2. Functionality-Based Approach</vt:lpstr>
      <vt:lpstr>Steps 1 &amp; 2 – Identifying Functionalities, Parameters and  Characteristics</vt:lpstr>
      <vt:lpstr>Steps 1 &amp; 2: Interface vs Functionality-Based</vt:lpstr>
      <vt:lpstr>Step 3: Modeling the Input Domain</vt:lpstr>
      <vt:lpstr>Interface-Based IDM – TriTyp (1/2) </vt:lpstr>
      <vt:lpstr>Interface-Based IDM – TriTyp (2/2)</vt:lpstr>
      <vt:lpstr>Functionality-Based IDM–TriTyp (1/3)</vt:lpstr>
      <vt:lpstr>Functionality-Based IDM–TriTyp (2/3)</vt:lpstr>
      <vt:lpstr>Functionality-Based IDM–TriTyp (3/3)</vt:lpstr>
      <vt:lpstr>Using More than One IDM</vt:lpstr>
      <vt:lpstr>Step 4 – Choosing Combinations of Values</vt:lpstr>
      <vt:lpstr>ISP Criteria – Each Choice</vt:lpstr>
      <vt:lpstr>ISP Criteria – Pair-Wise</vt:lpstr>
      <vt:lpstr>Pair-wise Testing—Example (1/8)</vt:lpstr>
      <vt:lpstr>Pair-wise Testing—Example (2/8)</vt:lpstr>
      <vt:lpstr>Pair-wise Testing—Example (3/8)</vt:lpstr>
      <vt:lpstr>Pair-wise Testing—Example (4/8)</vt:lpstr>
      <vt:lpstr>Pair-wise Testing—Example (5/8)</vt:lpstr>
      <vt:lpstr>Pair-wise Testing—Example (6/8)</vt:lpstr>
      <vt:lpstr>Pair-wise Testing—Example (7/8)</vt:lpstr>
      <vt:lpstr>Pair-wise Testing—Example (8/8)</vt:lpstr>
      <vt:lpstr>Tests Formation</vt:lpstr>
      <vt:lpstr>Pair-wise Testing—Example</vt:lpstr>
      <vt:lpstr>ISP Criteria –T-Wise</vt:lpstr>
      <vt:lpstr>ISP Criteria – Base Choice</vt:lpstr>
      <vt:lpstr>ISP Criteria – Multiple Base Choice</vt:lpstr>
      <vt:lpstr>ISP Coverage Criteria Subsumption </vt:lpstr>
      <vt:lpstr>Constraints Among Characteristics</vt:lpstr>
      <vt:lpstr>Example Handling Constraints</vt:lpstr>
      <vt:lpstr>Input Space Partitioning Summary</vt:lpstr>
    </vt:vector>
  </TitlesOfParts>
  <Company>Goerge Mason University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Input Space Partition Testing</dc:title>
  <dc:creator>Moataz Ahmed</dc:creator>
  <cp:lastModifiedBy>Mac</cp:lastModifiedBy>
  <cp:revision>285</cp:revision>
  <cp:lastPrinted>1999-09-12T15:28:30Z</cp:lastPrinted>
  <dcterms:created xsi:type="dcterms:W3CDTF">1996-06-10T05:36:32Z</dcterms:created>
  <dcterms:modified xsi:type="dcterms:W3CDTF">2020-10-05T05:53:09Z</dcterms:modified>
</cp:coreProperties>
</file>

<file path=docProps/thumbnail.jpeg>
</file>